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x="18288000" cy="10287000"/>
  <p:notesSz cx="6858000" cy="9144000"/>
  <p:embeddedFontLst>
    <p:embeddedFont>
      <p:font typeface="Poppins" charset="1" panose="00000500000000000000"/>
      <p:regular r:id="rId63"/>
    </p:embeddedFont>
    <p:embeddedFont>
      <p:font typeface="ITC Avant Garde Gothic Bold" charset="1" panose="020B0802020202020204"/>
      <p:regular r:id="rId64"/>
    </p:embeddedFont>
    <p:embeddedFont>
      <p:font typeface="Lexend Deca" charset="1" panose="00000000000000000000"/>
      <p:regular r:id="rId65"/>
    </p:embeddedFont>
    <p:embeddedFont>
      <p:font typeface="Antonio Ultra-Bold" charset="1" panose="02000803000000000000"/>
      <p:regular r:id="rId66"/>
    </p:embeddedFont>
    <p:embeddedFont>
      <p:font typeface="Public Sans Bold" charset="1" panose="00000000000000000000"/>
      <p:regular r:id="rId67"/>
    </p:embeddedFont>
    <p:embeddedFont>
      <p:font typeface="ITC Avant Garde Gothic" charset="1" panose="020B0502020202020204"/>
      <p:regular r:id="rId68"/>
    </p:embeddedFont>
    <p:embeddedFont>
      <p:font typeface="Anton" charset="1" panose="00000500000000000000"/>
      <p:regular r:id="rId69"/>
    </p:embeddedFont>
    <p:embeddedFont>
      <p:font typeface="Engravers' Old English BT Bold" charset="1" panose="03040802040708030602"/>
      <p:regular r:id="rId70"/>
    </p:embeddedFont>
    <p:embeddedFont>
      <p:font typeface="Clear Sans Medium" charset="1" panose="020B0603030202020304"/>
      <p:regular r:id="rId71"/>
    </p:embeddedFont>
    <p:embeddedFont>
      <p:font typeface="Inter Bold" charset="1" panose="020B0802030000000004"/>
      <p:regular r:id="rId72"/>
    </p:embeddedFont>
    <p:embeddedFont>
      <p:font typeface="DM Sans Bold" charset="1" panose="00000000000000000000"/>
      <p:regular r:id="rId73"/>
    </p:embeddedFont>
    <p:embeddedFont>
      <p:font typeface="DM Sans" charset="1" panose="00000000000000000000"/>
      <p:regular r:id="rId74"/>
    </p:embeddedFont>
    <p:embeddedFont>
      <p:font typeface="Glacial Indifference" charset="1" panose="00000000000000000000"/>
      <p:regular r:id="rId75"/>
    </p:embeddedFont>
    <p:embeddedFont>
      <p:font typeface="Intro Rust G Base2Line" charset="1" panose="00000500000000000000"/>
      <p:regular r:id="rId76"/>
    </p:embeddedFont>
    <p:embeddedFont>
      <p:font typeface="Cinzel" charset="1" panose="00000500000000000000"/>
      <p:regular r:id="rId77"/>
    </p:embeddedFont>
    <p:embeddedFont>
      <p:font typeface="Poppins Bold" charset="1" panose="02000000000000000000"/>
      <p:regular r:id="rId78"/>
    </p:embeddedFont>
    <p:embeddedFont>
      <p:font typeface="Corporative Bold" charset="1" panose="00000800000000000000"/>
      <p:regular r:id="rId79"/>
    </p:embeddedFont>
    <p:embeddedFont>
      <p:font typeface="Public Sans" charset="1" panose="00000000000000000000"/>
      <p:regular r:id="rId80"/>
    </p:embeddedFont>
    <p:embeddedFont>
      <p:font typeface="Muli Semi-Bold" charset="1" panose="00000700000000000000"/>
      <p:regular r:id="rId81"/>
    </p:embeddedFont>
    <p:embeddedFont>
      <p:font typeface="Futura Bold" charset="1" panose="020B0702020204020203"/>
      <p:regular r:id="rId82"/>
    </p:embeddedFont>
    <p:embeddedFont>
      <p:font typeface="Futura" charset="1" panose="020B0502020204020303"/>
      <p:regular r:id="rId83"/>
    </p:embeddedFont>
    <p:embeddedFont>
      <p:font typeface="Canva Sans 2 Bold" charset="1" panose="020B0803030501040103"/>
      <p:regular r:id="rId84"/>
    </p:embeddedFont>
    <p:embeddedFont>
      <p:font typeface="Findel" charset="1" panose="00000000000000000000"/>
      <p:regular r:id="rId85"/>
    </p:embeddedFont>
    <p:embeddedFont>
      <p:font typeface="The Seasons" charset="1" panose="00000000000000000000"/>
      <p:regular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gif" Type="http://schemas.openxmlformats.org/officeDocument/2006/relationships/image"/><Relationship Id="rId8" Target="../media/image7.gif"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8.jpe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12" Target="../media/image35.png" Type="http://schemas.openxmlformats.org/officeDocument/2006/relationships/image"/><Relationship Id="rId13" Target="../media/image36.svg" Type="http://schemas.openxmlformats.org/officeDocument/2006/relationships/image"/><Relationship Id="rId14" Target="../media/image8.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8.jpeg" Type="http://schemas.openxmlformats.org/officeDocument/2006/relationships/image"/><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7.gif"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5.jpeg" Type="http://schemas.openxmlformats.org/officeDocument/2006/relationships/image"/><Relationship Id="rId9" Target="../media/image3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12" Target="../media/image50.png" Type="http://schemas.openxmlformats.org/officeDocument/2006/relationships/image"/><Relationship Id="rId13" Target="../media/image51.svg" Type="http://schemas.openxmlformats.org/officeDocument/2006/relationships/image"/><Relationship Id="rId14" Target="../media/image52.png" Type="http://schemas.openxmlformats.org/officeDocument/2006/relationships/image"/><Relationship Id="rId15" Target="../media/image53.svg" Type="http://schemas.openxmlformats.org/officeDocument/2006/relationships/image"/><Relationship Id="rId16" Target="../media/image54.png" Type="http://schemas.openxmlformats.org/officeDocument/2006/relationships/image"/><Relationship Id="rId17" Target="../media/image55.svg" Type="http://schemas.openxmlformats.org/officeDocument/2006/relationships/image"/><Relationship Id="rId18" Target="../media/image56.png" Type="http://schemas.openxmlformats.org/officeDocument/2006/relationships/image"/><Relationship Id="rId19" Target="../media/image57.svg" Type="http://schemas.openxmlformats.org/officeDocument/2006/relationships/image"/><Relationship Id="rId2" Target="../media/image40.png" Type="http://schemas.openxmlformats.org/officeDocument/2006/relationships/image"/><Relationship Id="rId20" Target="../media/image58.png" Type="http://schemas.openxmlformats.org/officeDocument/2006/relationships/image"/><Relationship Id="rId21" Target="../media/image59.svg" Type="http://schemas.openxmlformats.org/officeDocument/2006/relationships/image"/><Relationship Id="rId22" Target="../media/image60.png" Type="http://schemas.openxmlformats.org/officeDocument/2006/relationships/image"/><Relationship Id="rId23" Target="../media/image61.svg" Type="http://schemas.openxmlformats.org/officeDocument/2006/relationships/image"/><Relationship Id="rId24" Target="../media/image62.png" Type="http://schemas.openxmlformats.org/officeDocument/2006/relationships/image"/><Relationship Id="rId25" Target="../media/image63.svg" Type="http://schemas.openxmlformats.org/officeDocument/2006/relationships/image"/><Relationship Id="rId26" Target="../media/image64.png" Type="http://schemas.openxmlformats.org/officeDocument/2006/relationships/image"/><Relationship Id="rId27" Target="../media/image65.svg" Type="http://schemas.openxmlformats.org/officeDocument/2006/relationships/image"/><Relationship Id="rId28" Target="../media/image66.png" Type="http://schemas.openxmlformats.org/officeDocument/2006/relationships/image"/><Relationship Id="rId29" Target="../media/image67.svg" Type="http://schemas.openxmlformats.org/officeDocument/2006/relationships/image"/><Relationship Id="rId3" Target="../media/image41.svg" Type="http://schemas.openxmlformats.org/officeDocument/2006/relationships/image"/><Relationship Id="rId30" Target="../media/image68.png" Type="http://schemas.openxmlformats.org/officeDocument/2006/relationships/image"/><Relationship Id="rId31" Target="../media/image69.svg" Type="http://schemas.openxmlformats.org/officeDocument/2006/relationships/image"/><Relationship Id="rId32" Target="../media/image70.png" Type="http://schemas.openxmlformats.org/officeDocument/2006/relationships/image"/><Relationship Id="rId33" Target="../media/image71.svg" Type="http://schemas.openxmlformats.org/officeDocument/2006/relationships/image"/><Relationship Id="rId34" Target="../media/image72.png" Type="http://schemas.openxmlformats.org/officeDocument/2006/relationships/image"/><Relationship Id="rId35" Target="../media/image73.svg" Type="http://schemas.openxmlformats.org/officeDocument/2006/relationships/image"/><Relationship Id="rId36" Target="../media/image74.png" Type="http://schemas.openxmlformats.org/officeDocument/2006/relationships/image"/><Relationship Id="rId37" Target="../media/image75.svg" Type="http://schemas.openxmlformats.org/officeDocument/2006/relationships/image"/><Relationship Id="rId38" Target="../media/image76.png" Type="http://schemas.openxmlformats.org/officeDocument/2006/relationships/image"/><Relationship Id="rId39" Target="../media/image77.svg" Type="http://schemas.openxmlformats.org/officeDocument/2006/relationships/image"/><Relationship Id="rId4" Target="../media/image42.png" Type="http://schemas.openxmlformats.org/officeDocument/2006/relationships/image"/><Relationship Id="rId40" Target="../media/image78.png" Type="http://schemas.openxmlformats.org/officeDocument/2006/relationships/image"/><Relationship Id="rId41" Target="../media/image79.svg" Type="http://schemas.openxmlformats.org/officeDocument/2006/relationships/image"/><Relationship Id="rId42" Target="../media/image80.png" Type="http://schemas.openxmlformats.org/officeDocument/2006/relationships/image"/><Relationship Id="rId43" Target="../media/image81.svg" Type="http://schemas.openxmlformats.org/officeDocument/2006/relationships/image"/><Relationship Id="rId44" Target="../media/image8.jpe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jpeg" Type="http://schemas.openxmlformats.org/officeDocument/2006/relationships/image"/><Relationship Id="rId3" Target="../media/image83.png" Type="http://schemas.openxmlformats.org/officeDocument/2006/relationships/image"/><Relationship Id="rId4" Target="../media/image84.png" Type="http://schemas.openxmlformats.org/officeDocument/2006/relationships/image"/><Relationship Id="rId5" Target="../media/image85.png" Type="http://schemas.openxmlformats.org/officeDocument/2006/relationships/image"/><Relationship Id="rId6" Target="../media/image86.png" Type="http://schemas.openxmlformats.org/officeDocument/2006/relationships/image"/><Relationship Id="rId7" Target="../media/image87.png" Type="http://schemas.openxmlformats.org/officeDocument/2006/relationships/image"/><Relationship Id="rId8" Target="../media/image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jpeg" Type="http://schemas.openxmlformats.org/officeDocument/2006/relationships/image"/><Relationship Id="rId3" Target="../media/image89.png" Type="http://schemas.openxmlformats.org/officeDocument/2006/relationships/image"/><Relationship Id="rId4" Target="../media/image90.png" Type="http://schemas.openxmlformats.org/officeDocument/2006/relationships/image"/><Relationship Id="rId5" Target="../media/image91.png" Type="http://schemas.openxmlformats.org/officeDocument/2006/relationships/image"/><Relationship Id="rId6" Target="../media/image92.png" Type="http://schemas.openxmlformats.org/officeDocument/2006/relationships/image"/><Relationship Id="rId7" Target="../media/image93.svg" Type="http://schemas.openxmlformats.org/officeDocument/2006/relationships/image"/><Relationship Id="rId8" Target="../media/image8.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1.png" Type="http://schemas.openxmlformats.org/officeDocument/2006/relationships/image"/><Relationship Id="rId2" Target="../media/image94.jpeg" Type="http://schemas.openxmlformats.org/officeDocument/2006/relationships/image"/><Relationship Id="rId3" Target="../media/image95.png" Type="http://schemas.openxmlformats.org/officeDocument/2006/relationships/image"/><Relationship Id="rId4" Target="../media/image96.png" Type="http://schemas.openxmlformats.org/officeDocument/2006/relationships/image"/><Relationship Id="rId5" Target="../media/image97.png" Type="http://schemas.openxmlformats.org/officeDocument/2006/relationships/image"/><Relationship Id="rId6" Target="../media/image98.png" Type="http://schemas.openxmlformats.org/officeDocument/2006/relationships/image"/><Relationship Id="rId7" Target="../media/image99.png" Type="http://schemas.openxmlformats.org/officeDocument/2006/relationships/image"/><Relationship Id="rId8" Target="../media/image100.svg" Type="http://schemas.openxmlformats.org/officeDocument/2006/relationships/image"/><Relationship Id="rId9" Target="../media/image8.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png" Type="http://schemas.openxmlformats.org/officeDocument/2006/relationships/image"/><Relationship Id="rId2" Target="../media/image102.jpeg" Type="http://schemas.openxmlformats.org/officeDocument/2006/relationships/image"/><Relationship Id="rId3" Target="../media/image103.png" Type="http://schemas.openxmlformats.org/officeDocument/2006/relationships/image"/><Relationship Id="rId4" Target="../media/image104.svg" Type="http://schemas.openxmlformats.org/officeDocument/2006/relationships/image"/><Relationship Id="rId5" Target="../media/image105.png" Type="http://schemas.openxmlformats.org/officeDocument/2006/relationships/image"/><Relationship Id="rId6" Target="../media/image106.svg" Type="http://schemas.openxmlformats.org/officeDocument/2006/relationships/image"/><Relationship Id="rId7" Target="../media/image107.png" Type="http://schemas.openxmlformats.org/officeDocument/2006/relationships/image"/><Relationship Id="rId8" Target="../media/image108.svg" Type="http://schemas.openxmlformats.org/officeDocument/2006/relationships/image"/><Relationship Id="rId9" Target="../media/image8.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0.jpeg" Type="http://schemas.openxmlformats.org/officeDocument/2006/relationships/image"/><Relationship Id="rId3" Target="../media/image111.png" Type="http://schemas.openxmlformats.org/officeDocument/2006/relationships/image"/><Relationship Id="rId4" Target="../media/image112.png" Type="http://schemas.openxmlformats.org/officeDocument/2006/relationships/image"/><Relationship Id="rId5" Target="../media/image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8.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jpeg" Type="http://schemas.openxmlformats.org/officeDocument/2006/relationships/image"/><Relationship Id="rId3" Target="../media/image8.jpeg" Type="http://schemas.openxmlformats.org/officeDocument/2006/relationships/image"/><Relationship Id="rId4" Target="../media/image114.png" Type="http://schemas.openxmlformats.org/officeDocument/2006/relationships/image"/><Relationship Id="rId5" Target="../media/image115.svg" Type="http://schemas.openxmlformats.org/officeDocument/2006/relationships/image"/><Relationship Id="rId6" Target="../media/image116.png" Type="http://schemas.openxmlformats.org/officeDocument/2006/relationships/image"/><Relationship Id="rId7" Target="../media/image117.svg" Type="http://schemas.openxmlformats.org/officeDocument/2006/relationships/image"/><Relationship Id="rId8" Target="../media/image118.png" Type="http://schemas.openxmlformats.org/officeDocument/2006/relationships/image"/><Relationship Id="rId9" Target="../media/image119.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jpeg" Type="http://schemas.openxmlformats.org/officeDocument/2006/relationships/image"/><Relationship Id="rId3" Target="../media/image121.png" Type="http://schemas.openxmlformats.org/officeDocument/2006/relationships/image"/><Relationship Id="rId4" Target="../media/image122.svg" Type="http://schemas.openxmlformats.org/officeDocument/2006/relationships/image"/><Relationship Id="rId5" Target="../media/image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jpeg" Type="http://schemas.openxmlformats.org/officeDocument/2006/relationships/image"/><Relationship Id="rId3" Target="../media/image8.jpe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105.png" Type="http://schemas.openxmlformats.org/officeDocument/2006/relationships/image"/><Relationship Id="rId7" Target="../media/image106.svg" Type="http://schemas.openxmlformats.org/officeDocument/2006/relationships/image"/><Relationship Id="rId8" Target="../media/image109.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jpeg" Type="http://schemas.openxmlformats.org/officeDocument/2006/relationships/image"/><Relationship Id="rId3" Target="../media/image125.png" Type="http://schemas.openxmlformats.org/officeDocument/2006/relationships/image"/><Relationship Id="rId4" Target="../media/image126.png" Type="http://schemas.openxmlformats.org/officeDocument/2006/relationships/image"/><Relationship Id="rId5" Target="../media/image127.png" Type="http://schemas.openxmlformats.org/officeDocument/2006/relationships/image"/><Relationship Id="rId6" Target="../media/image128.png" Type="http://schemas.openxmlformats.org/officeDocument/2006/relationships/image"/><Relationship Id="rId7" Target="../media/image129.png" Type="http://schemas.openxmlformats.org/officeDocument/2006/relationships/image"/><Relationship Id="rId8" Target="../media/image8.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7.png" Type="http://schemas.openxmlformats.org/officeDocument/2006/relationships/image"/><Relationship Id="rId11" Target="../media/image138.png" Type="http://schemas.openxmlformats.org/officeDocument/2006/relationships/image"/><Relationship Id="rId12" Target="../media/image139.png" Type="http://schemas.openxmlformats.org/officeDocument/2006/relationships/image"/><Relationship Id="rId13" Target="../media/image140.png" Type="http://schemas.openxmlformats.org/officeDocument/2006/relationships/image"/><Relationship Id="rId14" Target="../media/image141.png" Type="http://schemas.openxmlformats.org/officeDocument/2006/relationships/image"/><Relationship Id="rId15" Target="../media/image142.png" Type="http://schemas.openxmlformats.org/officeDocument/2006/relationships/image"/><Relationship Id="rId16" Target="../media/image143.png" Type="http://schemas.openxmlformats.org/officeDocument/2006/relationships/image"/><Relationship Id="rId17" Target="../media/image144.png" Type="http://schemas.openxmlformats.org/officeDocument/2006/relationships/image"/><Relationship Id="rId18" Target="../media/image145.png" Type="http://schemas.openxmlformats.org/officeDocument/2006/relationships/image"/><Relationship Id="rId19" Target="../media/image146.png" Type="http://schemas.openxmlformats.org/officeDocument/2006/relationships/image"/><Relationship Id="rId2" Target="../media/image9.jpeg" Type="http://schemas.openxmlformats.org/officeDocument/2006/relationships/image"/><Relationship Id="rId20" Target="../media/image147.png" Type="http://schemas.openxmlformats.org/officeDocument/2006/relationships/image"/><Relationship Id="rId21" Target="../media/image148.png" Type="http://schemas.openxmlformats.org/officeDocument/2006/relationships/image"/><Relationship Id="rId22" Target="../media/image149.png" Type="http://schemas.openxmlformats.org/officeDocument/2006/relationships/image"/><Relationship Id="rId23" Target="../media/image150.png" Type="http://schemas.openxmlformats.org/officeDocument/2006/relationships/image"/><Relationship Id="rId24" Target="../media/image151.png" Type="http://schemas.openxmlformats.org/officeDocument/2006/relationships/image"/><Relationship Id="rId25" Target="../media/image152.png" Type="http://schemas.openxmlformats.org/officeDocument/2006/relationships/image"/><Relationship Id="rId26" Target="../media/image153.png" Type="http://schemas.openxmlformats.org/officeDocument/2006/relationships/image"/><Relationship Id="rId27" Target="../media/image154.png" Type="http://schemas.openxmlformats.org/officeDocument/2006/relationships/image"/><Relationship Id="rId28" Target="../media/image155.png" Type="http://schemas.openxmlformats.org/officeDocument/2006/relationships/image"/><Relationship Id="rId29" Target="../media/image156.png" Type="http://schemas.openxmlformats.org/officeDocument/2006/relationships/image"/><Relationship Id="rId3" Target="../media/image130.jpeg" Type="http://schemas.openxmlformats.org/officeDocument/2006/relationships/image"/><Relationship Id="rId30" Target="../media/image157.png" Type="http://schemas.openxmlformats.org/officeDocument/2006/relationships/image"/><Relationship Id="rId31" Target="../media/image158.png" Type="http://schemas.openxmlformats.org/officeDocument/2006/relationships/image"/><Relationship Id="rId32" Target="../media/image159.png" Type="http://schemas.openxmlformats.org/officeDocument/2006/relationships/image"/><Relationship Id="rId33" Target="../media/image160.png" Type="http://schemas.openxmlformats.org/officeDocument/2006/relationships/image"/><Relationship Id="rId34" Target="../media/image161.png" Type="http://schemas.openxmlformats.org/officeDocument/2006/relationships/image"/><Relationship Id="rId35" Target="../media/image162.png" Type="http://schemas.openxmlformats.org/officeDocument/2006/relationships/image"/><Relationship Id="rId36" Target="../media/image163.png" Type="http://schemas.openxmlformats.org/officeDocument/2006/relationships/image"/><Relationship Id="rId37" Target="../media/image164.png" Type="http://schemas.openxmlformats.org/officeDocument/2006/relationships/image"/><Relationship Id="rId38" Target="../media/image8.jpeg" Type="http://schemas.openxmlformats.org/officeDocument/2006/relationships/image"/><Relationship Id="rId4" Target="../media/image131.png" Type="http://schemas.openxmlformats.org/officeDocument/2006/relationships/image"/><Relationship Id="rId5" Target="../media/image132.png" Type="http://schemas.openxmlformats.org/officeDocument/2006/relationships/image"/><Relationship Id="rId6" Target="../media/image133.png" Type="http://schemas.openxmlformats.org/officeDocument/2006/relationships/image"/><Relationship Id="rId7" Target="../media/image134.png" Type="http://schemas.openxmlformats.org/officeDocument/2006/relationships/image"/><Relationship Id="rId8" Target="../media/image135.png" Type="http://schemas.openxmlformats.org/officeDocument/2006/relationships/image"/><Relationship Id="rId9" Target="../media/image13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5.png" Type="http://schemas.openxmlformats.org/officeDocument/2006/relationships/image"/><Relationship Id="rId3" Target="../media/image166.png" Type="http://schemas.openxmlformats.org/officeDocument/2006/relationships/image"/><Relationship Id="rId4" Target="../media/image167.svg" Type="http://schemas.openxmlformats.org/officeDocument/2006/relationships/image"/><Relationship Id="rId5" Target="../media/image168.png" Type="http://schemas.openxmlformats.org/officeDocument/2006/relationships/image"/><Relationship Id="rId6" Target="../media/image169.svg" Type="http://schemas.openxmlformats.org/officeDocument/2006/relationships/image"/><Relationship Id="rId7" Target="../media/image8.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170.jpeg" Type="http://schemas.openxmlformats.org/officeDocument/2006/relationships/image"/><Relationship Id="rId7" Target="../media/image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7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2.png" Type="http://schemas.openxmlformats.org/officeDocument/2006/relationships/image"/><Relationship Id="rId3" Target="../media/image173.svg" Type="http://schemas.openxmlformats.org/officeDocument/2006/relationships/image"/><Relationship Id="rId4" Target="../media/image8.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2.png" Type="http://schemas.openxmlformats.org/officeDocument/2006/relationships/image"/><Relationship Id="rId3" Target="../media/image173.svg" Type="http://schemas.openxmlformats.org/officeDocument/2006/relationships/image"/><Relationship Id="rId4" Target="../media/image8.jpeg" Type="http://schemas.openxmlformats.org/officeDocument/2006/relationships/image"/><Relationship Id="rId5" Target="../media/image174.png" Type="http://schemas.openxmlformats.org/officeDocument/2006/relationships/image"/><Relationship Id="rId6" Target="../media/image175.svg" Type="http://schemas.openxmlformats.org/officeDocument/2006/relationships/image"/><Relationship Id="rId7" Target="../media/image176.png" Type="http://schemas.openxmlformats.org/officeDocument/2006/relationships/image"/><Relationship Id="rId8" Target="../media/image17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1.jpeg" Type="http://schemas.openxmlformats.org/officeDocument/2006/relationships/image"/><Relationship Id="rId5" Target="../media/image3.png" Type="http://schemas.openxmlformats.org/officeDocument/2006/relationships/image"/><Relationship Id="rId6" Target="../media/image8.jpe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8.jpeg" Type="http://schemas.openxmlformats.org/officeDocument/2006/relationships/image"/><Relationship Id="rId6" Target="../media/image178.png" Type="http://schemas.openxmlformats.org/officeDocument/2006/relationships/image"/><Relationship Id="rId7" Target="../media/image179.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0.png" Type="http://schemas.openxmlformats.org/officeDocument/2006/relationships/image"/><Relationship Id="rId3" Target="../media/image181.svg" Type="http://schemas.openxmlformats.org/officeDocument/2006/relationships/image"/><Relationship Id="rId4" Target="../media/image182.gif" Type="http://schemas.openxmlformats.org/officeDocument/2006/relationships/image"/><Relationship Id="rId5" Target="../media/image183.png" Type="http://schemas.openxmlformats.org/officeDocument/2006/relationships/image"/><Relationship Id="rId6" Target="../media/image184.svg" Type="http://schemas.openxmlformats.org/officeDocument/2006/relationships/image"/><Relationship Id="rId7" Target="../media/image8.jpeg" Type="http://schemas.openxmlformats.org/officeDocument/2006/relationships/image"/><Relationship Id="rId8" Target="../media/image185.png" Type="http://schemas.openxmlformats.org/officeDocument/2006/relationships/image"/><Relationship Id="rId9" Target="../media/image186.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0.png" Type="http://schemas.openxmlformats.org/officeDocument/2006/relationships/image"/><Relationship Id="rId3" Target="../media/image181.svg" Type="http://schemas.openxmlformats.org/officeDocument/2006/relationships/image"/><Relationship Id="rId4" Target="../media/image172.png" Type="http://schemas.openxmlformats.org/officeDocument/2006/relationships/image"/><Relationship Id="rId5" Target="../media/image173.svg" Type="http://schemas.openxmlformats.org/officeDocument/2006/relationships/image"/><Relationship Id="rId6" Target="../media/image8.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0.png" Type="http://schemas.openxmlformats.org/officeDocument/2006/relationships/image"/><Relationship Id="rId3" Target="../media/image181.svg" Type="http://schemas.openxmlformats.org/officeDocument/2006/relationships/image"/><Relationship Id="rId4" Target="../media/image172.png" Type="http://schemas.openxmlformats.org/officeDocument/2006/relationships/image"/><Relationship Id="rId5" Target="../media/image173.svg" Type="http://schemas.openxmlformats.org/officeDocument/2006/relationships/image"/><Relationship Id="rId6" Target="../media/image8.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3.png" Type="http://schemas.openxmlformats.org/officeDocument/2006/relationships/image"/><Relationship Id="rId3" Target="../media/image184.svg" Type="http://schemas.openxmlformats.org/officeDocument/2006/relationships/image"/><Relationship Id="rId4" Target="../media/image8.jpeg" Type="http://schemas.openxmlformats.org/officeDocument/2006/relationships/image"/><Relationship Id="rId5" Target="../media/image187.gif" Type="http://schemas.openxmlformats.org/officeDocument/2006/relationships/image"/><Relationship Id="rId6" Target="../media/image188.png" Type="http://schemas.openxmlformats.org/officeDocument/2006/relationships/image"/><Relationship Id="rId7" Target="../media/image189.svg" Type="http://schemas.openxmlformats.org/officeDocument/2006/relationships/image"/><Relationship Id="rId8" Target="../media/image190.png" Type="http://schemas.openxmlformats.org/officeDocument/2006/relationships/image"/><Relationship Id="rId9" Target="../media/image19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2.png" Type="http://schemas.openxmlformats.org/officeDocument/2006/relationships/image"/><Relationship Id="rId3" Target="../media/image173.svg" Type="http://schemas.openxmlformats.org/officeDocument/2006/relationships/image"/><Relationship Id="rId4" Target="../media/image8.jpeg" Type="http://schemas.openxmlformats.org/officeDocument/2006/relationships/image"/><Relationship Id="rId5" Target="../media/image188.png" Type="http://schemas.openxmlformats.org/officeDocument/2006/relationships/image"/><Relationship Id="rId6" Target="../media/image189.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2.png" Type="http://schemas.openxmlformats.org/officeDocument/2006/relationships/image"/><Relationship Id="rId3" Target="../media/image173.svg" Type="http://schemas.openxmlformats.org/officeDocument/2006/relationships/image"/><Relationship Id="rId4" Target="../media/image8.jpeg" Type="http://schemas.openxmlformats.org/officeDocument/2006/relationships/image"/><Relationship Id="rId5" Target="../media/image188.png" Type="http://schemas.openxmlformats.org/officeDocument/2006/relationships/image"/><Relationship Id="rId6" Target="../media/image189.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3.png" Type="http://schemas.openxmlformats.org/officeDocument/2006/relationships/image"/><Relationship Id="rId3" Target="../media/image184.svg" Type="http://schemas.openxmlformats.org/officeDocument/2006/relationships/image"/><Relationship Id="rId4" Target="../media/image8.jpeg" Type="http://schemas.openxmlformats.org/officeDocument/2006/relationships/image"/><Relationship Id="rId5" Target="../media/image192.gif" Type="http://schemas.openxmlformats.org/officeDocument/2006/relationships/image"/><Relationship Id="rId6" Target="../media/image174.png" Type="http://schemas.openxmlformats.org/officeDocument/2006/relationships/image"/><Relationship Id="rId7" Target="../media/image175.svg" Type="http://schemas.openxmlformats.org/officeDocument/2006/relationships/image"/><Relationship Id="rId8" Target="../media/image193.png" Type="http://schemas.openxmlformats.org/officeDocument/2006/relationships/image"/><Relationship Id="rId9" Target="../media/image194.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2.png" Type="http://schemas.openxmlformats.org/officeDocument/2006/relationships/image"/><Relationship Id="rId3" Target="../media/image173.svg" Type="http://schemas.openxmlformats.org/officeDocument/2006/relationships/image"/><Relationship Id="rId4" Target="../media/image8.jpeg" Type="http://schemas.openxmlformats.org/officeDocument/2006/relationships/image"/><Relationship Id="rId5" Target="../media/image174.png" Type="http://schemas.openxmlformats.org/officeDocument/2006/relationships/image"/><Relationship Id="rId6" Target="../media/image175.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2.png" Type="http://schemas.openxmlformats.org/officeDocument/2006/relationships/image"/><Relationship Id="rId3" Target="../media/image173.svg" Type="http://schemas.openxmlformats.org/officeDocument/2006/relationships/image"/><Relationship Id="rId4" Target="../media/image8.jpeg" Type="http://schemas.openxmlformats.org/officeDocument/2006/relationships/image"/><Relationship Id="rId5" Target="../media/image174.png" Type="http://schemas.openxmlformats.org/officeDocument/2006/relationships/image"/><Relationship Id="rId6" Target="../media/image17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3.png" Type="http://schemas.openxmlformats.org/officeDocument/2006/relationships/image"/><Relationship Id="rId8" Target="../media/image8.jpeg" Type="http://schemas.openxmlformats.org/officeDocument/2006/relationships/image"/><Relationship Id="rId9" Target="../media/image14.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95.png" Type="http://schemas.openxmlformats.org/officeDocument/2006/relationships/image"/><Relationship Id="rId8" Target="../media/image8.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0.gif" Type="http://schemas.openxmlformats.org/officeDocument/2006/relationships/image"/><Relationship Id="rId11" Target="../media/image201.gif" Type="http://schemas.openxmlformats.org/officeDocument/2006/relationships/image"/><Relationship Id="rId12" Target="../media/image8.jpeg" Type="http://schemas.openxmlformats.org/officeDocument/2006/relationships/image"/><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96.png" Type="http://schemas.openxmlformats.org/officeDocument/2006/relationships/image"/><Relationship Id="rId6" Target="../media/image197.svg" Type="http://schemas.openxmlformats.org/officeDocument/2006/relationships/image"/><Relationship Id="rId7" Target="../media/image128.png" Type="http://schemas.openxmlformats.org/officeDocument/2006/relationships/image"/><Relationship Id="rId8" Target="../media/image198.png" Type="http://schemas.openxmlformats.org/officeDocument/2006/relationships/image"/><Relationship Id="rId9" Target="../media/image199.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2.png" Type="http://schemas.openxmlformats.org/officeDocument/2006/relationships/image"/><Relationship Id="rId11" Target="../media/image203.svg" Type="http://schemas.openxmlformats.org/officeDocument/2006/relationships/image"/><Relationship Id="rId12" Target="../media/image127.png" Type="http://schemas.openxmlformats.org/officeDocument/2006/relationships/image"/><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96.png" Type="http://schemas.openxmlformats.org/officeDocument/2006/relationships/image"/><Relationship Id="rId6" Target="../media/image197.svg" Type="http://schemas.openxmlformats.org/officeDocument/2006/relationships/image"/><Relationship Id="rId7" Target="../media/image200.gif" Type="http://schemas.openxmlformats.org/officeDocument/2006/relationships/image"/><Relationship Id="rId8" Target="../media/image201.gif" Type="http://schemas.openxmlformats.org/officeDocument/2006/relationships/image"/><Relationship Id="rId9" Target="../media/image8.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9.png" Type="http://schemas.openxmlformats.org/officeDocument/2006/relationships/image"/><Relationship Id="rId11" Target="../media/image204.png" Type="http://schemas.openxmlformats.org/officeDocument/2006/relationships/image"/><Relationship Id="rId12" Target="../media/image205.svg" Type="http://schemas.openxmlformats.org/officeDocument/2006/relationships/image"/><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96.png" Type="http://schemas.openxmlformats.org/officeDocument/2006/relationships/image"/><Relationship Id="rId6" Target="../media/image197.svg" Type="http://schemas.openxmlformats.org/officeDocument/2006/relationships/image"/><Relationship Id="rId7" Target="../media/image200.gif" Type="http://schemas.openxmlformats.org/officeDocument/2006/relationships/image"/><Relationship Id="rId8" Target="../media/image201.gif" Type="http://schemas.openxmlformats.org/officeDocument/2006/relationships/image"/><Relationship Id="rId9" Target="../media/image8.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8.jpeg" Type="http://schemas.openxmlformats.org/officeDocument/2006/relationships/image"/><Relationship Id="rId8" Target="../media/image206.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3.png" Type="http://schemas.openxmlformats.org/officeDocument/2006/relationships/image"/><Relationship Id="rId11" Target="../media/image214.png" Type="http://schemas.openxmlformats.org/officeDocument/2006/relationships/image"/><Relationship Id="rId12" Target="../media/image215.png" Type="http://schemas.openxmlformats.org/officeDocument/2006/relationships/image"/><Relationship Id="rId13" Target="../media/image216.png" Type="http://schemas.openxmlformats.org/officeDocument/2006/relationships/image"/><Relationship Id="rId14" Target="../media/image217.png" Type="http://schemas.openxmlformats.org/officeDocument/2006/relationships/image"/><Relationship Id="rId15" Target="../media/image8.jpeg" Type="http://schemas.openxmlformats.org/officeDocument/2006/relationships/image"/><Relationship Id="rId16" Target="../media/image218.png" Type="http://schemas.openxmlformats.org/officeDocument/2006/relationships/image"/><Relationship Id="rId17" Target="../media/image21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07.png" Type="http://schemas.openxmlformats.org/officeDocument/2006/relationships/image"/><Relationship Id="rId5" Target="../media/image208.png" Type="http://schemas.openxmlformats.org/officeDocument/2006/relationships/image"/><Relationship Id="rId6" Target="../media/image209.png" Type="http://schemas.openxmlformats.org/officeDocument/2006/relationships/image"/><Relationship Id="rId7" Target="../media/image210.png" Type="http://schemas.openxmlformats.org/officeDocument/2006/relationships/image"/><Relationship Id="rId8" Target="../media/image211.png" Type="http://schemas.openxmlformats.org/officeDocument/2006/relationships/image"/><Relationship Id="rId9" Target="../media/image212.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3.png" Type="http://schemas.openxmlformats.org/officeDocument/2006/relationships/image"/><Relationship Id="rId11" Target="../media/image224.png" Type="http://schemas.openxmlformats.org/officeDocument/2006/relationships/image"/><Relationship Id="rId12" Target="../media/image225.png" Type="http://schemas.openxmlformats.org/officeDocument/2006/relationships/image"/><Relationship Id="rId13" Target="../media/image226.png" Type="http://schemas.openxmlformats.org/officeDocument/2006/relationships/image"/><Relationship Id="rId14" Target="../media/image227.png" Type="http://schemas.openxmlformats.org/officeDocument/2006/relationships/image"/><Relationship Id="rId15" Target="../media/image228.png" Type="http://schemas.openxmlformats.org/officeDocument/2006/relationships/image"/><Relationship Id="rId16" Target="../media/image22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8.jpeg" Type="http://schemas.openxmlformats.org/officeDocument/2006/relationships/image"/><Relationship Id="rId5" Target="../media/image218.png" Type="http://schemas.openxmlformats.org/officeDocument/2006/relationships/image"/><Relationship Id="rId6" Target="../media/image219.svg" Type="http://schemas.openxmlformats.org/officeDocument/2006/relationships/image"/><Relationship Id="rId7" Target="../media/image220.png" Type="http://schemas.openxmlformats.org/officeDocument/2006/relationships/image"/><Relationship Id="rId8" Target="../media/image221.png" Type="http://schemas.openxmlformats.org/officeDocument/2006/relationships/image"/><Relationship Id="rId9" Target="../media/image222.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6.png" Type="http://schemas.openxmlformats.org/officeDocument/2006/relationships/image"/><Relationship Id="rId11" Target="../media/image157.png" Type="http://schemas.openxmlformats.org/officeDocument/2006/relationships/image"/><Relationship Id="rId12" Target="../media/image237.png" Type="http://schemas.openxmlformats.org/officeDocument/2006/relationships/image"/><Relationship Id="rId13" Target="../media/image238.png" Type="http://schemas.openxmlformats.org/officeDocument/2006/relationships/image"/><Relationship Id="rId14" Target="../media/image8.jpeg" Type="http://schemas.openxmlformats.org/officeDocument/2006/relationships/image"/><Relationship Id="rId15" Target="../media/image218.png" Type="http://schemas.openxmlformats.org/officeDocument/2006/relationships/image"/><Relationship Id="rId16" Target="../media/image21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30.png" Type="http://schemas.openxmlformats.org/officeDocument/2006/relationships/image"/><Relationship Id="rId5" Target="../media/image231.png" Type="http://schemas.openxmlformats.org/officeDocument/2006/relationships/image"/><Relationship Id="rId6" Target="../media/image232.png" Type="http://schemas.openxmlformats.org/officeDocument/2006/relationships/image"/><Relationship Id="rId7" Target="../media/image233.png" Type="http://schemas.openxmlformats.org/officeDocument/2006/relationships/image"/><Relationship Id="rId8" Target="../media/image234.png" Type="http://schemas.openxmlformats.org/officeDocument/2006/relationships/image"/><Relationship Id="rId9" Target="../media/image235.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9.png" Type="http://schemas.openxmlformats.org/officeDocument/2006/relationships/image"/><Relationship Id="rId11" Target="../media/image160.png" Type="http://schemas.openxmlformats.org/officeDocument/2006/relationships/image"/><Relationship Id="rId12" Target="../media/image161.png" Type="http://schemas.openxmlformats.org/officeDocument/2006/relationships/image"/><Relationship Id="rId13" Target="../media/image147.png" Type="http://schemas.openxmlformats.org/officeDocument/2006/relationships/image"/><Relationship Id="rId14" Target="../media/image148.png" Type="http://schemas.openxmlformats.org/officeDocument/2006/relationships/image"/><Relationship Id="rId15" Target="../media/image146.png" Type="http://schemas.openxmlformats.org/officeDocument/2006/relationships/image"/><Relationship Id="rId16" Target="../media/image156.png" Type="http://schemas.openxmlformats.org/officeDocument/2006/relationships/image"/><Relationship Id="rId17" Target="../media/image241.png" Type="http://schemas.openxmlformats.org/officeDocument/2006/relationships/image"/><Relationship Id="rId18" Target="../media/image24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8.jpeg" Type="http://schemas.openxmlformats.org/officeDocument/2006/relationships/image"/><Relationship Id="rId5" Target="../media/image218.png" Type="http://schemas.openxmlformats.org/officeDocument/2006/relationships/image"/><Relationship Id="rId6" Target="../media/image219.svg" Type="http://schemas.openxmlformats.org/officeDocument/2006/relationships/image"/><Relationship Id="rId7" Target="../media/image239.png" Type="http://schemas.openxmlformats.org/officeDocument/2006/relationships/image"/><Relationship Id="rId8" Target="../media/image240.svg" Type="http://schemas.openxmlformats.org/officeDocument/2006/relationships/image"/><Relationship Id="rId9" Target="../media/image158.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7.png" Type="http://schemas.openxmlformats.org/officeDocument/2006/relationships/image"/><Relationship Id="rId11" Target="../media/image248.png" Type="http://schemas.openxmlformats.org/officeDocument/2006/relationships/image"/><Relationship Id="rId12" Target="../media/image8.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18.png" Type="http://schemas.openxmlformats.org/officeDocument/2006/relationships/image"/><Relationship Id="rId5" Target="../media/image219.svg" Type="http://schemas.openxmlformats.org/officeDocument/2006/relationships/image"/><Relationship Id="rId6" Target="../media/image243.png" Type="http://schemas.openxmlformats.org/officeDocument/2006/relationships/image"/><Relationship Id="rId7" Target="../media/image244.png" Type="http://schemas.openxmlformats.org/officeDocument/2006/relationships/image"/><Relationship Id="rId8" Target="../media/image245.png" Type="http://schemas.openxmlformats.org/officeDocument/2006/relationships/image"/><Relationship Id="rId9" Target="../media/image24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3.png" Type="http://schemas.openxmlformats.org/officeDocument/2006/relationships/image"/><Relationship Id="rId8" Target="../media/image8.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4.png" Type="http://schemas.openxmlformats.org/officeDocument/2006/relationships/image"/><Relationship Id="rId11" Target="../media/image25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18.png" Type="http://schemas.openxmlformats.org/officeDocument/2006/relationships/image"/><Relationship Id="rId5" Target="../media/image219.svg" Type="http://schemas.openxmlformats.org/officeDocument/2006/relationships/image"/><Relationship Id="rId6" Target="../media/image249.png" Type="http://schemas.openxmlformats.org/officeDocument/2006/relationships/image"/><Relationship Id="rId7" Target="../media/image250.png" Type="http://schemas.openxmlformats.org/officeDocument/2006/relationships/image"/><Relationship Id="rId8" Target="../media/image251.png" Type="http://schemas.openxmlformats.org/officeDocument/2006/relationships/image"/><Relationship Id="rId9" Target="../media/image8.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8.jpeg" Type="http://schemas.openxmlformats.org/officeDocument/2006/relationships/image"/><Relationship Id="rId11" Target="../media/image259.jpeg" Type="http://schemas.openxmlformats.org/officeDocument/2006/relationships/image"/><Relationship Id="rId12" Target="../media/image260.jpeg" Type="http://schemas.openxmlformats.org/officeDocument/2006/relationships/image"/><Relationship Id="rId13" Target="../media/image261.jpeg" Type="http://schemas.openxmlformats.org/officeDocument/2006/relationships/image"/><Relationship Id="rId14" Target="../media/image8.jpeg" Type="http://schemas.openxmlformats.org/officeDocument/2006/relationships/image"/><Relationship Id="rId15" Target="../media/image218.png" Type="http://schemas.openxmlformats.org/officeDocument/2006/relationships/image"/><Relationship Id="rId16" Target="../media/image21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53.png" Type="http://schemas.openxmlformats.org/officeDocument/2006/relationships/image"/><Relationship Id="rId5" Target="../media/image254.png" Type="http://schemas.openxmlformats.org/officeDocument/2006/relationships/image"/><Relationship Id="rId6" Target="../media/image255.png" Type="http://schemas.openxmlformats.org/officeDocument/2006/relationships/image"/><Relationship Id="rId7" Target="../media/image256.png" Type="http://schemas.openxmlformats.org/officeDocument/2006/relationships/image"/><Relationship Id="rId8" Target="../media/image138.png" Type="http://schemas.openxmlformats.org/officeDocument/2006/relationships/image"/><Relationship Id="rId9" Target="../media/image257.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34.png" Type="http://schemas.openxmlformats.org/officeDocument/2006/relationships/image"/><Relationship Id="rId5" Target="../media/image8.jpeg" Type="http://schemas.openxmlformats.org/officeDocument/2006/relationships/image"/><Relationship Id="rId6" Target="../media/image262.png" Type="http://schemas.openxmlformats.org/officeDocument/2006/relationships/image"/><Relationship Id="rId7" Target="../media/image218.png" Type="http://schemas.openxmlformats.org/officeDocument/2006/relationships/image"/><Relationship Id="rId8" Target="../media/image219.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63.png" Type="http://schemas.openxmlformats.org/officeDocument/2006/relationships/image"/><Relationship Id="rId5" Target="../media/image264.png" Type="http://schemas.openxmlformats.org/officeDocument/2006/relationships/image"/><Relationship Id="rId6" Target="../media/image162.png" Type="http://schemas.openxmlformats.org/officeDocument/2006/relationships/image"/><Relationship Id="rId7" Target="../media/image265.png" Type="http://schemas.openxmlformats.org/officeDocument/2006/relationships/image"/><Relationship Id="rId8" Target="../media/image218.png" Type="http://schemas.openxmlformats.org/officeDocument/2006/relationships/image"/><Relationship Id="rId9" Target="../media/image219.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9.png" Type="http://schemas.openxmlformats.org/officeDocument/2006/relationships/image"/><Relationship Id="rId11" Target="../media/image270.svg" Type="http://schemas.openxmlformats.org/officeDocument/2006/relationships/image"/><Relationship Id="rId12" Target="../media/image271.png" Type="http://schemas.openxmlformats.org/officeDocument/2006/relationships/image"/><Relationship Id="rId13" Target="../media/image272.svg" Type="http://schemas.openxmlformats.org/officeDocument/2006/relationships/image"/><Relationship Id="rId14" Target="../media/image10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8.jpeg" Type="http://schemas.openxmlformats.org/officeDocument/2006/relationships/image"/><Relationship Id="rId5" Target="../media/image218.png" Type="http://schemas.openxmlformats.org/officeDocument/2006/relationships/image"/><Relationship Id="rId6" Target="../media/image219.svg" Type="http://schemas.openxmlformats.org/officeDocument/2006/relationships/image"/><Relationship Id="rId7" Target="../media/image266.png" Type="http://schemas.openxmlformats.org/officeDocument/2006/relationships/image"/><Relationship Id="rId8" Target="../media/image267.png" Type="http://schemas.openxmlformats.org/officeDocument/2006/relationships/image"/><Relationship Id="rId9" Target="../media/image268.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6.svg" Type="http://schemas.openxmlformats.org/officeDocument/2006/relationships/image"/><Relationship Id="rId11" Target="../media/image277.png" Type="http://schemas.openxmlformats.org/officeDocument/2006/relationships/image"/><Relationship Id="rId12" Target="../media/image278.svg" Type="http://schemas.openxmlformats.org/officeDocument/2006/relationships/image"/><Relationship Id="rId13" Target="../media/image279.png" Type="http://schemas.openxmlformats.org/officeDocument/2006/relationships/image"/><Relationship Id="rId14" Target="../media/image280.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18.png" Type="http://schemas.openxmlformats.org/officeDocument/2006/relationships/image"/><Relationship Id="rId5" Target="../media/image219.svg" Type="http://schemas.openxmlformats.org/officeDocument/2006/relationships/image"/><Relationship Id="rId6" Target="../media/image8.jpeg" Type="http://schemas.openxmlformats.org/officeDocument/2006/relationships/image"/><Relationship Id="rId7" Target="../media/image273.png" Type="http://schemas.openxmlformats.org/officeDocument/2006/relationships/image"/><Relationship Id="rId8" Target="../media/image274.svg" Type="http://schemas.openxmlformats.org/officeDocument/2006/relationships/image"/><Relationship Id="rId9" Target="../media/image275.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18.png" Type="http://schemas.openxmlformats.org/officeDocument/2006/relationships/image"/><Relationship Id="rId5" Target="../media/image219.svg" Type="http://schemas.openxmlformats.org/officeDocument/2006/relationships/image"/><Relationship Id="rId6" Target="../media/image8.jpe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jpeg" Type="http://schemas.openxmlformats.org/officeDocument/2006/relationships/image"/><Relationship Id="rId2" Target="../media/image281.png" Type="http://schemas.openxmlformats.org/officeDocument/2006/relationships/image"/><Relationship Id="rId3" Target="../media/image282.svg" Type="http://schemas.openxmlformats.org/officeDocument/2006/relationships/image"/><Relationship Id="rId4" Target="../media/image283.png" Type="http://schemas.openxmlformats.org/officeDocument/2006/relationships/image"/><Relationship Id="rId5" Target="../media/image284.svg" Type="http://schemas.openxmlformats.org/officeDocument/2006/relationships/image"/><Relationship Id="rId6" Target="../media/image285.png" Type="http://schemas.openxmlformats.org/officeDocument/2006/relationships/image"/><Relationship Id="rId7" Target="../media/image286.svg" Type="http://schemas.openxmlformats.org/officeDocument/2006/relationships/image"/><Relationship Id="rId8" Target="../media/image287.png" Type="http://schemas.openxmlformats.org/officeDocument/2006/relationships/image"/><Relationship Id="rId9" Target="../media/image28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jpeg" Type="http://schemas.openxmlformats.org/officeDocument/2006/relationships/image"/><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5.jpeg" Type="http://schemas.openxmlformats.org/officeDocument/2006/relationships/image"/><Relationship Id="rId6" Target="../media/image16.png" Type="http://schemas.openxmlformats.org/officeDocument/2006/relationships/image"/><Relationship Id="rId7" Target="../media/image7.gif"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9.png" Type="http://schemas.openxmlformats.org/officeDocument/2006/relationships/image"/><Relationship Id="rId6"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8.jpe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8.jpe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E2A8">
                <a:alpha val="100000"/>
              </a:srgbClr>
            </a:gs>
            <a:gs pos="100000">
              <a:srgbClr val="B2CFC4">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true" flipV="true" rot="0">
            <a:off x="-2909110" y="-102114"/>
            <a:ext cx="22337659" cy="11168830"/>
          </a:xfrm>
          <a:custGeom>
            <a:avLst/>
            <a:gdLst/>
            <a:ahLst/>
            <a:cxnLst/>
            <a:rect r="r" b="b" t="t" l="l"/>
            <a:pathLst>
              <a:path h="11168830" w="22337659">
                <a:moveTo>
                  <a:pt x="22337659" y="11168830"/>
                </a:moveTo>
                <a:lnTo>
                  <a:pt x="0" y="11168830"/>
                </a:lnTo>
                <a:lnTo>
                  <a:pt x="0" y="0"/>
                </a:lnTo>
                <a:lnTo>
                  <a:pt x="22337659" y="0"/>
                </a:lnTo>
                <a:lnTo>
                  <a:pt x="22337659" y="1116883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94420" y="498479"/>
            <a:ext cx="2688257" cy="1060442"/>
          </a:xfrm>
          <a:custGeom>
            <a:avLst/>
            <a:gdLst/>
            <a:ahLst/>
            <a:cxnLst/>
            <a:rect r="r" b="b" t="t" l="l"/>
            <a:pathLst>
              <a:path h="1060442" w="2688257">
                <a:moveTo>
                  <a:pt x="0" y="0"/>
                </a:moveTo>
                <a:lnTo>
                  <a:pt x="2688256" y="0"/>
                </a:lnTo>
                <a:lnTo>
                  <a:pt x="2688256" y="1060442"/>
                </a:lnTo>
                <a:lnTo>
                  <a:pt x="0" y="1060442"/>
                </a:lnTo>
                <a:lnTo>
                  <a:pt x="0" y="0"/>
                </a:lnTo>
                <a:close/>
              </a:path>
            </a:pathLst>
          </a:custGeom>
          <a:blipFill>
            <a:blip r:embed="rId4"/>
            <a:stretch>
              <a:fillRect l="0" t="0" r="0" b="-79138"/>
            </a:stretch>
          </a:blipFill>
        </p:spPr>
      </p:sp>
      <p:sp>
        <p:nvSpPr>
          <p:cNvPr name="Freeform 4" id="4"/>
          <p:cNvSpPr/>
          <p:nvPr/>
        </p:nvSpPr>
        <p:spPr>
          <a:xfrm flipH="false" flipV="false" rot="0">
            <a:off x="9975889" y="6272965"/>
            <a:ext cx="7960894" cy="5970671"/>
          </a:xfrm>
          <a:custGeom>
            <a:avLst/>
            <a:gdLst/>
            <a:ahLst/>
            <a:cxnLst/>
            <a:rect r="r" b="b" t="t" l="l"/>
            <a:pathLst>
              <a:path h="5970671" w="7960894">
                <a:moveTo>
                  <a:pt x="0" y="0"/>
                </a:moveTo>
                <a:lnTo>
                  <a:pt x="7960894" y="0"/>
                </a:lnTo>
                <a:lnTo>
                  <a:pt x="7960894" y="5970670"/>
                </a:lnTo>
                <a:lnTo>
                  <a:pt x="0" y="5970670"/>
                </a:lnTo>
                <a:lnTo>
                  <a:pt x="0" y="0"/>
                </a:lnTo>
                <a:close/>
              </a:path>
            </a:pathLst>
          </a:custGeom>
          <a:blipFill>
            <a:blip r:embed="rId5"/>
            <a:stretch>
              <a:fillRect l="0" t="0" r="0" b="0"/>
            </a:stretch>
          </a:blipFill>
        </p:spPr>
      </p:sp>
      <p:sp>
        <p:nvSpPr>
          <p:cNvPr name="Freeform 5" id="5"/>
          <p:cNvSpPr/>
          <p:nvPr/>
        </p:nvSpPr>
        <p:spPr>
          <a:xfrm flipH="false" flipV="false" rot="0">
            <a:off x="3182676" y="5584415"/>
            <a:ext cx="7939175" cy="4998882"/>
          </a:xfrm>
          <a:custGeom>
            <a:avLst/>
            <a:gdLst/>
            <a:ahLst/>
            <a:cxnLst/>
            <a:rect r="r" b="b" t="t" l="l"/>
            <a:pathLst>
              <a:path h="4998882" w="7939175">
                <a:moveTo>
                  <a:pt x="0" y="0"/>
                </a:moveTo>
                <a:lnTo>
                  <a:pt x="7939176" y="0"/>
                </a:lnTo>
                <a:lnTo>
                  <a:pt x="7939176" y="4998881"/>
                </a:lnTo>
                <a:lnTo>
                  <a:pt x="0" y="4998881"/>
                </a:lnTo>
                <a:lnTo>
                  <a:pt x="0" y="0"/>
                </a:lnTo>
                <a:close/>
              </a:path>
            </a:pathLst>
          </a:custGeom>
          <a:blipFill>
            <a:blip r:embed="rId6"/>
            <a:stretch>
              <a:fillRect l="0" t="0" r="0" b="-5813"/>
            </a:stretch>
          </a:blipFill>
        </p:spPr>
      </p:sp>
      <p:pic>
        <p:nvPicPr>
          <p:cNvPr name="Picture 6" id="6"/>
          <p:cNvPicPr>
            <a:picLocks noChangeAspect="true"/>
          </p:cNvPicPr>
          <p:nvPr/>
        </p:nvPicPr>
        <p:blipFill>
          <a:blip r:embed="rId7"/>
          <a:srcRect l="0" t="0" r="0" b="0"/>
          <a:stretch>
            <a:fillRect/>
          </a:stretch>
        </p:blipFill>
        <p:spPr>
          <a:xfrm flipH="false" flipV="false" rot="0">
            <a:off x="5171340" y="3266393"/>
            <a:ext cx="8747250" cy="2318021"/>
          </a:xfrm>
          <a:prstGeom prst="rect">
            <a:avLst/>
          </a:prstGeom>
        </p:spPr>
      </p:pic>
      <p:pic>
        <p:nvPicPr>
          <p:cNvPr name="Picture 7" id="7"/>
          <p:cNvPicPr>
            <a:picLocks noChangeAspect="true"/>
          </p:cNvPicPr>
          <p:nvPr/>
        </p:nvPicPr>
        <p:blipFill>
          <a:blip r:embed="rId8"/>
          <a:srcRect l="0" t="0" r="0" b="0"/>
          <a:stretch>
            <a:fillRect/>
          </a:stretch>
        </p:blipFill>
        <p:spPr>
          <a:xfrm flipH="false" flipV="false" rot="0">
            <a:off x="7951723" y="4879991"/>
            <a:ext cx="4048330" cy="4048330"/>
          </a:xfrm>
          <a:prstGeom prst="rect">
            <a:avLst/>
          </a:prstGeom>
        </p:spPr>
      </p:pic>
      <p:grpSp>
        <p:nvGrpSpPr>
          <p:cNvPr name="Group 8" id="8"/>
          <p:cNvGrpSpPr/>
          <p:nvPr/>
        </p:nvGrpSpPr>
        <p:grpSpPr>
          <a:xfrm rot="0">
            <a:off x="14360382" y="1177975"/>
            <a:ext cx="2637877" cy="879292"/>
            <a:chOff x="0" y="0"/>
            <a:chExt cx="3517169" cy="1172390"/>
          </a:xfrm>
        </p:grpSpPr>
        <p:grpSp>
          <p:nvGrpSpPr>
            <p:cNvPr name="Group 9" id="9"/>
            <p:cNvGrpSpPr/>
            <p:nvPr/>
          </p:nvGrpSpPr>
          <p:grpSpPr>
            <a:xfrm rot="0">
              <a:off x="0" y="0"/>
              <a:ext cx="3517169" cy="1172390"/>
              <a:chOff x="0" y="0"/>
              <a:chExt cx="812800" cy="270933"/>
            </a:xfrm>
          </p:grpSpPr>
          <p:sp>
            <p:nvSpPr>
              <p:cNvPr name="Freeform 10" id="10"/>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1" id="11"/>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2" id="12"/>
            <p:cNvSpPr/>
            <p:nvPr/>
          </p:nvSpPr>
          <p:spPr>
            <a:xfrm flipH="false" flipV="false" rot="0">
              <a:off x="515494" y="220079"/>
              <a:ext cx="2486180" cy="732231"/>
            </a:xfrm>
            <a:custGeom>
              <a:avLst/>
              <a:gdLst/>
              <a:ahLst/>
              <a:cxnLst/>
              <a:rect r="r" b="b" t="t" l="l"/>
              <a:pathLst>
                <a:path h="732231" w="2486180">
                  <a:moveTo>
                    <a:pt x="0" y="0"/>
                  </a:moveTo>
                  <a:lnTo>
                    <a:pt x="2486180" y="0"/>
                  </a:lnTo>
                  <a:lnTo>
                    <a:pt x="2486180" y="732231"/>
                  </a:lnTo>
                  <a:lnTo>
                    <a:pt x="0" y="732231"/>
                  </a:lnTo>
                  <a:lnTo>
                    <a:pt x="0" y="0"/>
                  </a:lnTo>
                  <a:close/>
                </a:path>
              </a:pathLst>
            </a:custGeom>
            <a:blipFill>
              <a:blip r:embed="rId9"/>
              <a:stretch>
                <a:fillRect l="0" t="0" r="0" b="0"/>
              </a:stretch>
            </a:blipFill>
          </p:spPr>
        </p:sp>
      </p:grpSp>
      <p:sp>
        <p:nvSpPr>
          <p:cNvPr name="TextBox 13" id="13"/>
          <p:cNvSpPr txBox="true"/>
          <p:nvPr/>
        </p:nvSpPr>
        <p:spPr>
          <a:xfrm rot="0">
            <a:off x="2756832" y="1130350"/>
            <a:ext cx="4829017" cy="809516"/>
          </a:xfrm>
          <a:prstGeom prst="rect">
            <a:avLst/>
          </a:prstGeom>
        </p:spPr>
        <p:txBody>
          <a:bodyPr anchor="t" rtlCol="false" tIns="0" lIns="0" bIns="0" rIns="0">
            <a:spAutoFit/>
          </a:bodyPr>
          <a:lstStyle/>
          <a:p>
            <a:pPr algn="l">
              <a:lnSpc>
                <a:spcPts val="2105"/>
              </a:lnSpc>
            </a:pPr>
            <a:r>
              <a:rPr lang="en-US" sz="1504">
                <a:solidFill>
                  <a:srgbClr val="FFFFFF"/>
                </a:solidFill>
                <a:latin typeface="Poppins"/>
                <a:ea typeface="Poppins"/>
                <a:cs typeface="Poppins"/>
                <a:sym typeface="Poppins"/>
              </a:rPr>
              <a:t>RESEARCH | DEVELOPMENT | CONSULTANCY |</a:t>
            </a:r>
          </a:p>
          <a:p>
            <a:pPr algn="l">
              <a:lnSpc>
                <a:spcPts val="2105"/>
              </a:lnSpc>
            </a:pPr>
            <a:r>
              <a:rPr lang="en-US" sz="1504">
                <a:solidFill>
                  <a:srgbClr val="FFFFFF"/>
                </a:solidFill>
                <a:latin typeface="Poppins"/>
                <a:ea typeface="Poppins"/>
                <a:cs typeface="Poppins"/>
                <a:sym typeface="Poppins"/>
              </a:rPr>
              <a:t>CONTRACT MANUFACTURING</a:t>
            </a:r>
          </a:p>
          <a:p>
            <a:pPr algn="l">
              <a:lnSpc>
                <a:spcPts val="2105"/>
              </a:lnSpc>
              <a:spcBef>
                <a:spcPct val="0"/>
              </a:spcBef>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503603" y="-464072"/>
            <a:ext cx="24822321" cy="12411160"/>
          </a:xfrm>
          <a:custGeom>
            <a:avLst/>
            <a:gdLst/>
            <a:ahLst/>
            <a:cxnLst/>
            <a:rect r="r" b="b" t="t" l="l"/>
            <a:pathLst>
              <a:path h="12411160" w="24822321">
                <a:moveTo>
                  <a:pt x="24822320" y="12411160"/>
                </a:moveTo>
                <a:lnTo>
                  <a:pt x="0" y="12411160"/>
                </a:lnTo>
                <a:lnTo>
                  <a:pt x="0" y="0"/>
                </a:lnTo>
                <a:lnTo>
                  <a:pt x="24822320" y="0"/>
                </a:lnTo>
                <a:lnTo>
                  <a:pt x="24822320" y="1241116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039868" y="2537205"/>
            <a:ext cx="2054045" cy="1127125"/>
          </a:xfrm>
          <a:prstGeom prst="rect">
            <a:avLst/>
          </a:prstGeom>
        </p:spPr>
        <p:txBody>
          <a:bodyPr anchor="t" rtlCol="false" tIns="0" lIns="0" bIns="0" rIns="0">
            <a:spAutoFit/>
          </a:bodyPr>
          <a:lstStyle/>
          <a:p>
            <a:pPr algn="l">
              <a:lnSpc>
                <a:spcPts val="4399"/>
              </a:lnSpc>
            </a:pPr>
            <a:r>
              <a:rPr lang="en-US" sz="3999" b="true">
                <a:solidFill>
                  <a:srgbClr val="FEFEFE"/>
                </a:solidFill>
                <a:latin typeface="Public Sans Bold"/>
                <a:ea typeface="Public Sans Bold"/>
                <a:cs typeface="Public Sans Bold"/>
                <a:sym typeface="Public Sans Bold"/>
              </a:rPr>
              <a:t>Act Now</a:t>
            </a:r>
          </a:p>
          <a:p>
            <a:pPr algn="l">
              <a:lnSpc>
                <a:spcPts val="4399"/>
              </a:lnSpc>
            </a:pPr>
          </a:p>
        </p:txBody>
      </p:sp>
      <p:sp>
        <p:nvSpPr>
          <p:cNvPr name="TextBox 5" id="5"/>
          <p:cNvSpPr txBox="true"/>
          <p:nvPr/>
        </p:nvSpPr>
        <p:spPr>
          <a:xfrm rot="0">
            <a:off x="5360360" y="2499105"/>
            <a:ext cx="479845" cy="609600"/>
          </a:xfrm>
          <a:prstGeom prst="rect">
            <a:avLst/>
          </a:prstGeom>
        </p:spPr>
        <p:txBody>
          <a:bodyPr anchor="t" rtlCol="false" tIns="0" lIns="0" bIns="0" rIns="0">
            <a:spAutoFit/>
          </a:bodyPr>
          <a:lstStyle/>
          <a:p>
            <a:pPr algn="r">
              <a:lnSpc>
                <a:spcPts val="4799"/>
              </a:lnSpc>
            </a:pPr>
            <a:r>
              <a:rPr lang="en-US" b="true" sz="3999">
                <a:solidFill>
                  <a:srgbClr val="FEFEFE"/>
                </a:solidFill>
                <a:latin typeface="Public Sans Bold"/>
                <a:ea typeface="Public Sans Bold"/>
                <a:cs typeface="Public Sans Bold"/>
                <a:sym typeface="Public Sans Bold"/>
              </a:rPr>
              <a:t>4.</a:t>
            </a:r>
          </a:p>
        </p:txBody>
      </p:sp>
      <p:grpSp>
        <p:nvGrpSpPr>
          <p:cNvPr name="Group 6" id="6"/>
          <p:cNvGrpSpPr/>
          <p:nvPr/>
        </p:nvGrpSpPr>
        <p:grpSpPr>
          <a:xfrm rot="0">
            <a:off x="6039868" y="3396324"/>
            <a:ext cx="10538438" cy="2841037"/>
            <a:chOff x="0" y="0"/>
            <a:chExt cx="12282244" cy="3311146"/>
          </a:xfrm>
        </p:grpSpPr>
        <p:sp>
          <p:nvSpPr>
            <p:cNvPr name="Freeform 7" id="7"/>
            <p:cNvSpPr/>
            <p:nvPr/>
          </p:nvSpPr>
          <p:spPr>
            <a:xfrm flipH="false" flipV="false" rot="0">
              <a:off x="0" y="0"/>
              <a:ext cx="12282244" cy="3311146"/>
            </a:xfrm>
            <a:custGeom>
              <a:avLst/>
              <a:gdLst/>
              <a:ahLst/>
              <a:cxnLst/>
              <a:rect r="r" b="b" t="t" l="l"/>
              <a:pathLst>
                <a:path h="3311146" w="12282244">
                  <a:moveTo>
                    <a:pt x="12157784" y="3311146"/>
                  </a:moveTo>
                  <a:lnTo>
                    <a:pt x="124460" y="3311146"/>
                  </a:lnTo>
                  <a:cubicBezTo>
                    <a:pt x="55880" y="3311146"/>
                    <a:pt x="0" y="3255266"/>
                    <a:pt x="0" y="3186686"/>
                  </a:cubicBezTo>
                  <a:lnTo>
                    <a:pt x="0" y="124460"/>
                  </a:lnTo>
                  <a:cubicBezTo>
                    <a:pt x="0" y="55880"/>
                    <a:pt x="55880" y="0"/>
                    <a:pt x="124460" y="0"/>
                  </a:cubicBezTo>
                  <a:lnTo>
                    <a:pt x="12157784" y="0"/>
                  </a:lnTo>
                  <a:cubicBezTo>
                    <a:pt x="12226365" y="0"/>
                    <a:pt x="12282244" y="55880"/>
                    <a:pt x="12282244" y="124460"/>
                  </a:cubicBezTo>
                  <a:lnTo>
                    <a:pt x="12282244" y="3186686"/>
                  </a:lnTo>
                  <a:cubicBezTo>
                    <a:pt x="12282244" y="3255266"/>
                    <a:pt x="12226365" y="3311146"/>
                    <a:pt x="12157784" y="3311146"/>
                  </a:cubicBezTo>
                  <a:close/>
                </a:path>
              </a:pathLst>
            </a:custGeom>
            <a:solidFill>
              <a:srgbClr val="FFFFFF"/>
            </a:solidFill>
          </p:spPr>
        </p:sp>
      </p:grpSp>
      <p:sp>
        <p:nvSpPr>
          <p:cNvPr name="TextBox 8" id="8"/>
          <p:cNvSpPr txBox="true"/>
          <p:nvPr/>
        </p:nvSpPr>
        <p:spPr>
          <a:xfrm rot="0">
            <a:off x="6444508" y="3905250"/>
            <a:ext cx="9729158" cy="1591310"/>
          </a:xfrm>
          <a:prstGeom prst="rect">
            <a:avLst/>
          </a:prstGeom>
        </p:spPr>
        <p:txBody>
          <a:bodyPr anchor="t" rtlCol="false" tIns="0" lIns="0" bIns="0" rIns="0">
            <a:spAutoFit/>
          </a:bodyPr>
          <a:lstStyle/>
          <a:p>
            <a:pPr algn="just">
              <a:lnSpc>
                <a:spcPts val="4180"/>
              </a:lnSpc>
            </a:pPr>
            <a:r>
              <a:rPr lang="en-US" b="true" sz="3800">
                <a:solidFill>
                  <a:srgbClr val="000002"/>
                </a:solidFill>
                <a:latin typeface="Public Sans Bold"/>
                <a:ea typeface="Public Sans Bold"/>
                <a:cs typeface="Public Sans Bold"/>
                <a:sym typeface="Public Sans Bold"/>
              </a:rPr>
              <a:t>This limited-time offer is available only from </a:t>
            </a:r>
            <a:r>
              <a:rPr lang="en-US" b="true" sz="3800">
                <a:solidFill>
                  <a:srgbClr val="D00E00"/>
                </a:solidFill>
                <a:latin typeface="Public Sans Bold"/>
                <a:ea typeface="Public Sans Bold"/>
                <a:cs typeface="Public Sans Bold"/>
                <a:sym typeface="Public Sans Bold"/>
              </a:rPr>
              <a:t>July 1st to 15th. </a:t>
            </a:r>
            <a:r>
              <a:rPr lang="en-US" b="true" sz="3800">
                <a:solidFill>
                  <a:srgbClr val="000002"/>
                </a:solidFill>
                <a:latin typeface="Public Sans Bold"/>
                <a:ea typeface="Public Sans Bold"/>
                <a:cs typeface="Public Sans Bold"/>
                <a:sym typeface="Public Sans Bold"/>
              </a:rPr>
              <a:t>Secure your spot before it's too late. Contact us to join!</a:t>
            </a:r>
          </a:p>
        </p:txBody>
      </p:sp>
      <p:sp>
        <p:nvSpPr>
          <p:cNvPr name="TextBox 9" id="9"/>
          <p:cNvSpPr txBox="true"/>
          <p:nvPr/>
        </p:nvSpPr>
        <p:spPr>
          <a:xfrm rot="0">
            <a:off x="14186833" y="336786"/>
            <a:ext cx="3622091" cy="740990"/>
          </a:xfrm>
          <a:prstGeom prst="rect">
            <a:avLst/>
          </a:prstGeom>
        </p:spPr>
        <p:txBody>
          <a:bodyPr anchor="t" rtlCol="false" tIns="0" lIns="0" bIns="0" rIns="0">
            <a:spAutoFit/>
          </a:bodyPr>
          <a:lstStyle/>
          <a:p>
            <a:pPr algn="ctr">
              <a:lnSpc>
                <a:spcPts val="6061"/>
              </a:lnSpc>
              <a:spcBef>
                <a:spcPct val="0"/>
              </a:spcBef>
            </a:pPr>
            <a:r>
              <a:rPr lang="en-US" sz="4329">
                <a:solidFill>
                  <a:srgbClr val="273F60"/>
                </a:solidFill>
                <a:latin typeface="Engravers' Old English BT Bold"/>
                <a:ea typeface="Engravers' Old English BT Bold"/>
                <a:cs typeface="Engravers' Old English BT Bold"/>
                <a:sym typeface="Engravers' Old English BT Bold"/>
              </a:rPr>
              <a:t>Dr.AT</a:t>
            </a:r>
          </a:p>
        </p:txBody>
      </p:sp>
      <p:grpSp>
        <p:nvGrpSpPr>
          <p:cNvPr name="Group 10" id="10"/>
          <p:cNvGrpSpPr/>
          <p:nvPr/>
        </p:nvGrpSpPr>
        <p:grpSpPr>
          <a:xfrm rot="0">
            <a:off x="14746831" y="341888"/>
            <a:ext cx="6317871" cy="785712"/>
            <a:chOff x="0" y="0"/>
            <a:chExt cx="8423828" cy="1047616"/>
          </a:xfrm>
        </p:grpSpPr>
        <p:grpSp>
          <p:nvGrpSpPr>
            <p:cNvPr name="Group 11" id="11"/>
            <p:cNvGrpSpPr/>
            <p:nvPr/>
          </p:nvGrpSpPr>
          <p:grpSpPr>
            <a:xfrm rot="0">
              <a:off x="0" y="0"/>
              <a:ext cx="8423828" cy="1047616"/>
              <a:chOff x="0" y="0"/>
              <a:chExt cx="2246354" cy="279364"/>
            </a:xfrm>
          </p:grpSpPr>
          <p:sp>
            <p:nvSpPr>
              <p:cNvPr name="Freeform 12" id="12"/>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3" id="13"/>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4" id="14"/>
            <p:cNvGrpSpPr/>
            <p:nvPr/>
          </p:nvGrpSpPr>
          <p:grpSpPr>
            <a:xfrm rot="0">
              <a:off x="408724" y="118304"/>
              <a:ext cx="2433022" cy="811007"/>
              <a:chOff x="0" y="0"/>
              <a:chExt cx="812800" cy="270933"/>
            </a:xfrm>
          </p:grpSpPr>
          <p:sp>
            <p:nvSpPr>
              <p:cNvPr name="Freeform 15" id="15"/>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6" id="16"/>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7" id="17"/>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5"/>
              <a:stretch>
                <a:fillRect l="0" t="0" r="0" b="0"/>
              </a:stretch>
            </a:blipFill>
          </p:spPr>
        </p:sp>
      </p:grpSp>
      <p:sp>
        <p:nvSpPr>
          <p:cNvPr name="AutoShape 18" id="18"/>
          <p:cNvSpPr/>
          <p:nvPr/>
        </p:nvSpPr>
        <p:spPr>
          <a:xfrm flipH="true">
            <a:off x="13686164" y="7986589"/>
            <a:ext cx="2267" cy="2173198"/>
          </a:xfrm>
          <a:prstGeom prst="line">
            <a:avLst/>
          </a:prstGeom>
          <a:ln cap="rnd" w="9525">
            <a:solidFill>
              <a:srgbClr val="404040"/>
            </a:solidFill>
            <a:prstDash val="sysDot"/>
            <a:headEnd type="none" len="sm" w="sm"/>
            <a:tailEnd type="none" len="sm" w="sm"/>
          </a:ln>
        </p:spPr>
      </p:sp>
      <p:sp>
        <p:nvSpPr>
          <p:cNvPr name="AutoShape 19" id="19"/>
          <p:cNvSpPr/>
          <p:nvPr/>
        </p:nvSpPr>
        <p:spPr>
          <a:xfrm flipH="true">
            <a:off x="2111751" y="8309422"/>
            <a:ext cx="3544" cy="3397513"/>
          </a:xfrm>
          <a:prstGeom prst="line">
            <a:avLst/>
          </a:prstGeom>
          <a:ln cap="rnd" w="19050">
            <a:solidFill>
              <a:srgbClr val="404040"/>
            </a:solidFill>
            <a:prstDash val="sysDot"/>
            <a:headEnd type="none" len="sm" w="sm"/>
            <a:tailEnd type="none" len="sm" w="sm"/>
          </a:ln>
        </p:spPr>
      </p:sp>
      <p:grpSp>
        <p:nvGrpSpPr>
          <p:cNvPr name="Group 20" id="20"/>
          <p:cNvGrpSpPr/>
          <p:nvPr/>
        </p:nvGrpSpPr>
        <p:grpSpPr>
          <a:xfrm rot="0">
            <a:off x="1450703" y="3073980"/>
            <a:ext cx="6643210" cy="4139040"/>
            <a:chOff x="0" y="0"/>
            <a:chExt cx="8857613" cy="5518720"/>
          </a:xfrm>
        </p:grpSpPr>
        <p:grpSp>
          <p:nvGrpSpPr>
            <p:cNvPr name="Group 21" id="21"/>
            <p:cNvGrpSpPr/>
            <p:nvPr/>
          </p:nvGrpSpPr>
          <p:grpSpPr>
            <a:xfrm rot="0">
              <a:off x="2626434" y="4564187"/>
              <a:ext cx="6231180" cy="954533"/>
              <a:chOff x="0" y="0"/>
              <a:chExt cx="632075" cy="96825"/>
            </a:xfrm>
          </p:grpSpPr>
          <p:sp>
            <p:nvSpPr>
              <p:cNvPr name="Freeform 22" id="22"/>
              <p:cNvSpPr/>
              <p:nvPr/>
            </p:nvSpPr>
            <p:spPr>
              <a:xfrm flipH="false" flipV="false" rot="0">
                <a:off x="0" y="0"/>
                <a:ext cx="632075" cy="96825"/>
              </a:xfrm>
              <a:custGeom>
                <a:avLst/>
                <a:gdLst/>
                <a:ahLst/>
                <a:cxnLst/>
                <a:rect r="r" b="b" t="t" l="l"/>
                <a:pathLst>
                  <a:path h="96825" w="632075">
                    <a:moveTo>
                      <a:pt x="0" y="0"/>
                    </a:moveTo>
                    <a:lnTo>
                      <a:pt x="632075" y="0"/>
                    </a:lnTo>
                    <a:lnTo>
                      <a:pt x="632075" y="96825"/>
                    </a:lnTo>
                    <a:lnTo>
                      <a:pt x="0" y="96825"/>
                    </a:lnTo>
                    <a:close/>
                  </a:path>
                </a:pathLst>
              </a:custGeom>
              <a:solidFill>
                <a:srgbClr val="CABAE6"/>
              </a:solidFill>
            </p:spPr>
          </p:sp>
          <p:sp>
            <p:nvSpPr>
              <p:cNvPr name="TextBox 23" id="23"/>
              <p:cNvSpPr txBox="true"/>
              <p:nvPr/>
            </p:nvSpPr>
            <p:spPr>
              <a:xfrm>
                <a:off x="0" y="-28575"/>
                <a:ext cx="632075" cy="125400"/>
              </a:xfrm>
              <a:prstGeom prst="rect">
                <a:avLst/>
              </a:prstGeom>
            </p:spPr>
            <p:txBody>
              <a:bodyPr anchor="ctr" rtlCol="false" tIns="33355" lIns="33355" bIns="33355" rIns="33355"/>
              <a:lstStyle/>
              <a:p>
                <a:pPr algn="ctr">
                  <a:lnSpc>
                    <a:spcPts val="2116"/>
                  </a:lnSpc>
                </a:pPr>
              </a:p>
            </p:txBody>
          </p:sp>
        </p:grpSp>
        <p:grpSp>
          <p:nvGrpSpPr>
            <p:cNvPr name="Group 24" id="24"/>
            <p:cNvGrpSpPr/>
            <p:nvPr/>
          </p:nvGrpSpPr>
          <p:grpSpPr>
            <a:xfrm rot="0">
              <a:off x="0" y="0"/>
              <a:ext cx="5518720" cy="551872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BAE6"/>
              </a:solidFill>
            </p:spPr>
          </p:sp>
          <p:sp>
            <p:nvSpPr>
              <p:cNvPr name="TextBox 26" id="26"/>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grpSp>
          <p:nvGrpSpPr>
            <p:cNvPr name="Group 27" id="27"/>
            <p:cNvGrpSpPr/>
            <p:nvPr/>
          </p:nvGrpSpPr>
          <p:grpSpPr>
            <a:xfrm rot="0">
              <a:off x="664105" y="673177"/>
              <a:ext cx="4190509" cy="4190509"/>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9" id="29"/>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sp>
          <p:nvSpPr>
            <p:cNvPr name="Freeform 30" id="30"/>
            <p:cNvSpPr/>
            <p:nvPr/>
          </p:nvSpPr>
          <p:spPr>
            <a:xfrm flipH="false" flipV="false" rot="0">
              <a:off x="1440423" y="1470619"/>
              <a:ext cx="2988384" cy="2577481"/>
            </a:xfrm>
            <a:custGeom>
              <a:avLst/>
              <a:gdLst/>
              <a:ahLst/>
              <a:cxnLst/>
              <a:rect r="r" b="b" t="t" l="l"/>
              <a:pathLst>
                <a:path h="2577481" w="2988384">
                  <a:moveTo>
                    <a:pt x="0" y="0"/>
                  </a:moveTo>
                  <a:lnTo>
                    <a:pt x="2988384" y="0"/>
                  </a:lnTo>
                  <a:lnTo>
                    <a:pt x="2988384" y="2577481"/>
                  </a:lnTo>
                  <a:lnTo>
                    <a:pt x="0" y="25774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Tree>
  </p:cSld>
  <p:clrMapOvr>
    <a:masterClrMapping/>
  </p:clrMapOvr>
  <p:transition spd="slow">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706387" y="891509"/>
            <a:ext cx="5575398" cy="3279646"/>
            <a:chOff x="0" y="0"/>
            <a:chExt cx="1381760" cy="812800"/>
          </a:xfrm>
        </p:grpSpPr>
        <p:sp>
          <p:nvSpPr>
            <p:cNvPr name="Freeform 3" id="3"/>
            <p:cNvSpPr/>
            <p:nvPr/>
          </p:nvSpPr>
          <p:spPr>
            <a:xfrm flipH="false" flipV="false" rot="0">
              <a:off x="0" y="0"/>
              <a:ext cx="1381760" cy="812800"/>
            </a:xfrm>
            <a:custGeom>
              <a:avLst/>
              <a:gdLst/>
              <a:ahLst/>
              <a:cxnLst/>
              <a:rect r="r" b="b" t="t" l="l"/>
              <a:pathLst>
                <a:path h="812800" w="1381760">
                  <a:moveTo>
                    <a:pt x="0" y="0"/>
                  </a:moveTo>
                  <a:lnTo>
                    <a:pt x="1381760" y="0"/>
                  </a:lnTo>
                  <a:lnTo>
                    <a:pt x="1381760" y="812800"/>
                  </a:lnTo>
                  <a:lnTo>
                    <a:pt x="0" y="812800"/>
                  </a:lnTo>
                  <a:close/>
                </a:path>
              </a:pathLst>
            </a:custGeom>
            <a:solidFill>
              <a:srgbClr val="6DA7CC"/>
            </a:solidFill>
          </p:spPr>
        </p:sp>
        <p:sp>
          <p:nvSpPr>
            <p:cNvPr name="TextBox 4" id="4"/>
            <p:cNvSpPr txBox="true"/>
            <p:nvPr/>
          </p:nvSpPr>
          <p:spPr>
            <a:xfrm>
              <a:off x="0" y="-28575"/>
              <a:ext cx="1381760" cy="841375"/>
            </a:xfrm>
            <a:prstGeom prst="rect">
              <a:avLst/>
            </a:prstGeom>
          </p:spPr>
          <p:txBody>
            <a:bodyPr anchor="ctr" rtlCol="false" tIns="61029" lIns="61029" bIns="61029" rIns="61029"/>
            <a:lstStyle/>
            <a:p>
              <a:pPr algn="ctr">
                <a:lnSpc>
                  <a:spcPts val="1513"/>
                </a:lnSpc>
              </a:pPr>
            </a:p>
          </p:txBody>
        </p:sp>
      </p:grpSp>
      <p:grpSp>
        <p:nvGrpSpPr>
          <p:cNvPr name="Group 5" id="5"/>
          <p:cNvGrpSpPr/>
          <p:nvPr/>
        </p:nvGrpSpPr>
        <p:grpSpPr>
          <a:xfrm rot="0">
            <a:off x="0" y="-294253"/>
            <a:ext cx="11652247" cy="10875507"/>
            <a:chOff x="0" y="0"/>
            <a:chExt cx="1119601" cy="1044968"/>
          </a:xfrm>
        </p:grpSpPr>
        <p:sp>
          <p:nvSpPr>
            <p:cNvPr name="Freeform 6" id="6"/>
            <p:cNvSpPr/>
            <p:nvPr/>
          </p:nvSpPr>
          <p:spPr>
            <a:xfrm flipH="false" flipV="false" rot="0">
              <a:off x="0" y="0"/>
              <a:ext cx="1119601" cy="1044968"/>
            </a:xfrm>
            <a:custGeom>
              <a:avLst/>
              <a:gdLst/>
              <a:ahLst/>
              <a:cxnLst/>
              <a:rect r="r" b="b" t="t" l="l"/>
              <a:pathLst>
                <a:path h="1044968" w="1119601">
                  <a:moveTo>
                    <a:pt x="203200" y="0"/>
                  </a:moveTo>
                  <a:lnTo>
                    <a:pt x="1119601" y="0"/>
                  </a:lnTo>
                  <a:lnTo>
                    <a:pt x="916401" y="1044968"/>
                  </a:lnTo>
                  <a:lnTo>
                    <a:pt x="0" y="1044968"/>
                  </a:lnTo>
                  <a:lnTo>
                    <a:pt x="203200" y="0"/>
                  </a:lnTo>
                  <a:close/>
                </a:path>
              </a:pathLst>
            </a:custGeom>
            <a:solidFill>
              <a:srgbClr val="22263E"/>
            </a:solidFill>
          </p:spPr>
        </p:sp>
        <p:sp>
          <p:nvSpPr>
            <p:cNvPr name="TextBox 7" id="7"/>
            <p:cNvSpPr txBox="true"/>
            <p:nvPr/>
          </p:nvSpPr>
          <p:spPr>
            <a:xfrm>
              <a:off x="101600" y="-28575"/>
              <a:ext cx="916401" cy="1073543"/>
            </a:xfrm>
            <a:prstGeom prst="rect">
              <a:avLst/>
            </a:prstGeom>
          </p:spPr>
          <p:txBody>
            <a:bodyPr anchor="ctr" rtlCol="false" tIns="61029" lIns="61029" bIns="61029" rIns="61029"/>
            <a:lstStyle/>
            <a:p>
              <a:pPr algn="ctr">
                <a:lnSpc>
                  <a:spcPts val="1513"/>
                </a:lnSpc>
              </a:pPr>
            </a:p>
          </p:txBody>
        </p:sp>
      </p:grpSp>
      <p:grpSp>
        <p:nvGrpSpPr>
          <p:cNvPr name="Group 8" id="8"/>
          <p:cNvGrpSpPr>
            <a:grpSpLocks noChangeAspect="true"/>
          </p:cNvGrpSpPr>
          <p:nvPr/>
        </p:nvGrpSpPr>
        <p:grpSpPr>
          <a:xfrm rot="0">
            <a:off x="8807094" y="-294253"/>
            <a:ext cx="10262367" cy="12270363"/>
            <a:chOff x="0" y="0"/>
            <a:chExt cx="8603361" cy="10286746"/>
          </a:xfrm>
        </p:grpSpPr>
        <p:sp>
          <p:nvSpPr>
            <p:cNvPr name="Freeform 9" id="9"/>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stretch>
                <a:fillRect l="-62702" t="0" r="-16425" b="0"/>
              </a:stretch>
            </a:blipFill>
          </p:spPr>
        </p:sp>
      </p:grpSp>
      <p:sp>
        <p:nvSpPr>
          <p:cNvPr name="TextBox 10" id="10"/>
          <p:cNvSpPr txBox="true"/>
          <p:nvPr/>
        </p:nvSpPr>
        <p:spPr>
          <a:xfrm rot="0">
            <a:off x="2209932" y="714375"/>
            <a:ext cx="8183315" cy="4505325"/>
          </a:xfrm>
          <a:prstGeom prst="rect">
            <a:avLst/>
          </a:prstGeom>
        </p:spPr>
        <p:txBody>
          <a:bodyPr anchor="t" rtlCol="false" tIns="0" lIns="0" bIns="0" rIns="0">
            <a:spAutoFit/>
          </a:bodyPr>
          <a:lstStyle/>
          <a:p>
            <a:pPr algn="ctr">
              <a:lnSpc>
                <a:spcPts val="11549"/>
              </a:lnSpc>
            </a:pPr>
            <a:r>
              <a:rPr lang="en-US" b="true" sz="8250">
                <a:solidFill>
                  <a:srgbClr val="6DA7CC"/>
                </a:solidFill>
                <a:latin typeface="ITC Avant Garde Gothic Bold"/>
                <a:ea typeface="ITC Avant Garde Gothic Bold"/>
                <a:cs typeface="ITC Avant Garde Gothic Bold"/>
                <a:sym typeface="ITC Avant Garde Gothic Bold"/>
              </a:rPr>
              <a:t>CBS ENTREPRENEUR PROGRAM: </a:t>
            </a:r>
          </a:p>
        </p:txBody>
      </p:sp>
      <p:sp>
        <p:nvSpPr>
          <p:cNvPr name="TextBox 11" id="11"/>
          <p:cNvSpPr txBox="true"/>
          <p:nvPr/>
        </p:nvSpPr>
        <p:spPr>
          <a:xfrm rot="0">
            <a:off x="1761546" y="5631378"/>
            <a:ext cx="7617476" cy="2876550"/>
          </a:xfrm>
          <a:prstGeom prst="rect">
            <a:avLst/>
          </a:prstGeom>
        </p:spPr>
        <p:txBody>
          <a:bodyPr anchor="t" rtlCol="false" tIns="0" lIns="0" bIns="0" rIns="0">
            <a:spAutoFit/>
          </a:bodyPr>
          <a:lstStyle/>
          <a:p>
            <a:pPr algn="ctr">
              <a:lnSpc>
                <a:spcPts val="7350"/>
              </a:lnSpc>
            </a:pPr>
            <a:r>
              <a:rPr lang="en-US" b="true" sz="5250" spc="787">
                <a:solidFill>
                  <a:srgbClr val="FFFFFF"/>
                </a:solidFill>
                <a:latin typeface="ITC Avant Garde Gothic Bold"/>
                <a:ea typeface="ITC Avant Garde Gothic Bold"/>
                <a:cs typeface="ITC Avant Garde Gothic Bold"/>
                <a:sym typeface="ITC Avant Garde Gothic Bold"/>
              </a:rPr>
              <a:t>CONSUMER, BUSINESS, SHAREHOLDER</a:t>
            </a:r>
          </a:p>
        </p:txBody>
      </p:sp>
      <p:grpSp>
        <p:nvGrpSpPr>
          <p:cNvPr name="Group 12" id="12"/>
          <p:cNvGrpSpPr/>
          <p:nvPr/>
        </p:nvGrpSpPr>
        <p:grpSpPr>
          <a:xfrm rot="0">
            <a:off x="14746831" y="341888"/>
            <a:ext cx="6317871" cy="785712"/>
            <a:chOff x="0" y="0"/>
            <a:chExt cx="8423828" cy="1047616"/>
          </a:xfrm>
        </p:grpSpPr>
        <p:grpSp>
          <p:nvGrpSpPr>
            <p:cNvPr name="Group 13" id="13"/>
            <p:cNvGrpSpPr/>
            <p:nvPr/>
          </p:nvGrpSpPr>
          <p:grpSpPr>
            <a:xfrm rot="0">
              <a:off x="0" y="0"/>
              <a:ext cx="8423828" cy="1047616"/>
              <a:chOff x="0" y="0"/>
              <a:chExt cx="2246354" cy="279364"/>
            </a:xfrm>
          </p:grpSpPr>
          <p:sp>
            <p:nvSpPr>
              <p:cNvPr name="Freeform 14" id="14"/>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5" id="15"/>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6" id="16"/>
            <p:cNvGrpSpPr/>
            <p:nvPr/>
          </p:nvGrpSpPr>
          <p:grpSpPr>
            <a:xfrm rot="0">
              <a:off x="408724" y="118304"/>
              <a:ext cx="2433022" cy="811007"/>
              <a:chOff x="0" y="0"/>
              <a:chExt cx="812800" cy="270933"/>
            </a:xfrm>
          </p:grpSpPr>
          <p:sp>
            <p:nvSpPr>
              <p:cNvPr name="Freeform 17" id="17"/>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8" id="18"/>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9" id="19"/>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3"/>
              <a:stretch>
                <a:fillRect l="0" t="0" r="0" b="0"/>
              </a:stretch>
            </a:blipFill>
          </p:spPr>
        </p:sp>
      </p:grpSp>
    </p:spTree>
  </p:cSld>
  <p:clrMapOvr>
    <a:masterClrMapping/>
  </p:clrMapOvr>
  <p:transition spd="slow">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4052964" y="-1049408"/>
            <a:ext cx="25942321" cy="12971161"/>
          </a:xfrm>
          <a:custGeom>
            <a:avLst/>
            <a:gdLst/>
            <a:ahLst/>
            <a:cxnLst/>
            <a:rect r="r" b="b" t="t" l="l"/>
            <a:pathLst>
              <a:path h="12971161" w="25942321">
                <a:moveTo>
                  <a:pt x="25942321" y="12971161"/>
                </a:moveTo>
                <a:lnTo>
                  <a:pt x="0" y="12971161"/>
                </a:lnTo>
                <a:lnTo>
                  <a:pt x="0" y="0"/>
                </a:lnTo>
                <a:lnTo>
                  <a:pt x="25942321" y="0"/>
                </a:lnTo>
                <a:lnTo>
                  <a:pt x="25942321" y="1297116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22512" y="4735652"/>
            <a:ext cx="3701568" cy="3701568"/>
          </a:xfrm>
          <a:custGeom>
            <a:avLst/>
            <a:gdLst/>
            <a:ahLst/>
            <a:cxnLst/>
            <a:rect r="r" b="b" t="t" l="l"/>
            <a:pathLst>
              <a:path h="3701568" w="3701568">
                <a:moveTo>
                  <a:pt x="0" y="0"/>
                </a:moveTo>
                <a:lnTo>
                  <a:pt x="3701568" y="0"/>
                </a:lnTo>
                <a:lnTo>
                  <a:pt x="3701568" y="3701568"/>
                </a:lnTo>
                <a:lnTo>
                  <a:pt x="0" y="37015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7097559" y="4593708"/>
            <a:ext cx="8935557" cy="842465"/>
            <a:chOff x="0" y="0"/>
            <a:chExt cx="8152610" cy="768647"/>
          </a:xfrm>
        </p:grpSpPr>
        <p:sp>
          <p:nvSpPr>
            <p:cNvPr name="Freeform 5" id="5"/>
            <p:cNvSpPr/>
            <p:nvPr/>
          </p:nvSpPr>
          <p:spPr>
            <a:xfrm flipH="false" flipV="false" rot="0">
              <a:off x="0" y="0"/>
              <a:ext cx="8152610" cy="768647"/>
            </a:xfrm>
            <a:custGeom>
              <a:avLst/>
              <a:gdLst/>
              <a:ahLst/>
              <a:cxnLst/>
              <a:rect r="r" b="b" t="t" l="l"/>
              <a:pathLst>
                <a:path h="768647" w="8152610">
                  <a:moveTo>
                    <a:pt x="8028150" y="768647"/>
                  </a:moveTo>
                  <a:lnTo>
                    <a:pt x="124460" y="768647"/>
                  </a:lnTo>
                  <a:cubicBezTo>
                    <a:pt x="55880" y="768647"/>
                    <a:pt x="0" y="712767"/>
                    <a:pt x="0" y="644187"/>
                  </a:cubicBezTo>
                  <a:lnTo>
                    <a:pt x="0" y="124460"/>
                  </a:lnTo>
                  <a:cubicBezTo>
                    <a:pt x="0" y="55880"/>
                    <a:pt x="55880" y="0"/>
                    <a:pt x="124460" y="0"/>
                  </a:cubicBezTo>
                  <a:lnTo>
                    <a:pt x="8028150" y="0"/>
                  </a:lnTo>
                  <a:cubicBezTo>
                    <a:pt x="8096730" y="0"/>
                    <a:pt x="8152610" y="55880"/>
                    <a:pt x="8152610" y="124460"/>
                  </a:cubicBezTo>
                  <a:lnTo>
                    <a:pt x="8152610" y="644187"/>
                  </a:lnTo>
                  <a:cubicBezTo>
                    <a:pt x="8152610" y="712767"/>
                    <a:pt x="8096730" y="768647"/>
                    <a:pt x="8028150" y="768647"/>
                  </a:cubicBezTo>
                  <a:close/>
                </a:path>
              </a:pathLst>
            </a:custGeom>
            <a:solidFill>
              <a:srgbClr val="24B6AB"/>
            </a:solidFill>
          </p:spPr>
        </p:sp>
      </p:grpSp>
      <p:sp>
        <p:nvSpPr>
          <p:cNvPr name="Freeform 6" id="6"/>
          <p:cNvSpPr/>
          <p:nvPr/>
        </p:nvSpPr>
        <p:spPr>
          <a:xfrm flipH="false" flipV="false" rot="0">
            <a:off x="6507415" y="4255884"/>
            <a:ext cx="1180289" cy="1180288"/>
          </a:xfrm>
          <a:custGeom>
            <a:avLst/>
            <a:gdLst/>
            <a:ahLst/>
            <a:cxnLst/>
            <a:rect r="r" b="b" t="t" l="l"/>
            <a:pathLst>
              <a:path h="1180288" w="1180289">
                <a:moveTo>
                  <a:pt x="0" y="0"/>
                </a:moveTo>
                <a:lnTo>
                  <a:pt x="1180289" y="0"/>
                </a:lnTo>
                <a:lnTo>
                  <a:pt x="1180289" y="1180288"/>
                </a:lnTo>
                <a:lnTo>
                  <a:pt x="0" y="11802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8518235" y="5930588"/>
            <a:ext cx="9057292" cy="731287"/>
            <a:chOff x="0" y="0"/>
            <a:chExt cx="8585051" cy="693158"/>
          </a:xfrm>
        </p:grpSpPr>
        <p:sp>
          <p:nvSpPr>
            <p:cNvPr name="Freeform 8" id="8"/>
            <p:cNvSpPr/>
            <p:nvPr/>
          </p:nvSpPr>
          <p:spPr>
            <a:xfrm flipH="false" flipV="false" rot="0">
              <a:off x="0" y="0"/>
              <a:ext cx="8585052" cy="693158"/>
            </a:xfrm>
            <a:custGeom>
              <a:avLst/>
              <a:gdLst/>
              <a:ahLst/>
              <a:cxnLst/>
              <a:rect r="r" b="b" t="t" l="l"/>
              <a:pathLst>
                <a:path h="693158" w="8585052">
                  <a:moveTo>
                    <a:pt x="8460591" y="693158"/>
                  </a:moveTo>
                  <a:lnTo>
                    <a:pt x="124460" y="693158"/>
                  </a:lnTo>
                  <a:cubicBezTo>
                    <a:pt x="55880" y="693158"/>
                    <a:pt x="0" y="637278"/>
                    <a:pt x="0" y="568698"/>
                  </a:cubicBezTo>
                  <a:lnTo>
                    <a:pt x="0" y="124460"/>
                  </a:lnTo>
                  <a:cubicBezTo>
                    <a:pt x="0" y="55880"/>
                    <a:pt x="55880" y="0"/>
                    <a:pt x="124460" y="0"/>
                  </a:cubicBezTo>
                  <a:lnTo>
                    <a:pt x="8460591" y="0"/>
                  </a:lnTo>
                  <a:cubicBezTo>
                    <a:pt x="8529172" y="0"/>
                    <a:pt x="8585052" y="55880"/>
                    <a:pt x="8585052" y="124460"/>
                  </a:cubicBezTo>
                  <a:lnTo>
                    <a:pt x="8585052" y="568698"/>
                  </a:lnTo>
                  <a:cubicBezTo>
                    <a:pt x="8585052" y="637278"/>
                    <a:pt x="8529172" y="693158"/>
                    <a:pt x="8460591" y="693158"/>
                  </a:cubicBezTo>
                  <a:close/>
                </a:path>
              </a:pathLst>
            </a:custGeom>
            <a:solidFill>
              <a:srgbClr val="FFBD59"/>
            </a:solidFill>
          </p:spPr>
        </p:sp>
      </p:grpSp>
      <p:sp>
        <p:nvSpPr>
          <p:cNvPr name="Freeform 9" id="9"/>
          <p:cNvSpPr/>
          <p:nvPr/>
        </p:nvSpPr>
        <p:spPr>
          <a:xfrm flipH="false" flipV="false" rot="0">
            <a:off x="7928091" y="5683748"/>
            <a:ext cx="1180289" cy="1180288"/>
          </a:xfrm>
          <a:custGeom>
            <a:avLst/>
            <a:gdLst/>
            <a:ahLst/>
            <a:cxnLst/>
            <a:rect r="r" b="b" t="t" l="l"/>
            <a:pathLst>
              <a:path h="1180288" w="1180289">
                <a:moveTo>
                  <a:pt x="0" y="0"/>
                </a:moveTo>
                <a:lnTo>
                  <a:pt x="1180289" y="0"/>
                </a:lnTo>
                <a:lnTo>
                  <a:pt x="1180289" y="1180288"/>
                </a:lnTo>
                <a:lnTo>
                  <a:pt x="0" y="11802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7287743" y="7143597"/>
            <a:ext cx="8931248" cy="746506"/>
            <a:chOff x="0" y="0"/>
            <a:chExt cx="7901066" cy="660400"/>
          </a:xfrm>
        </p:grpSpPr>
        <p:sp>
          <p:nvSpPr>
            <p:cNvPr name="Freeform 11" id="11"/>
            <p:cNvSpPr/>
            <p:nvPr/>
          </p:nvSpPr>
          <p:spPr>
            <a:xfrm flipH="false" flipV="false" rot="0">
              <a:off x="0" y="0"/>
              <a:ext cx="7901066" cy="660400"/>
            </a:xfrm>
            <a:custGeom>
              <a:avLst/>
              <a:gdLst/>
              <a:ahLst/>
              <a:cxnLst/>
              <a:rect r="r" b="b" t="t" l="l"/>
              <a:pathLst>
                <a:path h="660400" w="7901066">
                  <a:moveTo>
                    <a:pt x="7776605" y="660400"/>
                  </a:moveTo>
                  <a:lnTo>
                    <a:pt x="124460" y="660400"/>
                  </a:lnTo>
                  <a:cubicBezTo>
                    <a:pt x="55880" y="660400"/>
                    <a:pt x="0" y="604520"/>
                    <a:pt x="0" y="535940"/>
                  </a:cubicBezTo>
                  <a:lnTo>
                    <a:pt x="0" y="124460"/>
                  </a:lnTo>
                  <a:cubicBezTo>
                    <a:pt x="0" y="55880"/>
                    <a:pt x="55880" y="0"/>
                    <a:pt x="124460" y="0"/>
                  </a:cubicBezTo>
                  <a:lnTo>
                    <a:pt x="7776606" y="0"/>
                  </a:lnTo>
                  <a:cubicBezTo>
                    <a:pt x="7845185" y="0"/>
                    <a:pt x="7901066" y="55880"/>
                    <a:pt x="7901066" y="124460"/>
                  </a:cubicBezTo>
                  <a:lnTo>
                    <a:pt x="7901066" y="535940"/>
                  </a:lnTo>
                  <a:cubicBezTo>
                    <a:pt x="7901066" y="604520"/>
                    <a:pt x="7845185" y="660400"/>
                    <a:pt x="7776606" y="660400"/>
                  </a:cubicBezTo>
                  <a:close/>
                </a:path>
              </a:pathLst>
            </a:custGeom>
            <a:solidFill>
              <a:srgbClr val="00C7EE"/>
            </a:solidFill>
          </p:spPr>
        </p:sp>
      </p:grpSp>
      <p:sp>
        <p:nvSpPr>
          <p:cNvPr name="Freeform 12" id="12"/>
          <p:cNvSpPr/>
          <p:nvPr/>
        </p:nvSpPr>
        <p:spPr>
          <a:xfrm flipH="false" flipV="false" rot="0">
            <a:off x="6697599" y="6864036"/>
            <a:ext cx="1180289" cy="1180288"/>
          </a:xfrm>
          <a:custGeom>
            <a:avLst/>
            <a:gdLst/>
            <a:ahLst/>
            <a:cxnLst/>
            <a:rect r="r" b="b" t="t" l="l"/>
            <a:pathLst>
              <a:path h="1180288" w="1180289">
                <a:moveTo>
                  <a:pt x="0" y="0"/>
                </a:moveTo>
                <a:lnTo>
                  <a:pt x="1180288" y="0"/>
                </a:lnTo>
                <a:lnTo>
                  <a:pt x="1180288" y="1180289"/>
                </a:lnTo>
                <a:lnTo>
                  <a:pt x="0" y="11802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6317232" y="4527033"/>
            <a:ext cx="1560656" cy="571316"/>
          </a:xfrm>
          <a:prstGeom prst="rect">
            <a:avLst/>
          </a:prstGeom>
        </p:spPr>
        <p:txBody>
          <a:bodyPr anchor="t" rtlCol="false" tIns="0" lIns="0" bIns="0" rIns="0">
            <a:spAutoFit/>
          </a:bodyPr>
          <a:lstStyle/>
          <a:p>
            <a:pPr algn="ctr">
              <a:lnSpc>
                <a:spcPts val="4750"/>
              </a:lnSpc>
            </a:pPr>
            <a:r>
              <a:rPr lang="en-US" b="true" sz="3393">
                <a:solidFill>
                  <a:srgbClr val="FFFFFF"/>
                </a:solidFill>
                <a:latin typeface="Clear Sans Medium"/>
                <a:ea typeface="Clear Sans Medium"/>
                <a:cs typeface="Clear Sans Medium"/>
                <a:sym typeface="Clear Sans Medium"/>
              </a:rPr>
              <a:t>01</a:t>
            </a:r>
          </a:p>
        </p:txBody>
      </p:sp>
      <p:sp>
        <p:nvSpPr>
          <p:cNvPr name="TextBox 14" id="14"/>
          <p:cNvSpPr txBox="true"/>
          <p:nvPr/>
        </p:nvSpPr>
        <p:spPr>
          <a:xfrm rot="0">
            <a:off x="7877887" y="4575107"/>
            <a:ext cx="8749919" cy="688975"/>
          </a:xfrm>
          <a:prstGeom prst="rect">
            <a:avLst/>
          </a:prstGeom>
        </p:spPr>
        <p:txBody>
          <a:bodyPr anchor="t" rtlCol="false" tIns="0" lIns="0" bIns="0" rIns="0">
            <a:spAutoFit/>
          </a:bodyPr>
          <a:lstStyle/>
          <a:p>
            <a:pPr algn="l">
              <a:lnSpc>
                <a:spcPts val="5599"/>
              </a:lnSpc>
            </a:pPr>
            <a:r>
              <a:rPr lang="en-US" sz="3999" b="true">
                <a:solidFill>
                  <a:srgbClr val="000000"/>
                </a:solidFill>
                <a:latin typeface="Public Sans Bold"/>
                <a:ea typeface="Public Sans Bold"/>
                <a:cs typeface="Public Sans Bold"/>
                <a:sym typeface="Public Sans Bold"/>
              </a:rPr>
              <a:t>Enhanced Consumer Experience</a:t>
            </a:r>
          </a:p>
        </p:txBody>
      </p:sp>
      <p:sp>
        <p:nvSpPr>
          <p:cNvPr name="TextBox 15" id="15"/>
          <p:cNvSpPr txBox="true"/>
          <p:nvPr/>
        </p:nvSpPr>
        <p:spPr>
          <a:xfrm rot="0">
            <a:off x="7737908" y="5954897"/>
            <a:ext cx="1560656" cy="571316"/>
          </a:xfrm>
          <a:prstGeom prst="rect">
            <a:avLst/>
          </a:prstGeom>
        </p:spPr>
        <p:txBody>
          <a:bodyPr anchor="t" rtlCol="false" tIns="0" lIns="0" bIns="0" rIns="0">
            <a:spAutoFit/>
          </a:bodyPr>
          <a:lstStyle/>
          <a:p>
            <a:pPr algn="ctr">
              <a:lnSpc>
                <a:spcPts val="4750"/>
              </a:lnSpc>
            </a:pPr>
            <a:r>
              <a:rPr lang="en-US" b="true" sz="3393">
                <a:solidFill>
                  <a:srgbClr val="FFFFFF"/>
                </a:solidFill>
                <a:latin typeface="Clear Sans Medium"/>
                <a:ea typeface="Clear Sans Medium"/>
                <a:cs typeface="Clear Sans Medium"/>
                <a:sym typeface="Clear Sans Medium"/>
              </a:rPr>
              <a:t>02</a:t>
            </a:r>
          </a:p>
        </p:txBody>
      </p:sp>
      <p:sp>
        <p:nvSpPr>
          <p:cNvPr name="TextBox 16" id="16"/>
          <p:cNvSpPr txBox="true"/>
          <p:nvPr/>
        </p:nvSpPr>
        <p:spPr>
          <a:xfrm rot="0">
            <a:off x="6507415" y="7135185"/>
            <a:ext cx="1560656" cy="571316"/>
          </a:xfrm>
          <a:prstGeom prst="rect">
            <a:avLst/>
          </a:prstGeom>
        </p:spPr>
        <p:txBody>
          <a:bodyPr anchor="t" rtlCol="false" tIns="0" lIns="0" bIns="0" rIns="0">
            <a:spAutoFit/>
          </a:bodyPr>
          <a:lstStyle/>
          <a:p>
            <a:pPr algn="ctr">
              <a:lnSpc>
                <a:spcPts val="4750"/>
              </a:lnSpc>
            </a:pPr>
            <a:r>
              <a:rPr lang="en-US" b="true" sz="3393">
                <a:solidFill>
                  <a:srgbClr val="FFFFFF"/>
                </a:solidFill>
                <a:latin typeface="Clear Sans Medium"/>
                <a:ea typeface="Clear Sans Medium"/>
                <a:cs typeface="Clear Sans Medium"/>
                <a:sym typeface="Clear Sans Medium"/>
              </a:rPr>
              <a:t>03</a:t>
            </a:r>
          </a:p>
        </p:txBody>
      </p:sp>
      <p:sp>
        <p:nvSpPr>
          <p:cNvPr name="AutoShape 17" id="17"/>
          <p:cNvSpPr/>
          <p:nvPr/>
        </p:nvSpPr>
        <p:spPr>
          <a:xfrm>
            <a:off x="7111947" y="1749987"/>
            <a:ext cx="435777" cy="0"/>
          </a:xfrm>
          <a:prstGeom prst="line">
            <a:avLst/>
          </a:prstGeom>
          <a:ln cap="rnd" w="57150">
            <a:solidFill>
              <a:srgbClr val="7ED957"/>
            </a:solidFill>
            <a:prstDash val="solid"/>
            <a:headEnd type="none" len="sm" w="sm"/>
            <a:tailEnd type="none" len="sm" w="sm"/>
          </a:ln>
        </p:spPr>
      </p:sp>
      <p:sp>
        <p:nvSpPr>
          <p:cNvPr name="AutoShape 18" id="18"/>
          <p:cNvSpPr/>
          <p:nvPr/>
        </p:nvSpPr>
        <p:spPr>
          <a:xfrm>
            <a:off x="8073822" y="1778562"/>
            <a:ext cx="435777" cy="0"/>
          </a:xfrm>
          <a:prstGeom prst="line">
            <a:avLst/>
          </a:prstGeom>
          <a:ln cap="rnd" w="57150">
            <a:solidFill>
              <a:srgbClr val="FFBD59"/>
            </a:solidFill>
            <a:prstDash val="solid"/>
            <a:headEnd type="none" len="sm" w="sm"/>
            <a:tailEnd type="none" len="sm" w="sm"/>
          </a:ln>
        </p:spPr>
      </p:sp>
      <p:sp>
        <p:nvSpPr>
          <p:cNvPr name="AutoShape 19" id="19"/>
          <p:cNvSpPr/>
          <p:nvPr/>
        </p:nvSpPr>
        <p:spPr>
          <a:xfrm>
            <a:off x="9254111" y="1749987"/>
            <a:ext cx="435777" cy="0"/>
          </a:xfrm>
          <a:prstGeom prst="line">
            <a:avLst/>
          </a:prstGeom>
          <a:ln cap="rnd" w="57150">
            <a:solidFill>
              <a:srgbClr val="FF5757"/>
            </a:solidFill>
            <a:prstDash val="solid"/>
            <a:headEnd type="none" len="sm" w="sm"/>
            <a:tailEnd type="none" len="sm" w="sm"/>
          </a:ln>
        </p:spPr>
      </p:sp>
      <p:sp>
        <p:nvSpPr>
          <p:cNvPr name="TextBox 20" id="20"/>
          <p:cNvSpPr txBox="true"/>
          <p:nvPr/>
        </p:nvSpPr>
        <p:spPr>
          <a:xfrm rot="0">
            <a:off x="855024" y="920297"/>
            <a:ext cx="12337588" cy="829691"/>
          </a:xfrm>
          <a:prstGeom prst="rect">
            <a:avLst/>
          </a:prstGeom>
        </p:spPr>
        <p:txBody>
          <a:bodyPr anchor="t" rtlCol="false" tIns="0" lIns="0" bIns="0" rIns="0">
            <a:spAutoFit/>
          </a:bodyPr>
          <a:lstStyle/>
          <a:p>
            <a:pPr algn="ctr">
              <a:lnSpc>
                <a:spcPts val="6306"/>
              </a:lnSpc>
            </a:pPr>
            <a:r>
              <a:rPr lang="en-US" sz="5949">
                <a:solidFill>
                  <a:srgbClr val="FF3654"/>
                </a:solidFill>
                <a:latin typeface="Anton"/>
                <a:ea typeface="Anton"/>
                <a:cs typeface="Anton"/>
                <a:sym typeface="Anton"/>
              </a:rPr>
              <a:t>Discover the CBS Enterpreneur Program!</a:t>
            </a:r>
          </a:p>
        </p:txBody>
      </p:sp>
      <p:sp>
        <p:nvSpPr>
          <p:cNvPr name="Freeform 21" id="21"/>
          <p:cNvSpPr/>
          <p:nvPr/>
        </p:nvSpPr>
        <p:spPr>
          <a:xfrm flipH="false" flipV="false" rot="0">
            <a:off x="3026244" y="5316361"/>
            <a:ext cx="2678060" cy="2678059"/>
          </a:xfrm>
          <a:custGeom>
            <a:avLst/>
            <a:gdLst/>
            <a:ahLst/>
            <a:cxnLst/>
            <a:rect r="r" b="b" t="t" l="l"/>
            <a:pathLst>
              <a:path h="2678059" w="2678060">
                <a:moveTo>
                  <a:pt x="0" y="0"/>
                </a:moveTo>
                <a:lnTo>
                  <a:pt x="2678060" y="0"/>
                </a:lnTo>
                <a:lnTo>
                  <a:pt x="2678060" y="2678059"/>
                </a:lnTo>
                <a:lnTo>
                  <a:pt x="0" y="267805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2" id="22"/>
          <p:cNvSpPr txBox="true"/>
          <p:nvPr/>
        </p:nvSpPr>
        <p:spPr>
          <a:xfrm rot="0">
            <a:off x="802896" y="1821498"/>
            <a:ext cx="15824910" cy="2098676"/>
          </a:xfrm>
          <a:prstGeom prst="rect">
            <a:avLst/>
          </a:prstGeom>
        </p:spPr>
        <p:txBody>
          <a:bodyPr anchor="t" rtlCol="false" tIns="0" lIns="0" bIns="0" rIns="0">
            <a:spAutoFit/>
          </a:bodyPr>
          <a:lstStyle/>
          <a:p>
            <a:pPr algn="just">
              <a:lnSpc>
                <a:spcPts val="5599"/>
              </a:lnSpc>
              <a:spcBef>
                <a:spcPct val="0"/>
              </a:spcBef>
            </a:pPr>
            <a:r>
              <a:rPr lang="en-US" b="true" sz="3999">
                <a:solidFill>
                  <a:srgbClr val="24B6AB"/>
                </a:solidFill>
                <a:latin typeface="Public Sans Bold"/>
                <a:ea typeface="Public Sans Bold"/>
                <a:cs typeface="Public Sans Bold"/>
                <a:sym typeface="Public Sans Bold"/>
              </a:rPr>
              <a:t>Our CBS Entrepreneur Program is a unique initiative designed to harmonize the interests of Consumers, Businesses, and Shareholders. By creating a synergistic environment, it ensures:</a:t>
            </a:r>
          </a:p>
        </p:txBody>
      </p:sp>
      <p:sp>
        <p:nvSpPr>
          <p:cNvPr name="TextBox 23" id="23"/>
          <p:cNvSpPr txBox="true"/>
          <p:nvPr/>
        </p:nvSpPr>
        <p:spPr>
          <a:xfrm rot="0">
            <a:off x="9298563" y="5935847"/>
            <a:ext cx="8276964" cy="688975"/>
          </a:xfrm>
          <a:prstGeom prst="rect">
            <a:avLst/>
          </a:prstGeom>
        </p:spPr>
        <p:txBody>
          <a:bodyPr anchor="t" rtlCol="false" tIns="0" lIns="0" bIns="0" rIns="0">
            <a:spAutoFit/>
          </a:bodyPr>
          <a:lstStyle/>
          <a:p>
            <a:pPr algn="l">
              <a:lnSpc>
                <a:spcPts val="5599"/>
              </a:lnSpc>
            </a:pPr>
            <a:r>
              <a:rPr lang="en-US" sz="3999" b="true">
                <a:solidFill>
                  <a:srgbClr val="000000"/>
                </a:solidFill>
                <a:latin typeface="Public Sans Bold"/>
                <a:ea typeface="Public Sans Bold"/>
                <a:cs typeface="Public Sans Bold"/>
                <a:sym typeface="Public Sans Bold"/>
              </a:rPr>
              <a:t>Business Growth and Innovation</a:t>
            </a:r>
          </a:p>
        </p:txBody>
      </p:sp>
      <p:sp>
        <p:nvSpPr>
          <p:cNvPr name="TextBox 24" id="24"/>
          <p:cNvSpPr txBox="true"/>
          <p:nvPr/>
        </p:nvSpPr>
        <p:spPr>
          <a:xfrm rot="0">
            <a:off x="8132395" y="7163576"/>
            <a:ext cx="8086597" cy="688975"/>
          </a:xfrm>
          <a:prstGeom prst="rect">
            <a:avLst/>
          </a:prstGeom>
        </p:spPr>
        <p:txBody>
          <a:bodyPr anchor="t" rtlCol="false" tIns="0" lIns="0" bIns="0" rIns="0">
            <a:spAutoFit/>
          </a:bodyPr>
          <a:lstStyle/>
          <a:p>
            <a:pPr algn="l">
              <a:lnSpc>
                <a:spcPts val="5599"/>
              </a:lnSpc>
            </a:pPr>
            <a:r>
              <a:rPr lang="en-US" sz="3999" b="true">
                <a:solidFill>
                  <a:srgbClr val="000000"/>
                </a:solidFill>
                <a:latin typeface="Public Sans Bold"/>
                <a:ea typeface="Public Sans Bold"/>
                <a:cs typeface="Public Sans Bold"/>
                <a:sym typeface="Public Sans Bold"/>
              </a:rPr>
              <a:t>Shareholder Value and Returns</a:t>
            </a:r>
          </a:p>
        </p:txBody>
      </p:sp>
      <p:sp>
        <p:nvSpPr>
          <p:cNvPr name="TextBox 25" id="25"/>
          <p:cNvSpPr txBox="true"/>
          <p:nvPr/>
        </p:nvSpPr>
        <p:spPr>
          <a:xfrm rot="0">
            <a:off x="3026244" y="6313383"/>
            <a:ext cx="2400634" cy="550653"/>
          </a:xfrm>
          <a:prstGeom prst="rect">
            <a:avLst/>
          </a:prstGeom>
        </p:spPr>
        <p:txBody>
          <a:bodyPr anchor="t" rtlCol="false" tIns="0" lIns="0" bIns="0" rIns="0">
            <a:spAutoFit/>
          </a:bodyPr>
          <a:lstStyle/>
          <a:p>
            <a:pPr algn="ctr">
              <a:lnSpc>
                <a:spcPts val="2199"/>
              </a:lnSpc>
              <a:spcBef>
                <a:spcPct val="0"/>
              </a:spcBef>
            </a:pPr>
            <a:r>
              <a:rPr lang="en-US" b="true" sz="1570">
                <a:solidFill>
                  <a:srgbClr val="000000"/>
                </a:solidFill>
                <a:latin typeface="Public Sans Bold"/>
                <a:ea typeface="Public Sans Bold"/>
                <a:cs typeface="Public Sans Bold"/>
                <a:sym typeface="Public Sans Bold"/>
              </a:rPr>
              <a:t>Consumer, Business, Shareholder (CBS)</a:t>
            </a:r>
          </a:p>
        </p:txBody>
      </p:sp>
      <p:sp>
        <p:nvSpPr>
          <p:cNvPr name="TextBox 26" id="26"/>
          <p:cNvSpPr txBox="true"/>
          <p:nvPr/>
        </p:nvSpPr>
        <p:spPr>
          <a:xfrm rot="0">
            <a:off x="7112840" y="8234825"/>
            <a:ext cx="9729433" cy="1393825"/>
          </a:xfrm>
          <a:prstGeom prst="rect">
            <a:avLst/>
          </a:prstGeom>
        </p:spPr>
        <p:txBody>
          <a:bodyPr anchor="t" rtlCol="false" tIns="0" lIns="0" bIns="0" rIns="0">
            <a:spAutoFit/>
          </a:bodyPr>
          <a:lstStyle/>
          <a:p>
            <a:pPr algn="ctr">
              <a:lnSpc>
                <a:spcPts val="5599"/>
              </a:lnSpc>
              <a:spcBef>
                <a:spcPct val="0"/>
              </a:spcBef>
            </a:pPr>
            <a:r>
              <a:rPr lang="en-US" b="true" sz="3999">
                <a:solidFill>
                  <a:srgbClr val="CADB7F"/>
                </a:solidFill>
                <a:latin typeface="Public Sans Bold"/>
                <a:ea typeface="Public Sans Bold"/>
                <a:cs typeface="Public Sans Bold"/>
                <a:sym typeface="Public Sans Bold"/>
              </a:rPr>
              <a:t>Join us in this journey towards sustainable growth and shared success!</a:t>
            </a:r>
          </a:p>
        </p:txBody>
      </p:sp>
      <p:grpSp>
        <p:nvGrpSpPr>
          <p:cNvPr name="Group 27" id="27"/>
          <p:cNvGrpSpPr/>
          <p:nvPr/>
        </p:nvGrpSpPr>
        <p:grpSpPr>
          <a:xfrm rot="0">
            <a:off x="14746831" y="341888"/>
            <a:ext cx="6317871" cy="785712"/>
            <a:chOff x="0" y="0"/>
            <a:chExt cx="8423828" cy="1047616"/>
          </a:xfrm>
        </p:grpSpPr>
        <p:grpSp>
          <p:nvGrpSpPr>
            <p:cNvPr name="Group 28" id="28"/>
            <p:cNvGrpSpPr/>
            <p:nvPr/>
          </p:nvGrpSpPr>
          <p:grpSpPr>
            <a:xfrm rot="0">
              <a:off x="0" y="0"/>
              <a:ext cx="8423828" cy="1047616"/>
              <a:chOff x="0" y="0"/>
              <a:chExt cx="2246354" cy="279364"/>
            </a:xfrm>
          </p:grpSpPr>
          <p:sp>
            <p:nvSpPr>
              <p:cNvPr name="Freeform 29" id="2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30" id="3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31" id="31"/>
            <p:cNvGrpSpPr/>
            <p:nvPr/>
          </p:nvGrpSpPr>
          <p:grpSpPr>
            <a:xfrm rot="0">
              <a:off x="408724" y="118304"/>
              <a:ext cx="2433022" cy="811007"/>
              <a:chOff x="0" y="0"/>
              <a:chExt cx="812800" cy="270933"/>
            </a:xfrm>
          </p:grpSpPr>
          <p:sp>
            <p:nvSpPr>
              <p:cNvPr name="Freeform 32" id="3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33" id="3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34" id="3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4"/>
              <a:stretch>
                <a:fillRect l="0" t="0" r="0" b="0"/>
              </a:stretch>
            </a:blipFill>
          </p:spPr>
        </p:sp>
      </p:grpSp>
    </p:spTree>
  </p:cSld>
  <p:clrMapOvr>
    <a:masterClrMapping/>
  </p:clrMapOvr>
  <p:transition spd="slow">
    <p:fade/>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28082" y="5593461"/>
            <a:ext cx="10026172" cy="5013086"/>
          </a:xfrm>
          <a:custGeom>
            <a:avLst/>
            <a:gdLst/>
            <a:ahLst/>
            <a:cxnLst/>
            <a:rect r="r" b="b" t="t" l="l"/>
            <a:pathLst>
              <a:path h="5013086" w="10026172">
                <a:moveTo>
                  <a:pt x="10026172" y="5013086"/>
                </a:moveTo>
                <a:lnTo>
                  <a:pt x="0" y="5013086"/>
                </a:lnTo>
                <a:lnTo>
                  <a:pt x="0" y="0"/>
                </a:lnTo>
                <a:lnTo>
                  <a:pt x="10026172" y="0"/>
                </a:lnTo>
                <a:lnTo>
                  <a:pt x="10026172" y="501308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flipH="true">
            <a:off x="11250494" y="2608135"/>
            <a:ext cx="1630" cy="1562528"/>
          </a:xfrm>
          <a:prstGeom prst="line">
            <a:avLst/>
          </a:prstGeom>
          <a:ln cap="rnd" w="9525">
            <a:solidFill>
              <a:srgbClr val="404040"/>
            </a:solidFill>
            <a:prstDash val="sysDot"/>
            <a:headEnd type="none" len="sm" w="sm"/>
            <a:tailEnd type="none" len="sm" w="sm"/>
          </a:ln>
        </p:spPr>
      </p:sp>
      <p:pic>
        <p:nvPicPr>
          <p:cNvPr name="Picture 5" id="5"/>
          <p:cNvPicPr>
            <a:picLocks noChangeAspect="true"/>
          </p:cNvPicPr>
          <p:nvPr/>
        </p:nvPicPr>
        <p:blipFill>
          <a:blip r:embed="rId5"/>
          <a:srcRect l="0" t="0" r="0" b="0"/>
          <a:stretch>
            <a:fillRect/>
          </a:stretch>
        </p:blipFill>
        <p:spPr>
          <a:xfrm flipH="false" flipV="false" rot="0">
            <a:off x="7951723" y="4879991"/>
            <a:ext cx="4048330" cy="4048330"/>
          </a:xfrm>
          <a:prstGeom prst="rect">
            <a:avLst/>
          </a:prstGeom>
        </p:spPr>
      </p:pic>
      <p:sp>
        <p:nvSpPr>
          <p:cNvPr name="Freeform 6" id="6"/>
          <p:cNvSpPr/>
          <p:nvPr/>
        </p:nvSpPr>
        <p:spPr>
          <a:xfrm flipH="true" flipV="true" rot="0">
            <a:off x="14173200" y="6491747"/>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6366616" y="-89458"/>
            <a:ext cx="13486738" cy="11365839"/>
            <a:chOff x="0" y="0"/>
            <a:chExt cx="1517535" cy="1278890"/>
          </a:xfrm>
        </p:grpSpPr>
        <p:sp>
          <p:nvSpPr>
            <p:cNvPr name="Freeform 8" id="8"/>
            <p:cNvSpPr/>
            <p:nvPr/>
          </p:nvSpPr>
          <p:spPr>
            <a:xfrm flipH="false" flipV="false" rot="0">
              <a:off x="0" y="0"/>
              <a:ext cx="1517535" cy="1278890"/>
            </a:xfrm>
            <a:custGeom>
              <a:avLst/>
              <a:gdLst/>
              <a:ahLst/>
              <a:cxnLst/>
              <a:rect r="r" b="b" t="t" l="l"/>
              <a:pathLst>
                <a:path h="1278890" w="1517535">
                  <a:moveTo>
                    <a:pt x="203200" y="0"/>
                  </a:moveTo>
                  <a:lnTo>
                    <a:pt x="1517535" y="0"/>
                  </a:lnTo>
                  <a:lnTo>
                    <a:pt x="1314335" y="1278890"/>
                  </a:lnTo>
                  <a:lnTo>
                    <a:pt x="0" y="1278890"/>
                  </a:lnTo>
                  <a:lnTo>
                    <a:pt x="203200" y="0"/>
                  </a:lnTo>
                  <a:close/>
                </a:path>
              </a:pathLst>
            </a:custGeom>
            <a:solidFill>
              <a:srgbClr val="22263E"/>
            </a:solidFill>
          </p:spPr>
        </p:sp>
        <p:sp>
          <p:nvSpPr>
            <p:cNvPr name="TextBox 9" id="9"/>
            <p:cNvSpPr txBox="true"/>
            <p:nvPr/>
          </p:nvSpPr>
          <p:spPr>
            <a:xfrm>
              <a:off x="101600" y="-28575"/>
              <a:ext cx="1314335" cy="1307465"/>
            </a:xfrm>
            <a:prstGeom prst="rect">
              <a:avLst/>
            </a:prstGeom>
          </p:spPr>
          <p:txBody>
            <a:bodyPr anchor="ctr" rtlCol="false" tIns="61029" lIns="61029" bIns="61029" rIns="61029"/>
            <a:lstStyle/>
            <a:p>
              <a:pPr algn="l">
                <a:lnSpc>
                  <a:spcPts val="1513"/>
                </a:lnSpc>
              </a:pPr>
            </a:p>
          </p:txBody>
        </p:sp>
      </p:grpSp>
      <p:sp>
        <p:nvSpPr>
          <p:cNvPr name="Freeform 10" id="10"/>
          <p:cNvSpPr/>
          <p:nvPr/>
        </p:nvSpPr>
        <p:spPr>
          <a:xfrm flipH="false" flipV="false" rot="0">
            <a:off x="-215345" y="0"/>
            <a:ext cx="9139930" cy="11829053"/>
          </a:xfrm>
          <a:custGeom>
            <a:avLst/>
            <a:gdLst/>
            <a:ahLst/>
            <a:cxnLst/>
            <a:rect r="r" b="b" t="t" l="l"/>
            <a:pathLst>
              <a:path h="11829053" w="9139930">
                <a:moveTo>
                  <a:pt x="0" y="0"/>
                </a:moveTo>
                <a:lnTo>
                  <a:pt x="9139931" y="0"/>
                </a:lnTo>
                <a:lnTo>
                  <a:pt x="9139931" y="11829053"/>
                </a:lnTo>
                <a:lnTo>
                  <a:pt x="0" y="11829053"/>
                </a:lnTo>
                <a:lnTo>
                  <a:pt x="0" y="0"/>
                </a:lnTo>
                <a:close/>
              </a:path>
            </a:pathLst>
          </a:custGeom>
          <a:blipFill>
            <a:blip r:embed="rId8"/>
            <a:stretch>
              <a:fillRect l="-22712" t="0" r="-107370" b="0"/>
            </a:stretch>
          </a:blipFill>
        </p:spPr>
      </p:sp>
      <p:sp>
        <p:nvSpPr>
          <p:cNvPr name="Freeform 11" id="11"/>
          <p:cNvSpPr/>
          <p:nvPr/>
        </p:nvSpPr>
        <p:spPr>
          <a:xfrm flipH="false" flipV="false" rot="0">
            <a:off x="658159" y="4777662"/>
            <a:ext cx="8253689" cy="5509338"/>
          </a:xfrm>
          <a:custGeom>
            <a:avLst/>
            <a:gdLst/>
            <a:ahLst/>
            <a:cxnLst/>
            <a:rect r="r" b="b" t="t" l="l"/>
            <a:pathLst>
              <a:path h="5509338" w="8253689">
                <a:moveTo>
                  <a:pt x="0" y="0"/>
                </a:moveTo>
                <a:lnTo>
                  <a:pt x="8253690" y="0"/>
                </a:lnTo>
                <a:lnTo>
                  <a:pt x="8253690" y="5509338"/>
                </a:lnTo>
                <a:lnTo>
                  <a:pt x="0" y="5509338"/>
                </a:lnTo>
                <a:lnTo>
                  <a:pt x="0" y="0"/>
                </a:lnTo>
                <a:close/>
              </a:path>
            </a:pathLst>
          </a:custGeom>
          <a:blipFill>
            <a:blip r:embed="rId9"/>
            <a:stretch>
              <a:fillRect l="0" t="0" r="0" b="0"/>
            </a:stretch>
          </a:blipFill>
        </p:spPr>
      </p:sp>
      <p:sp>
        <p:nvSpPr>
          <p:cNvPr name="TextBox 12" id="12"/>
          <p:cNvSpPr txBox="true"/>
          <p:nvPr/>
        </p:nvSpPr>
        <p:spPr>
          <a:xfrm rot="0">
            <a:off x="10213532" y="6048268"/>
            <a:ext cx="6799185" cy="1965192"/>
          </a:xfrm>
          <a:prstGeom prst="rect">
            <a:avLst/>
          </a:prstGeom>
        </p:spPr>
        <p:txBody>
          <a:bodyPr anchor="t" rtlCol="false" tIns="0" lIns="0" bIns="0" rIns="0">
            <a:spAutoFit/>
          </a:bodyPr>
          <a:lstStyle/>
          <a:p>
            <a:pPr algn="r">
              <a:lnSpc>
                <a:spcPts val="5082"/>
              </a:lnSpc>
            </a:pPr>
            <a:r>
              <a:rPr lang="en-US" b="true" sz="3630" spc="544">
                <a:solidFill>
                  <a:srgbClr val="FFFFFF"/>
                </a:solidFill>
                <a:latin typeface="ITC Avant Garde Gothic Bold"/>
                <a:ea typeface="ITC Avant Garde Gothic Bold"/>
                <a:cs typeface="ITC Avant Garde Gothic Bold"/>
                <a:sym typeface="ITC Avant Garde Gothic Bold"/>
              </a:rPr>
              <a:t>STEPS ﻿TO BECOME OUR                       </a:t>
            </a:r>
          </a:p>
          <a:p>
            <a:pPr algn="r">
              <a:lnSpc>
                <a:spcPts val="5082"/>
              </a:lnSpc>
            </a:pPr>
            <a:r>
              <a:rPr lang="en-US" b="true" sz="3630" spc="544">
                <a:solidFill>
                  <a:srgbClr val="FFFFFF"/>
                </a:solidFill>
                <a:latin typeface="ITC Avant Garde Gothic Bold"/>
                <a:ea typeface="ITC Avant Garde Gothic Bold"/>
                <a:cs typeface="ITC Avant Garde Gothic Bold"/>
                <a:sym typeface="ITC Avant Garde Gothic Bold"/>
              </a:rPr>
              <a:t> EXCLUSIVE</a:t>
            </a:r>
          </a:p>
          <a:p>
            <a:pPr algn="r">
              <a:lnSpc>
                <a:spcPts val="5082"/>
              </a:lnSpc>
            </a:pPr>
            <a:r>
              <a:rPr lang="en-US" b="true" sz="3630" spc="544">
                <a:solidFill>
                  <a:srgbClr val="FFFFFF"/>
                </a:solidFill>
                <a:latin typeface="ITC Avant Garde Gothic Bold"/>
                <a:ea typeface="ITC Avant Garde Gothic Bold"/>
                <a:cs typeface="ITC Avant Garde Gothic Bold"/>
                <a:sym typeface="ITC Avant Garde Gothic Bold"/>
              </a:rPr>
              <a:t>                  TEAM</a:t>
            </a:r>
          </a:p>
        </p:txBody>
      </p:sp>
      <p:sp>
        <p:nvSpPr>
          <p:cNvPr name="Freeform 13" id="13"/>
          <p:cNvSpPr/>
          <p:nvPr/>
        </p:nvSpPr>
        <p:spPr>
          <a:xfrm flipH="true" flipV="true" rot="0">
            <a:off x="14133096" y="6191143"/>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true" flipV="true" rot="0">
            <a:off x="14285496" y="6343543"/>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8476709" y="949542"/>
            <a:ext cx="9266553" cy="3002863"/>
          </a:xfrm>
          <a:prstGeom prst="rect">
            <a:avLst/>
          </a:prstGeom>
        </p:spPr>
        <p:txBody>
          <a:bodyPr anchor="t" rtlCol="false" tIns="0" lIns="0" bIns="0" rIns="0">
            <a:spAutoFit/>
          </a:bodyPr>
          <a:lstStyle/>
          <a:p>
            <a:pPr algn="ctr">
              <a:lnSpc>
                <a:spcPts val="11412"/>
              </a:lnSpc>
            </a:pPr>
            <a:r>
              <a:rPr lang="en-US" b="true" sz="8152">
                <a:solidFill>
                  <a:srgbClr val="6DA7CC"/>
                </a:solidFill>
                <a:latin typeface="ITC Avant Garde Gothic Bold"/>
                <a:ea typeface="ITC Avant Garde Gothic Bold"/>
                <a:cs typeface="ITC Avant Garde Gothic Bold"/>
                <a:sym typeface="ITC Avant Garde Gothic Bold"/>
              </a:rPr>
              <a:t>TRANS﻿FORM YOUR LIFE: </a:t>
            </a:r>
          </a:p>
        </p:txBody>
      </p:sp>
      <p:sp>
        <p:nvSpPr>
          <p:cNvPr name="TextBox 16" id="16"/>
          <p:cNvSpPr txBox="true"/>
          <p:nvPr/>
        </p:nvSpPr>
        <p:spPr>
          <a:xfrm rot="0">
            <a:off x="10317436" y="6250266"/>
            <a:ext cx="3295689" cy="2150677"/>
          </a:xfrm>
          <a:prstGeom prst="rect">
            <a:avLst/>
          </a:prstGeom>
        </p:spPr>
        <p:txBody>
          <a:bodyPr anchor="t" rtlCol="false" tIns="0" lIns="0" bIns="0" rIns="0">
            <a:spAutoFit/>
          </a:bodyPr>
          <a:lstStyle/>
          <a:p>
            <a:pPr algn="l">
              <a:lnSpc>
                <a:spcPts val="15826"/>
              </a:lnSpc>
            </a:pPr>
            <a:r>
              <a:rPr lang="en-US" sz="11304" b="true">
                <a:solidFill>
                  <a:srgbClr val="3ADBD4"/>
                </a:solidFill>
                <a:latin typeface="ITC Avant Garde Gothic Bold"/>
                <a:ea typeface="ITC Avant Garde Gothic Bold"/>
                <a:cs typeface="ITC Avant Garde Gothic Bold"/>
                <a:sym typeface="ITC Avant Garde Gothic Bold"/>
              </a:rPr>
              <a:t>CBS</a:t>
            </a:r>
          </a:p>
        </p:txBody>
      </p:sp>
      <p:grpSp>
        <p:nvGrpSpPr>
          <p:cNvPr name="Group 17" id="17"/>
          <p:cNvGrpSpPr/>
          <p:nvPr/>
        </p:nvGrpSpPr>
        <p:grpSpPr>
          <a:xfrm rot="0">
            <a:off x="14746831" y="341888"/>
            <a:ext cx="6317871" cy="785712"/>
            <a:chOff x="0" y="0"/>
            <a:chExt cx="8423828" cy="1047616"/>
          </a:xfrm>
        </p:grpSpPr>
        <p:grpSp>
          <p:nvGrpSpPr>
            <p:cNvPr name="Group 18" id="18"/>
            <p:cNvGrpSpPr/>
            <p:nvPr/>
          </p:nvGrpSpPr>
          <p:grpSpPr>
            <a:xfrm rot="0">
              <a:off x="0" y="0"/>
              <a:ext cx="8423828" cy="1047616"/>
              <a:chOff x="0" y="0"/>
              <a:chExt cx="2246354" cy="279364"/>
            </a:xfrm>
          </p:grpSpPr>
          <p:sp>
            <p:nvSpPr>
              <p:cNvPr name="Freeform 19" id="1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0" id="2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1" id="21"/>
            <p:cNvGrpSpPr/>
            <p:nvPr/>
          </p:nvGrpSpPr>
          <p:grpSpPr>
            <a:xfrm rot="0">
              <a:off x="408724" y="118304"/>
              <a:ext cx="2433022" cy="811007"/>
              <a:chOff x="0" y="0"/>
              <a:chExt cx="812800" cy="270933"/>
            </a:xfrm>
          </p:grpSpPr>
          <p:sp>
            <p:nvSpPr>
              <p:cNvPr name="Freeform 22" id="2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3" id="2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4" id="2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2"/>
              <a:stretch>
                <a:fillRect l="0" t="0" r="0" b="0"/>
              </a:stretch>
            </a:blipFill>
          </p:spPr>
        </p:sp>
      </p:grpSp>
    </p:spTree>
  </p:cSld>
  <p:clrMapOvr>
    <a:masterClrMapping/>
  </p:clrMapOvr>
  <p:transition spd="slow">
    <p:fad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AutoShape 2" id="2"/>
          <p:cNvSpPr/>
          <p:nvPr/>
        </p:nvSpPr>
        <p:spPr>
          <a:xfrm>
            <a:off x="5694977" y="1469858"/>
            <a:ext cx="0" cy="2813500"/>
          </a:xfrm>
          <a:prstGeom prst="line">
            <a:avLst/>
          </a:prstGeom>
          <a:ln cap="rnd" w="19050">
            <a:solidFill>
              <a:srgbClr val="CDCDCD"/>
            </a:solidFill>
            <a:prstDash val="sysDash"/>
            <a:headEnd type="none" len="sm" w="sm"/>
            <a:tailEnd type="none" len="sm" w="sm"/>
          </a:ln>
        </p:spPr>
      </p:sp>
      <p:sp>
        <p:nvSpPr>
          <p:cNvPr name="AutoShape 3" id="3"/>
          <p:cNvSpPr/>
          <p:nvPr/>
        </p:nvSpPr>
        <p:spPr>
          <a:xfrm>
            <a:off x="12679318" y="5692881"/>
            <a:ext cx="0" cy="2813500"/>
          </a:xfrm>
          <a:prstGeom prst="line">
            <a:avLst/>
          </a:prstGeom>
          <a:ln cap="rnd" w="19050">
            <a:solidFill>
              <a:srgbClr val="CDCDCD"/>
            </a:solidFill>
            <a:prstDash val="sysDash"/>
            <a:headEnd type="none" len="sm" w="sm"/>
            <a:tailEnd type="none" len="sm" w="sm"/>
          </a:ln>
        </p:spPr>
      </p:sp>
      <p:grpSp>
        <p:nvGrpSpPr>
          <p:cNvPr name="Group 4" id="4"/>
          <p:cNvGrpSpPr/>
          <p:nvPr/>
        </p:nvGrpSpPr>
        <p:grpSpPr>
          <a:xfrm rot="0">
            <a:off x="4110832" y="1339268"/>
            <a:ext cx="2630123" cy="3210284"/>
            <a:chOff x="0" y="0"/>
            <a:chExt cx="3506830" cy="4280378"/>
          </a:xfrm>
        </p:grpSpPr>
        <p:sp>
          <p:nvSpPr>
            <p:cNvPr name="Freeform 5" id="5"/>
            <p:cNvSpPr/>
            <p:nvPr/>
          </p:nvSpPr>
          <p:spPr>
            <a:xfrm flipH="false" flipV="false" rot="0">
              <a:off x="991331" y="2928885"/>
              <a:ext cx="1351493" cy="1351493"/>
            </a:xfrm>
            <a:custGeom>
              <a:avLst/>
              <a:gdLst/>
              <a:ahLst/>
              <a:cxnLst/>
              <a:rect r="r" b="b" t="t" l="l"/>
              <a:pathLst>
                <a:path h="1351493" w="1351493">
                  <a:moveTo>
                    <a:pt x="0" y="0"/>
                  </a:moveTo>
                  <a:lnTo>
                    <a:pt x="1351493" y="0"/>
                  </a:lnTo>
                  <a:lnTo>
                    <a:pt x="1351493" y="1351493"/>
                  </a:lnTo>
                  <a:lnTo>
                    <a:pt x="0" y="13514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0" y="0"/>
              <a:ext cx="3506830" cy="3506830"/>
            </a:xfrm>
            <a:custGeom>
              <a:avLst/>
              <a:gdLst/>
              <a:ahLst/>
              <a:cxnLst/>
              <a:rect r="r" b="b" t="t" l="l"/>
              <a:pathLst>
                <a:path h="3506830" w="3506830">
                  <a:moveTo>
                    <a:pt x="0" y="0"/>
                  </a:moveTo>
                  <a:lnTo>
                    <a:pt x="3506830" y="0"/>
                  </a:lnTo>
                  <a:lnTo>
                    <a:pt x="3506830" y="3506830"/>
                  </a:lnTo>
                  <a:lnTo>
                    <a:pt x="0" y="35068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93842" y="3031397"/>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991331" y="3304942"/>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02</a:t>
              </a:r>
            </a:p>
          </p:txBody>
        </p:sp>
        <p:sp>
          <p:nvSpPr>
            <p:cNvPr name="TextBox 9" id="9"/>
            <p:cNvSpPr txBox="true"/>
            <p:nvPr/>
          </p:nvSpPr>
          <p:spPr>
            <a:xfrm rot="0">
              <a:off x="331579" y="623654"/>
              <a:ext cx="3106418" cy="2176145"/>
            </a:xfrm>
            <a:prstGeom prst="rect">
              <a:avLst/>
            </a:prstGeom>
          </p:spPr>
          <p:txBody>
            <a:bodyPr anchor="t" rtlCol="false" tIns="0" lIns="0" bIns="0" rIns="0">
              <a:spAutoFit/>
            </a:bodyPr>
            <a:lstStyle/>
            <a:p>
              <a:pPr algn="l">
                <a:lnSpc>
                  <a:spcPts val="3179"/>
                </a:lnSpc>
              </a:pPr>
              <a:r>
                <a:rPr lang="en-US" sz="2999" b="true">
                  <a:solidFill>
                    <a:srgbClr val="000000"/>
                  </a:solidFill>
                  <a:latin typeface="Public Sans Bold"/>
                  <a:ea typeface="Public Sans Bold"/>
                  <a:cs typeface="Public Sans Bold"/>
                  <a:sym typeface="Public Sans Bold"/>
                </a:rPr>
                <a:t>Ultimate Wellness Experience :</a:t>
              </a:r>
            </a:p>
            <a:p>
              <a:pPr algn="l" marL="0" indent="0" lvl="0">
                <a:lnSpc>
                  <a:spcPts val="3179"/>
                </a:lnSpc>
              </a:pPr>
            </a:p>
          </p:txBody>
        </p:sp>
      </p:grpSp>
      <p:grpSp>
        <p:nvGrpSpPr>
          <p:cNvPr name="Group 10" id="10"/>
          <p:cNvGrpSpPr/>
          <p:nvPr/>
        </p:nvGrpSpPr>
        <p:grpSpPr>
          <a:xfrm rot="0">
            <a:off x="10201969" y="902550"/>
            <a:ext cx="2849998" cy="3380808"/>
            <a:chOff x="0" y="0"/>
            <a:chExt cx="3799998" cy="4507743"/>
          </a:xfrm>
        </p:grpSpPr>
        <p:sp>
          <p:nvSpPr>
            <p:cNvPr name="Freeform 11" id="11"/>
            <p:cNvSpPr/>
            <p:nvPr/>
          </p:nvSpPr>
          <p:spPr>
            <a:xfrm flipH="false" flipV="false" rot="0">
              <a:off x="1235613" y="0"/>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51055" y="809856"/>
              <a:ext cx="3697887" cy="3697887"/>
            </a:xfrm>
            <a:custGeom>
              <a:avLst/>
              <a:gdLst/>
              <a:ahLst/>
              <a:cxnLst/>
              <a:rect r="r" b="b" t="t" l="l"/>
              <a:pathLst>
                <a:path h="3697887" w="3697887">
                  <a:moveTo>
                    <a:pt x="0" y="0"/>
                  </a:moveTo>
                  <a:lnTo>
                    <a:pt x="3697888" y="0"/>
                  </a:lnTo>
                  <a:lnTo>
                    <a:pt x="3697888" y="3697887"/>
                  </a:lnTo>
                  <a:lnTo>
                    <a:pt x="0" y="36978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326764" y="91151"/>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1224253" y="307492"/>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04</a:t>
              </a:r>
            </a:p>
          </p:txBody>
        </p:sp>
        <p:sp>
          <p:nvSpPr>
            <p:cNvPr name="TextBox 15" id="15"/>
            <p:cNvSpPr txBox="true"/>
            <p:nvPr/>
          </p:nvSpPr>
          <p:spPr>
            <a:xfrm rot="0">
              <a:off x="0" y="1877541"/>
              <a:ext cx="3799998" cy="1642745"/>
            </a:xfrm>
            <a:prstGeom prst="rect">
              <a:avLst/>
            </a:prstGeom>
          </p:spPr>
          <p:txBody>
            <a:bodyPr anchor="t" rtlCol="false" tIns="0" lIns="0" bIns="0" rIns="0">
              <a:spAutoFit/>
            </a:bodyPr>
            <a:lstStyle/>
            <a:p>
              <a:pPr algn="ctr" marL="0" indent="0" lvl="0">
                <a:lnSpc>
                  <a:spcPts val="3179"/>
                </a:lnSpc>
              </a:pPr>
              <a:r>
                <a:rPr lang="en-US" b="true" sz="2999">
                  <a:solidFill>
                    <a:srgbClr val="000000"/>
                  </a:solidFill>
                  <a:latin typeface="Public Sans Bold"/>
                  <a:ea typeface="Public Sans Bold"/>
                  <a:cs typeface="Public Sans Bold"/>
                  <a:sym typeface="Public Sans Bold"/>
                </a:rPr>
                <a:t>Enjoy unparalleled rewards:</a:t>
              </a:r>
            </a:p>
          </p:txBody>
        </p:sp>
      </p:grpSp>
      <p:grpSp>
        <p:nvGrpSpPr>
          <p:cNvPr name="Group 16" id="16"/>
          <p:cNvGrpSpPr/>
          <p:nvPr/>
        </p:nvGrpSpPr>
        <p:grpSpPr>
          <a:xfrm rot="0">
            <a:off x="7219695" y="5692881"/>
            <a:ext cx="2944656" cy="3233297"/>
            <a:chOff x="0" y="0"/>
            <a:chExt cx="3926208" cy="4311063"/>
          </a:xfrm>
        </p:grpSpPr>
        <p:sp>
          <p:nvSpPr>
            <p:cNvPr name="Freeform 17" id="17"/>
            <p:cNvSpPr/>
            <p:nvPr/>
          </p:nvSpPr>
          <p:spPr>
            <a:xfrm flipH="false" flipV="false" rot="0">
              <a:off x="0" y="0"/>
              <a:ext cx="3926208" cy="3926208"/>
            </a:xfrm>
            <a:custGeom>
              <a:avLst/>
              <a:gdLst/>
              <a:ahLst/>
              <a:cxnLst/>
              <a:rect r="r" b="b" t="t" l="l"/>
              <a:pathLst>
                <a:path h="3926208" w="3926208">
                  <a:moveTo>
                    <a:pt x="0" y="0"/>
                  </a:moveTo>
                  <a:lnTo>
                    <a:pt x="3926208" y="0"/>
                  </a:lnTo>
                  <a:lnTo>
                    <a:pt x="3926208" y="3926208"/>
                  </a:lnTo>
                  <a:lnTo>
                    <a:pt x="0" y="39262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AutoShape 18" id="18"/>
            <p:cNvSpPr/>
            <p:nvPr/>
          </p:nvSpPr>
          <p:spPr>
            <a:xfrm>
              <a:off x="1277915" y="3733615"/>
              <a:ext cx="1673984" cy="0"/>
            </a:xfrm>
            <a:prstGeom prst="line">
              <a:avLst/>
            </a:prstGeom>
            <a:ln cap="rnd" w="25400">
              <a:solidFill>
                <a:srgbClr val="CDCDCD"/>
              </a:solidFill>
              <a:prstDash val="sysDash"/>
              <a:headEnd type="none" len="sm" w="sm"/>
              <a:tailEnd type="none" len="sm" w="sm"/>
            </a:ln>
          </p:spPr>
        </p:sp>
        <p:sp>
          <p:nvSpPr>
            <p:cNvPr name="Freeform 19" id="19"/>
            <p:cNvSpPr/>
            <p:nvPr/>
          </p:nvSpPr>
          <p:spPr>
            <a:xfrm flipH="false" flipV="false" rot="0">
              <a:off x="1298653" y="2959570"/>
              <a:ext cx="1351493" cy="1351493"/>
            </a:xfrm>
            <a:custGeom>
              <a:avLst/>
              <a:gdLst/>
              <a:ahLst/>
              <a:cxnLst/>
              <a:rect r="r" b="b" t="t" l="l"/>
              <a:pathLst>
                <a:path h="1351493" w="1351493">
                  <a:moveTo>
                    <a:pt x="0" y="0"/>
                  </a:moveTo>
                  <a:lnTo>
                    <a:pt x="1351493" y="0"/>
                  </a:lnTo>
                  <a:lnTo>
                    <a:pt x="1351493" y="1351493"/>
                  </a:lnTo>
                  <a:lnTo>
                    <a:pt x="0" y="135149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false" flipV="false" rot="0">
              <a:off x="1401165" y="3062081"/>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1" id="21"/>
            <p:cNvSpPr txBox="true"/>
            <p:nvPr/>
          </p:nvSpPr>
          <p:spPr>
            <a:xfrm rot="0">
              <a:off x="1311353" y="3267062"/>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08</a:t>
              </a:r>
            </a:p>
          </p:txBody>
        </p:sp>
        <p:sp>
          <p:nvSpPr>
            <p:cNvPr name="TextBox 22" id="22"/>
            <p:cNvSpPr txBox="true"/>
            <p:nvPr/>
          </p:nvSpPr>
          <p:spPr>
            <a:xfrm rot="0">
              <a:off x="273314" y="662386"/>
              <a:ext cx="3379580" cy="1397000"/>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ublic Sans Bold"/>
                  <a:ea typeface="Public Sans Bold"/>
                  <a:cs typeface="Public Sans Bold"/>
                  <a:sym typeface="Public Sans Bold"/>
                </a:rPr>
                <a:t>Special credit Treat:</a:t>
              </a:r>
            </a:p>
          </p:txBody>
        </p:sp>
      </p:grpSp>
      <p:grpSp>
        <p:nvGrpSpPr>
          <p:cNvPr name="Group 23" id="23"/>
          <p:cNvGrpSpPr/>
          <p:nvPr/>
        </p:nvGrpSpPr>
        <p:grpSpPr>
          <a:xfrm rot="0">
            <a:off x="1154165" y="1339268"/>
            <a:ext cx="2630177" cy="3231044"/>
            <a:chOff x="0" y="0"/>
            <a:chExt cx="3506902" cy="4308059"/>
          </a:xfrm>
        </p:grpSpPr>
        <p:sp>
          <p:nvSpPr>
            <p:cNvPr name="Freeform 24" id="24"/>
            <p:cNvSpPr/>
            <p:nvPr/>
          </p:nvSpPr>
          <p:spPr>
            <a:xfrm flipH="false" flipV="false" rot="0">
              <a:off x="1060595" y="2979287"/>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5" id="25"/>
            <p:cNvSpPr/>
            <p:nvPr/>
          </p:nvSpPr>
          <p:spPr>
            <a:xfrm flipH="false" flipV="false" rot="0">
              <a:off x="0" y="0"/>
              <a:ext cx="3506902" cy="3506902"/>
            </a:xfrm>
            <a:custGeom>
              <a:avLst/>
              <a:gdLst/>
              <a:ahLst/>
              <a:cxnLst/>
              <a:rect r="r" b="b" t="t" l="l"/>
              <a:pathLst>
                <a:path h="3506902" w="3506902">
                  <a:moveTo>
                    <a:pt x="0" y="0"/>
                  </a:moveTo>
                  <a:lnTo>
                    <a:pt x="3506902" y="0"/>
                  </a:lnTo>
                  <a:lnTo>
                    <a:pt x="3506902" y="3506902"/>
                  </a:lnTo>
                  <a:lnTo>
                    <a:pt x="0" y="35069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26" id="26"/>
            <p:cNvSpPr txBox="true"/>
            <p:nvPr/>
          </p:nvSpPr>
          <p:spPr>
            <a:xfrm rot="0">
              <a:off x="177956" y="1061476"/>
              <a:ext cx="3328946" cy="1317625"/>
            </a:xfrm>
            <a:prstGeom prst="rect">
              <a:avLst/>
            </a:prstGeom>
          </p:spPr>
          <p:txBody>
            <a:bodyPr anchor="t" rtlCol="false" tIns="0" lIns="0" bIns="0" rIns="0">
              <a:spAutoFit/>
            </a:bodyPr>
            <a:lstStyle/>
            <a:p>
              <a:pPr algn="ctr" marL="0" indent="0" lvl="0">
                <a:lnSpc>
                  <a:spcPts val="3900"/>
                </a:lnSpc>
              </a:pPr>
              <a:r>
                <a:rPr lang="en-US" b="true" sz="3000">
                  <a:solidFill>
                    <a:srgbClr val="000000"/>
                  </a:solidFill>
                  <a:latin typeface="Public Sans Bold"/>
                  <a:ea typeface="Public Sans Bold"/>
                  <a:cs typeface="Public Sans Bold"/>
                  <a:sym typeface="Public Sans Bold"/>
                </a:rPr>
                <a:t>Luxurious Free Gifts:</a:t>
              </a:r>
            </a:p>
          </p:txBody>
        </p:sp>
        <p:sp>
          <p:nvSpPr>
            <p:cNvPr name="Freeform 27" id="27"/>
            <p:cNvSpPr/>
            <p:nvPr/>
          </p:nvSpPr>
          <p:spPr>
            <a:xfrm flipH="false" flipV="false" rot="0">
              <a:off x="1151746" y="3081798"/>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28" id="28"/>
            <p:cNvSpPr txBox="true"/>
            <p:nvPr/>
          </p:nvSpPr>
          <p:spPr>
            <a:xfrm rot="0">
              <a:off x="1037874" y="3352641"/>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01</a:t>
              </a:r>
            </a:p>
          </p:txBody>
        </p:sp>
      </p:grpSp>
      <p:grpSp>
        <p:nvGrpSpPr>
          <p:cNvPr name="Group 29" id="29"/>
          <p:cNvGrpSpPr/>
          <p:nvPr/>
        </p:nvGrpSpPr>
        <p:grpSpPr>
          <a:xfrm rot="0">
            <a:off x="10446474" y="4987204"/>
            <a:ext cx="2794831" cy="3525513"/>
            <a:chOff x="0" y="0"/>
            <a:chExt cx="3726441" cy="4700684"/>
          </a:xfrm>
        </p:grpSpPr>
        <p:sp>
          <p:nvSpPr>
            <p:cNvPr name="Freeform 30" id="30"/>
            <p:cNvSpPr/>
            <p:nvPr/>
          </p:nvSpPr>
          <p:spPr>
            <a:xfrm flipH="false" flipV="false" rot="0">
              <a:off x="1260012" y="0"/>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1" id="31"/>
            <p:cNvSpPr/>
            <p:nvPr/>
          </p:nvSpPr>
          <p:spPr>
            <a:xfrm flipH="false" flipV="false" rot="0">
              <a:off x="0" y="974242"/>
              <a:ext cx="3726441" cy="3726441"/>
            </a:xfrm>
            <a:custGeom>
              <a:avLst/>
              <a:gdLst/>
              <a:ahLst/>
              <a:cxnLst/>
              <a:rect r="r" b="b" t="t" l="l"/>
              <a:pathLst>
                <a:path h="3726441" w="3726441">
                  <a:moveTo>
                    <a:pt x="0" y="0"/>
                  </a:moveTo>
                  <a:lnTo>
                    <a:pt x="3726441" y="0"/>
                  </a:lnTo>
                  <a:lnTo>
                    <a:pt x="3726441" y="3726442"/>
                  </a:lnTo>
                  <a:lnTo>
                    <a:pt x="0" y="3726442"/>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32" id="32"/>
            <p:cNvSpPr/>
            <p:nvPr/>
          </p:nvSpPr>
          <p:spPr>
            <a:xfrm flipH="false" flipV="false" rot="0">
              <a:off x="1351163" y="91151"/>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33" id="33"/>
            <p:cNvSpPr txBox="true"/>
            <p:nvPr/>
          </p:nvSpPr>
          <p:spPr>
            <a:xfrm rot="0">
              <a:off x="1248652" y="307492"/>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07</a:t>
              </a:r>
            </a:p>
          </p:txBody>
        </p:sp>
        <p:sp>
          <p:nvSpPr>
            <p:cNvPr name="TextBox 34" id="34"/>
            <p:cNvSpPr txBox="true"/>
            <p:nvPr/>
          </p:nvSpPr>
          <p:spPr>
            <a:xfrm rot="0">
              <a:off x="365013" y="1683335"/>
              <a:ext cx="3126587" cy="2108200"/>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ublic Sans Bold"/>
                  <a:ea typeface="Public Sans Bold"/>
                  <a:cs typeface="Public Sans Bold"/>
                  <a:sym typeface="Public Sans Bold"/>
                </a:rPr>
                <a:t>Monthly Overseas Tours:</a:t>
              </a:r>
            </a:p>
          </p:txBody>
        </p:sp>
      </p:grpSp>
      <p:grpSp>
        <p:nvGrpSpPr>
          <p:cNvPr name="Group 35" id="35"/>
          <p:cNvGrpSpPr/>
          <p:nvPr/>
        </p:nvGrpSpPr>
        <p:grpSpPr>
          <a:xfrm rot="0">
            <a:off x="7073763" y="757845"/>
            <a:ext cx="2794831" cy="3525513"/>
            <a:chOff x="0" y="0"/>
            <a:chExt cx="3726441" cy="4700684"/>
          </a:xfrm>
        </p:grpSpPr>
        <p:sp>
          <p:nvSpPr>
            <p:cNvPr name="Freeform 36" id="36"/>
            <p:cNvSpPr/>
            <p:nvPr/>
          </p:nvSpPr>
          <p:spPr>
            <a:xfrm flipH="false" flipV="false" rot="0">
              <a:off x="1260012" y="0"/>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7" id="37"/>
            <p:cNvSpPr/>
            <p:nvPr/>
          </p:nvSpPr>
          <p:spPr>
            <a:xfrm flipH="false" flipV="false" rot="0">
              <a:off x="0" y="974242"/>
              <a:ext cx="3726441" cy="3726441"/>
            </a:xfrm>
            <a:custGeom>
              <a:avLst/>
              <a:gdLst/>
              <a:ahLst/>
              <a:cxnLst/>
              <a:rect r="r" b="b" t="t" l="l"/>
              <a:pathLst>
                <a:path h="3726441" w="3726441">
                  <a:moveTo>
                    <a:pt x="0" y="0"/>
                  </a:moveTo>
                  <a:lnTo>
                    <a:pt x="3726441" y="0"/>
                  </a:lnTo>
                  <a:lnTo>
                    <a:pt x="3726441" y="3726442"/>
                  </a:lnTo>
                  <a:lnTo>
                    <a:pt x="0" y="3726442"/>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38" id="38"/>
            <p:cNvSpPr txBox="true"/>
            <p:nvPr/>
          </p:nvSpPr>
          <p:spPr>
            <a:xfrm rot="0">
              <a:off x="532131" y="1662147"/>
              <a:ext cx="2784534" cy="1978025"/>
            </a:xfrm>
            <a:prstGeom prst="rect">
              <a:avLst/>
            </a:prstGeom>
          </p:spPr>
          <p:txBody>
            <a:bodyPr anchor="t" rtlCol="false" tIns="0" lIns="0" bIns="0" rIns="0">
              <a:spAutoFit/>
            </a:bodyPr>
            <a:lstStyle/>
            <a:p>
              <a:pPr algn="ctr">
                <a:lnSpc>
                  <a:spcPts val="3900"/>
                </a:lnSpc>
              </a:pPr>
              <a:r>
                <a:rPr lang="en-US" sz="3000" b="true">
                  <a:solidFill>
                    <a:srgbClr val="000000"/>
                  </a:solidFill>
                  <a:latin typeface="Public Sans Bold"/>
                  <a:ea typeface="Public Sans Bold"/>
                  <a:cs typeface="Public Sans Bold"/>
                  <a:sym typeface="Public Sans Bold"/>
                </a:rPr>
                <a:t> Hydration Boost:</a:t>
              </a:r>
            </a:p>
            <a:p>
              <a:pPr algn="ctr" marL="0" indent="0" lvl="0">
                <a:lnSpc>
                  <a:spcPts val="3900"/>
                </a:lnSpc>
              </a:pPr>
            </a:p>
          </p:txBody>
        </p:sp>
        <p:sp>
          <p:nvSpPr>
            <p:cNvPr name="Freeform 39" id="39"/>
            <p:cNvSpPr/>
            <p:nvPr/>
          </p:nvSpPr>
          <p:spPr>
            <a:xfrm flipH="false" flipV="false" rot="0">
              <a:off x="1351163" y="91151"/>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40" id="40"/>
            <p:cNvSpPr txBox="true"/>
            <p:nvPr/>
          </p:nvSpPr>
          <p:spPr>
            <a:xfrm rot="0">
              <a:off x="1248652" y="307492"/>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03</a:t>
              </a:r>
            </a:p>
          </p:txBody>
        </p:sp>
      </p:grpSp>
      <p:grpSp>
        <p:nvGrpSpPr>
          <p:cNvPr name="Group 41" id="41"/>
          <p:cNvGrpSpPr/>
          <p:nvPr/>
        </p:nvGrpSpPr>
        <p:grpSpPr>
          <a:xfrm rot="0">
            <a:off x="1154165" y="5161316"/>
            <a:ext cx="2630177" cy="3177288"/>
            <a:chOff x="0" y="0"/>
            <a:chExt cx="3506902" cy="4236384"/>
          </a:xfrm>
        </p:grpSpPr>
        <p:sp>
          <p:nvSpPr>
            <p:cNvPr name="AutoShape 42" id="42"/>
            <p:cNvSpPr/>
            <p:nvPr/>
          </p:nvSpPr>
          <p:spPr>
            <a:xfrm>
              <a:off x="255555" y="4068354"/>
              <a:ext cx="1673984" cy="0"/>
            </a:xfrm>
            <a:prstGeom prst="line">
              <a:avLst/>
            </a:prstGeom>
            <a:ln cap="rnd" w="25400">
              <a:solidFill>
                <a:srgbClr val="CDCDCD"/>
              </a:solidFill>
              <a:prstDash val="sysDash"/>
              <a:headEnd type="none" len="sm" w="sm"/>
              <a:tailEnd type="none" len="sm" w="sm"/>
            </a:ln>
          </p:spPr>
        </p:sp>
        <p:sp>
          <p:nvSpPr>
            <p:cNvPr name="Freeform 43" id="43"/>
            <p:cNvSpPr/>
            <p:nvPr/>
          </p:nvSpPr>
          <p:spPr>
            <a:xfrm flipH="false" flipV="false" rot="0">
              <a:off x="997030" y="0"/>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4" id="44"/>
            <p:cNvSpPr/>
            <p:nvPr/>
          </p:nvSpPr>
          <p:spPr>
            <a:xfrm flipH="false" flipV="false" rot="0">
              <a:off x="0" y="729482"/>
              <a:ext cx="3506902" cy="3506902"/>
            </a:xfrm>
            <a:custGeom>
              <a:avLst/>
              <a:gdLst/>
              <a:ahLst/>
              <a:cxnLst/>
              <a:rect r="r" b="b" t="t" l="l"/>
              <a:pathLst>
                <a:path h="3506902" w="3506902">
                  <a:moveTo>
                    <a:pt x="0" y="0"/>
                  </a:moveTo>
                  <a:lnTo>
                    <a:pt x="3506902" y="0"/>
                  </a:lnTo>
                  <a:lnTo>
                    <a:pt x="3506902" y="3506902"/>
                  </a:lnTo>
                  <a:lnTo>
                    <a:pt x="0" y="350690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45" id="45"/>
            <p:cNvSpPr/>
            <p:nvPr/>
          </p:nvSpPr>
          <p:spPr>
            <a:xfrm flipH="false" flipV="false" rot="0">
              <a:off x="1088181" y="102511"/>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46" id="46"/>
            <p:cNvSpPr txBox="true"/>
            <p:nvPr/>
          </p:nvSpPr>
          <p:spPr>
            <a:xfrm rot="0">
              <a:off x="999710" y="373355"/>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10</a:t>
              </a:r>
            </a:p>
          </p:txBody>
        </p:sp>
        <p:sp>
          <p:nvSpPr>
            <p:cNvPr name="TextBox 47" id="47"/>
            <p:cNvSpPr txBox="true"/>
            <p:nvPr/>
          </p:nvSpPr>
          <p:spPr>
            <a:xfrm rot="0">
              <a:off x="491953" y="1402511"/>
              <a:ext cx="2784534" cy="1978025"/>
            </a:xfrm>
            <a:prstGeom prst="rect">
              <a:avLst/>
            </a:prstGeom>
          </p:spPr>
          <p:txBody>
            <a:bodyPr anchor="t" rtlCol="false" tIns="0" lIns="0" bIns="0" rIns="0">
              <a:spAutoFit/>
            </a:bodyPr>
            <a:lstStyle/>
            <a:p>
              <a:pPr algn="ctr" marL="0" indent="0" lvl="0">
                <a:lnSpc>
                  <a:spcPts val="3900"/>
                </a:lnSpc>
              </a:pPr>
              <a:r>
                <a:rPr lang="en-US" b="true" sz="3000">
                  <a:solidFill>
                    <a:srgbClr val="000000"/>
                  </a:solidFill>
                  <a:latin typeface="Public Sans Bold"/>
                  <a:ea typeface="Public Sans Bold"/>
                  <a:cs typeface="Public Sans Bold"/>
                  <a:sym typeface="Public Sans Bold"/>
                </a:rPr>
                <a:t>Essential Products Selection:</a:t>
              </a:r>
            </a:p>
          </p:txBody>
        </p:sp>
      </p:grpSp>
      <p:grpSp>
        <p:nvGrpSpPr>
          <p:cNvPr name="Group 48" id="48"/>
          <p:cNvGrpSpPr/>
          <p:nvPr/>
        </p:nvGrpSpPr>
        <p:grpSpPr>
          <a:xfrm rot="0">
            <a:off x="13431782" y="1435721"/>
            <a:ext cx="2856176" cy="3442786"/>
            <a:chOff x="0" y="0"/>
            <a:chExt cx="3808234" cy="4590382"/>
          </a:xfrm>
        </p:grpSpPr>
        <p:sp>
          <p:nvSpPr>
            <p:cNvPr name="AutoShape 49" id="49"/>
            <p:cNvSpPr/>
            <p:nvPr/>
          </p:nvSpPr>
          <p:spPr>
            <a:xfrm>
              <a:off x="1681290" y="3351421"/>
              <a:ext cx="1673984" cy="0"/>
            </a:xfrm>
            <a:prstGeom prst="line">
              <a:avLst/>
            </a:prstGeom>
            <a:ln cap="rnd" w="25400">
              <a:solidFill>
                <a:srgbClr val="CDCDCD"/>
              </a:solidFill>
              <a:prstDash val="sysDash"/>
              <a:headEnd type="none" len="sm" w="sm"/>
              <a:tailEnd type="none" len="sm" w="sm"/>
            </a:ln>
          </p:spPr>
        </p:sp>
        <p:sp>
          <p:nvSpPr>
            <p:cNvPr name="Freeform 50" id="50"/>
            <p:cNvSpPr/>
            <p:nvPr/>
          </p:nvSpPr>
          <p:spPr>
            <a:xfrm flipH="false" flipV="false" rot="0">
              <a:off x="1239731" y="3261610"/>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51" id="51"/>
            <p:cNvSpPr/>
            <p:nvPr/>
          </p:nvSpPr>
          <p:spPr>
            <a:xfrm flipH="false" flipV="false" rot="0">
              <a:off x="0" y="0"/>
              <a:ext cx="3808234" cy="3808234"/>
            </a:xfrm>
            <a:custGeom>
              <a:avLst/>
              <a:gdLst/>
              <a:ahLst/>
              <a:cxnLst/>
              <a:rect r="r" b="b" t="t" l="l"/>
              <a:pathLst>
                <a:path h="3808234" w="3808234">
                  <a:moveTo>
                    <a:pt x="0" y="0"/>
                  </a:moveTo>
                  <a:lnTo>
                    <a:pt x="3808234" y="0"/>
                  </a:lnTo>
                  <a:lnTo>
                    <a:pt x="3808234" y="3808234"/>
                  </a:lnTo>
                  <a:lnTo>
                    <a:pt x="0" y="380823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52" id="52"/>
            <p:cNvSpPr/>
            <p:nvPr/>
          </p:nvSpPr>
          <p:spPr>
            <a:xfrm flipH="false" flipV="false" rot="0">
              <a:off x="1330882" y="3364121"/>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TextBox 53" id="53"/>
            <p:cNvSpPr txBox="true"/>
            <p:nvPr/>
          </p:nvSpPr>
          <p:spPr>
            <a:xfrm rot="0">
              <a:off x="1239731" y="3648448"/>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05</a:t>
              </a:r>
            </a:p>
          </p:txBody>
        </p:sp>
        <p:sp>
          <p:nvSpPr>
            <p:cNvPr name="TextBox 54" id="54"/>
            <p:cNvSpPr txBox="true"/>
            <p:nvPr/>
          </p:nvSpPr>
          <p:spPr>
            <a:xfrm rot="0">
              <a:off x="386257" y="958465"/>
              <a:ext cx="3300913" cy="1642745"/>
            </a:xfrm>
            <a:prstGeom prst="rect">
              <a:avLst/>
            </a:prstGeom>
          </p:spPr>
          <p:txBody>
            <a:bodyPr anchor="t" rtlCol="false" tIns="0" lIns="0" bIns="0" rIns="0">
              <a:spAutoFit/>
            </a:bodyPr>
            <a:lstStyle/>
            <a:p>
              <a:pPr algn="ctr" marL="0" indent="0" lvl="0">
                <a:lnSpc>
                  <a:spcPts val="3179"/>
                </a:lnSpc>
              </a:pPr>
              <a:r>
                <a:rPr lang="en-US" b="true" sz="2999">
                  <a:solidFill>
                    <a:srgbClr val="000000"/>
                  </a:solidFill>
                  <a:latin typeface="Public Sans Bold"/>
                  <a:ea typeface="Public Sans Bold"/>
                  <a:cs typeface="Public Sans Bold"/>
                  <a:sym typeface="Public Sans Bold"/>
                </a:rPr>
                <a:t>Supporting the Community:</a:t>
              </a:r>
            </a:p>
          </p:txBody>
        </p:sp>
      </p:grpSp>
      <p:grpSp>
        <p:nvGrpSpPr>
          <p:cNvPr name="Group 55" id="55"/>
          <p:cNvGrpSpPr/>
          <p:nvPr/>
        </p:nvGrpSpPr>
        <p:grpSpPr>
          <a:xfrm rot="0">
            <a:off x="13565155" y="5161316"/>
            <a:ext cx="2672883" cy="3312940"/>
            <a:chOff x="0" y="0"/>
            <a:chExt cx="3563843" cy="4417253"/>
          </a:xfrm>
        </p:grpSpPr>
        <p:sp>
          <p:nvSpPr>
            <p:cNvPr name="Freeform 56" id="56"/>
            <p:cNvSpPr/>
            <p:nvPr/>
          </p:nvSpPr>
          <p:spPr>
            <a:xfrm flipH="false" flipV="false" rot="0">
              <a:off x="1075561" y="0"/>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sp>
          <p:nvSpPr>
            <p:cNvPr name="Freeform 57" id="57"/>
            <p:cNvSpPr/>
            <p:nvPr/>
          </p:nvSpPr>
          <p:spPr>
            <a:xfrm flipH="false" flipV="false" rot="0">
              <a:off x="0" y="853410"/>
              <a:ext cx="3563843" cy="3563843"/>
            </a:xfrm>
            <a:custGeom>
              <a:avLst/>
              <a:gdLst/>
              <a:ahLst/>
              <a:cxnLst/>
              <a:rect r="r" b="b" t="t" l="l"/>
              <a:pathLst>
                <a:path h="3563843" w="3563843">
                  <a:moveTo>
                    <a:pt x="0" y="0"/>
                  </a:moveTo>
                  <a:lnTo>
                    <a:pt x="3563843" y="0"/>
                  </a:lnTo>
                  <a:lnTo>
                    <a:pt x="3563843" y="3563843"/>
                  </a:lnTo>
                  <a:lnTo>
                    <a:pt x="0" y="3563843"/>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sp>
          <p:nvSpPr>
            <p:cNvPr name="Freeform 58" id="58"/>
            <p:cNvSpPr/>
            <p:nvPr/>
          </p:nvSpPr>
          <p:spPr>
            <a:xfrm flipH="false" flipV="false" rot="0">
              <a:off x="1166712" y="91151"/>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p:spPr>
        </p:sp>
        <p:sp>
          <p:nvSpPr>
            <p:cNvPr name="TextBox 59" id="59"/>
            <p:cNvSpPr txBox="true"/>
            <p:nvPr/>
          </p:nvSpPr>
          <p:spPr>
            <a:xfrm rot="0">
              <a:off x="1052840" y="208623"/>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06</a:t>
              </a:r>
            </a:p>
          </p:txBody>
        </p:sp>
        <p:sp>
          <p:nvSpPr>
            <p:cNvPr name="TextBox 60" id="60"/>
            <p:cNvSpPr txBox="true"/>
            <p:nvPr/>
          </p:nvSpPr>
          <p:spPr>
            <a:xfrm rot="0">
              <a:off x="114300" y="1943904"/>
              <a:ext cx="3300913" cy="1642745"/>
            </a:xfrm>
            <a:prstGeom prst="rect">
              <a:avLst/>
            </a:prstGeom>
          </p:spPr>
          <p:txBody>
            <a:bodyPr anchor="t" rtlCol="false" tIns="0" lIns="0" bIns="0" rIns="0">
              <a:spAutoFit/>
            </a:bodyPr>
            <a:lstStyle/>
            <a:p>
              <a:pPr algn="ctr" marL="0" indent="0" lvl="0">
                <a:lnSpc>
                  <a:spcPts val="3179"/>
                </a:lnSpc>
              </a:pPr>
              <a:r>
                <a:rPr lang="en-US" b="true" sz="2999">
                  <a:solidFill>
                    <a:srgbClr val="000000"/>
                  </a:solidFill>
                  <a:latin typeface="Public Sans Bold"/>
                  <a:ea typeface="Public Sans Bold"/>
                  <a:cs typeface="Public Sans Bold"/>
                  <a:sym typeface="Public Sans Bold"/>
                </a:rPr>
                <a:t>Investment Refund and Rewards:</a:t>
              </a:r>
            </a:p>
          </p:txBody>
        </p:sp>
      </p:grpSp>
      <p:grpSp>
        <p:nvGrpSpPr>
          <p:cNvPr name="Group 61" id="61"/>
          <p:cNvGrpSpPr/>
          <p:nvPr/>
        </p:nvGrpSpPr>
        <p:grpSpPr>
          <a:xfrm rot="0">
            <a:off x="4110832" y="5692881"/>
            <a:ext cx="2856176" cy="3612718"/>
            <a:chOff x="0" y="0"/>
            <a:chExt cx="3808234" cy="4816958"/>
          </a:xfrm>
        </p:grpSpPr>
        <p:sp>
          <p:nvSpPr>
            <p:cNvPr name="Freeform 62" id="62"/>
            <p:cNvSpPr/>
            <p:nvPr/>
          </p:nvSpPr>
          <p:spPr>
            <a:xfrm flipH="false" flipV="false" rot="0">
              <a:off x="0" y="0"/>
              <a:ext cx="3808234" cy="3808234"/>
            </a:xfrm>
            <a:custGeom>
              <a:avLst/>
              <a:gdLst/>
              <a:ahLst/>
              <a:cxnLst/>
              <a:rect r="r" b="b" t="t" l="l"/>
              <a:pathLst>
                <a:path h="3808234" w="3808234">
                  <a:moveTo>
                    <a:pt x="0" y="0"/>
                  </a:moveTo>
                  <a:lnTo>
                    <a:pt x="3808234" y="0"/>
                  </a:lnTo>
                  <a:lnTo>
                    <a:pt x="3808234" y="3808234"/>
                  </a:lnTo>
                  <a:lnTo>
                    <a:pt x="0" y="380823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TextBox 63" id="63"/>
            <p:cNvSpPr txBox="true"/>
            <p:nvPr/>
          </p:nvSpPr>
          <p:spPr>
            <a:xfrm rot="0">
              <a:off x="326047" y="403505"/>
              <a:ext cx="3126587" cy="2819400"/>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Public Sans Bold"/>
                  <a:ea typeface="Public Sans Bold"/>
                  <a:cs typeface="Public Sans Bold"/>
                  <a:sym typeface="Public Sans Bold"/>
                </a:rPr>
                <a:t>Drive towards your dreams:</a:t>
              </a:r>
            </a:p>
          </p:txBody>
        </p:sp>
        <p:sp>
          <p:nvSpPr>
            <p:cNvPr name="AutoShape 64" id="64"/>
            <p:cNvSpPr/>
            <p:nvPr/>
          </p:nvSpPr>
          <p:spPr>
            <a:xfrm>
              <a:off x="1681290" y="3351421"/>
              <a:ext cx="1673984" cy="0"/>
            </a:xfrm>
            <a:prstGeom prst="line">
              <a:avLst/>
            </a:prstGeom>
            <a:ln cap="rnd" w="25400">
              <a:solidFill>
                <a:srgbClr val="CDCDCD"/>
              </a:solidFill>
              <a:prstDash val="sysDash"/>
              <a:headEnd type="none" len="sm" w="sm"/>
              <a:tailEnd type="none" len="sm" w="sm"/>
            </a:ln>
          </p:spPr>
        </p:sp>
        <p:sp>
          <p:nvSpPr>
            <p:cNvPr name="Freeform 65" id="65"/>
            <p:cNvSpPr/>
            <p:nvPr/>
          </p:nvSpPr>
          <p:spPr>
            <a:xfrm flipH="false" flipV="false" rot="0">
              <a:off x="1164324" y="3488186"/>
              <a:ext cx="1328772" cy="1328772"/>
            </a:xfrm>
            <a:custGeom>
              <a:avLst/>
              <a:gdLst/>
              <a:ahLst/>
              <a:cxnLst/>
              <a:rect r="r" b="b" t="t" l="l"/>
              <a:pathLst>
                <a:path h="1328772" w="1328772">
                  <a:moveTo>
                    <a:pt x="0" y="0"/>
                  </a:moveTo>
                  <a:lnTo>
                    <a:pt x="1328772" y="0"/>
                  </a:lnTo>
                  <a:lnTo>
                    <a:pt x="1328772" y="1328772"/>
                  </a:lnTo>
                  <a:lnTo>
                    <a:pt x="0" y="1328772"/>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66" id="66"/>
            <p:cNvSpPr/>
            <p:nvPr/>
          </p:nvSpPr>
          <p:spPr>
            <a:xfrm flipH="false" flipV="false" rot="0">
              <a:off x="1255475" y="3590697"/>
              <a:ext cx="1146470" cy="1146470"/>
            </a:xfrm>
            <a:custGeom>
              <a:avLst/>
              <a:gdLst/>
              <a:ahLst/>
              <a:cxnLst/>
              <a:rect r="r" b="b" t="t" l="l"/>
              <a:pathLst>
                <a:path h="1146470" w="1146470">
                  <a:moveTo>
                    <a:pt x="0" y="0"/>
                  </a:moveTo>
                  <a:lnTo>
                    <a:pt x="1146470" y="0"/>
                  </a:lnTo>
                  <a:lnTo>
                    <a:pt x="1146470" y="1146470"/>
                  </a:lnTo>
                  <a:lnTo>
                    <a:pt x="0" y="1146470"/>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TextBox 67" id="67"/>
            <p:cNvSpPr txBox="true"/>
            <p:nvPr/>
          </p:nvSpPr>
          <p:spPr>
            <a:xfrm rot="0">
              <a:off x="1105133" y="3854613"/>
              <a:ext cx="1351493" cy="666750"/>
            </a:xfrm>
            <a:prstGeom prst="rect">
              <a:avLst/>
            </a:prstGeom>
          </p:spPr>
          <p:txBody>
            <a:bodyPr anchor="t" rtlCol="false" tIns="0" lIns="0" bIns="0" rIns="0">
              <a:spAutoFit/>
            </a:bodyPr>
            <a:lstStyle/>
            <a:p>
              <a:pPr algn="ctr">
                <a:lnSpc>
                  <a:spcPts val="4200"/>
                </a:lnSpc>
              </a:pPr>
              <a:r>
                <a:rPr lang="en-US" b="true" sz="3000" spc="30">
                  <a:solidFill>
                    <a:srgbClr val="FFFFFF"/>
                  </a:solidFill>
                  <a:latin typeface="Inter Bold"/>
                  <a:ea typeface="Inter Bold"/>
                  <a:cs typeface="Inter Bold"/>
                  <a:sym typeface="Inter Bold"/>
                </a:rPr>
                <a:t>09</a:t>
              </a:r>
            </a:p>
          </p:txBody>
        </p:sp>
      </p:grpSp>
      <p:grpSp>
        <p:nvGrpSpPr>
          <p:cNvPr name="Group 68" id="68"/>
          <p:cNvGrpSpPr/>
          <p:nvPr/>
        </p:nvGrpSpPr>
        <p:grpSpPr>
          <a:xfrm rot="0">
            <a:off x="14746831" y="341888"/>
            <a:ext cx="6317871" cy="785712"/>
            <a:chOff x="0" y="0"/>
            <a:chExt cx="8423828" cy="1047616"/>
          </a:xfrm>
        </p:grpSpPr>
        <p:grpSp>
          <p:nvGrpSpPr>
            <p:cNvPr name="Group 69" id="69"/>
            <p:cNvGrpSpPr/>
            <p:nvPr/>
          </p:nvGrpSpPr>
          <p:grpSpPr>
            <a:xfrm rot="0">
              <a:off x="0" y="0"/>
              <a:ext cx="8423828" cy="1047616"/>
              <a:chOff x="0" y="0"/>
              <a:chExt cx="2246354" cy="279364"/>
            </a:xfrm>
          </p:grpSpPr>
          <p:sp>
            <p:nvSpPr>
              <p:cNvPr name="Freeform 70" id="7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71" id="7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72" id="72"/>
            <p:cNvGrpSpPr/>
            <p:nvPr/>
          </p:nvGrpSpPr>
          <p:grpSpPr>
            <a:xfrm rot="0">
              <a:off x="408724" y="118304"/>
              <a:ext cx="2433022" cy="811007"/>
              <a:chOff x="0" y="0"/>
              <a:chExt cx="812800" cy="270933"/>
            </a:xfrm>
          </p:grpSpPr>
          <p:sp>
            <p:nvSpPr>
              <p:cNvPr name="Freeform 73" id="7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74" id="7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75" id="7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4"/>
              <a:stretch>
                <a:fillRect l="0" t="0" r="0" b="0"/>
              </a:stretch>
            </a:blipFill>
          </p:spPr>
        </p:sp>
      </p:grpSp>
    </p:spTree>
  </p:cSld>
  <p:clrMapOvr>
    <a:masterClrMapping/>
  </p:clrMapOvr>
  <p:transition spd="slow">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000" r="0" b="-13000"/>
            </a:stretch>
          </a:blipFill>
        </p:spPr>
      </p:sp>
      <p:sp>
        <p:nvSpPr>
          <p:cNvPr name="TextBox 3" id="3"/>
          <p:cNvSpPr txBox="true"/>
          <p:nvPr/>
        </p:nvSpPr>
        <p:spPr>
          <a:xfrm rot="0">
            <a:off x="9354935" y="7177014"/>
            <a:ext cx="6331101" cy="495300"/>
          </a:xfrm>
          <a:prstGeom prst="rect">
            <a:avLst/>
          </a:prstGeom>
        </p:spPr>
        <p:txBody>
          <a:bodyPr anchor="t" rtlCol="false" tIns="0" lIns="0" bIns="0" rIns="0">
            <a:spAutoFit/>
          </a:bodyPr>
          <a:lstStyle/>
          <a:p>
            <a:pPr algn="l" marL="0" indent="0" lvl="0">
              <a:lnSpc>
                <a:spcPts val="3995"/>
              </a:lnSpc>
              <a:spcBef>
                <a:spcPct val="0"/>
              </a:spcBef>
            </a:pPr>
          </a:p>
        </p:txBody>
      </p:sp>
      <p:sp>
        <p:nvSpPr>
          <p:cNvPr name="Freeform 4" id="4"/>
          <p:cNvSpPr/>
          <p:nvPr/>
        </p:nvSpPr>
        <p:spPr>
          <a:xfrm flipH="false" flipV="false" rot="0">
            <a:off x="2179250" y="2499264"/>
            <a:ext cx="5657840" cy="6286489"/>
          </a:xfrm>
          <a:custGeom>
            <a:avLst/>
            <a:gdLst/>
            <a:ahLst/>
            <a:cxnLst/>
            <a:rect r="r" b="b" t="t" l="l"/>
            <a:pathLst>
              <a:path h="6286489" w="5657840">
                <a:moveTo>
                  <a:pt x="0" y="0"/>
                </a:moveTo>
                <a:lnTo>
                  <a:pt x="5657840" y="0"/>
                </a:lnTo>
                <a:lnTo>
                  <a:pt x="5657840" y="6286489"/>
                </a:lnTo>
                <a:lnTo>
                  <a:pt x="0" y="6286489"/>
                </a:lnTo>
                <a:lnTo>
                  <a:pt x="0" y="0"/>
                </a:lnTo>
                <a:close/>
              </a:path>
            </a:pathLst>
          </a:custGeom>
          <a:blipFill>
            <a:blip r:embed="rId3"/>
            <a:stretch>
              <a:fillRect l="0" t="0" r="0" b="0"/>
            </a:stretch>
          </a:blipFill>
        </p:spPr>
      </p:sp>
      <p:grpSp>
        <p:nvGrpSpPr>
          <p:cNvPr name="Group 5" id="5"/>
          <p:cNvGrpSpPr/>
          <p:nvPr/>
        </p:nvGrpSpPr>
        <p:grpSpPr>
          <a:xfrm rot="0">
            <a:off x="9205060" y="3141955"/>
            <a:ext cx="7085625" cy="2680920"/>
            <a:chOff x="0" y="0"/>
            <a:chExt cx="1866173" cy="706086"/>
          </a:xfrm>
        </p:grpSpPr>
        <p:sp>
          <p:nvSpPr>
            <p:cNvPr name="Freeform 6" id="6"/>
            <p:cNvSpPr/>
            <p:nvPr/>
          </p:nvSpPr>
          <p:spPr>
            <a:xfrm flipH="false" flipV="false" rot="0">
              <a:off x="0" y="0"/>
              <a:ext cx="1866173" cy="706086"/>
            </a:xfrm>
            <a:custGeom>
              <a:avLst/>
              <a:gdLst/>
              <a:ahLst/>
              <a:cxnLst/>
              <a:rect r="r" b="b" t="t" l="l"/>
              <a:pathLst>
                <a:path h="706086" w="1866173">
                  <a:moveTo>
                    <a:pt x="0" y="0"/>
                  </a:moveTo>
                  <a:lnTo>
                    <a:pt x="1866173" y="0"/>
                  </a:lnTo>
                  <a:lnTo>
                    <a:pt x="1866173" y="706086"/>
                  </a:lnTo>
                  <a:lnTo>
                    <a:pt x="0" y="706086"/>
                  </a:lnTo>
                  <a:close/>
                </a:path>
              </a:pathLst>
            </a:custGeom>
            <a:solidFill>
              <a:srgbClr val="273F60"/>
            </a:solidFill>
          </p:spPr>
        </p:sp>
        <p:sp>
          <p:nvSpPr>
            <p:cNvPr name="TextBox 7" id="7"/>
            <p:cNvSpPr txBox="true"/>
            <p:nvPr/>
          </p:nvSpPr>
          <p:spPr>
            <a:xfrm>
              <a:off x="0" y="-57150"/>
              <a:ext cx="1866173" cy="763236"/>
            </a:xfrm>
            <a:prstGeom prst="rect">
              <a:avLst/>
            </a:prstGeom>
          </p:spPr>
          <p:txBody>
            <a:bodyPr anchor="ctr" rtlCol="false" tIns="50800" lIns="50800" bIns="50800" rIns="50800"/>
            <a:lstStyle/>
            <a:p>
              <a:pPr algn="ctr">
                <a:lnSpc>
                  <a:spcPts val="2940"/>
                </a:lnSpc>
              </a:pPr>
            </a:p>
          </p:txBody>
        </p:sp>
      </p:grpSp>
      <p:sp>
        <p:nvSpPr>
          <p:cNvPr name="TextBox 8" id="8"/>
          <p:cNvSpPr txBox="true"/>
          <p:nvPr/>
        </p:nvSpPr>
        <p:spPr>
          <a:xfrm rot="0">
            <a:off x="9521262" y="3782803"/>
            <a:ext cx="6331101" cy="1805305"/>
          </a:xfrm>
          <a:prstGeom prst="rect">
            <a:avLst/>
          </a:prstGeom>
        </p:spPr>
        <p:txBody>
          <a:bodyPr anchor="t" rtlCol="false" tIns="0" lIns="0" bIns="0" rIns="0">
            <a:spAutoFit/>
          </a:bodyPr>
          <a:lstStyle/>
          <a:p>
            <a:pPr algn="l" marL="0" indent="0" lvl="0">
              <a:lnSpc>
                <a:spcPts val="4700"/>
              </a:lnSpc>
              <a:spcBef>
                <a:spcPct val="0"/>
              </a:spcBef>
            </a:pPr>
            <a:r>
              <a:rPr lang="en-US" b="true" sz="4700" spc="-235">
                <a:solidFill>
                  <a:srgbClr val="FFFFFF"/>
                </a:solidFill>
                <a:latin typeface="DM Sans Bold"/>
                <a:ea typeface="DM Sans Bold"/>
                <a:cs typeface="DM Sans Bold"/>
                <a:sym typeface="DM Sans Bold"/>
              </a:rPr>
              <a:t>Indulge in </a:t>
            </a:r>
            <a:r>
              <a:rPr lang="en-US" b="true" sz="4700" spc="-235">
                <a:solidFill>
                  <a:srgbClr val="70C266"/>
                </a:solidFill>
                <a:latin typeface="DM Sans Bold"/>
                <a:ea typeface="DM Sans Bold"/>
                <a:cs typeface="DM Sans Bold"/>
                <a:sym typeface="DM Sans Bold"/>
              </a:rPr>
              <a:t>Luxurious free Gifts </a:t>
            </a:r>
            <a:r>
              <a:rPr lang="en-US" b="true" sz="4700" spc="-235">
                <a:solidFill>
                  <a:srgbClr val="FFFFFF"/>
                </a:solidFill>
                <a:latin typeface="DM Sans Bold"/>
                <a:ea typeface="DM Sans Bold"/>
                <a:cs typeface="DM Sans Bold"/>
                <a:sym typeface="DM Sans Bold"/>
              </a:rPr>
              <a:t>curated Just for you</a:t>
            </a:r>
          </a:p>
        </p:txBody>
      </p:sp>
      <p:sp>
        <p:nvSpPr>
          <p:cNvPr name="Freeform 9" id="9"/>
          <p:cNvSpPr/>
          <p:nvPr/>
        </p:nvSpPr>
        <p:spPr>
          <a:xfrm flipH="false" flipV="true" rot="0">
            <a:off x="413577" y="5321595"/>
            <a:ext cx="17882716" cy="6504838"/>
          </a:xfrm>
          <a:custGeom>
            <a:avLst/>
            <a:gdLst/>
            <a:ahLst/>
            <a:cxnLst/>
            <a:rect r="r" b="b" t="t" l="l"/>
            <a:pathLst>
              <a:path h="6504838" w="17882716">
                <a:moveTo>
                  <a:pt x="0" y="6504838"/>
                </a:moveTo>
                <a:lnTo>
                  <a:pt x="17882715" y="6504838"/>
                </a:lnTo>
                <a:lnTo>
                  <a:pt x="17882715" y="0"/>
                </a:lnTo>
                <a:lnTo>
                  <a:pt x="0" y="0"/>
                </a:lnTo>
                <a:lnTo>
                  <a:pt x="0" y="6504838"/>
                </a:lnTo>
                <a:close/>
              </a:path>
            </a:pathLst>
          </a:custGeom>
          <a:blipFill>
            <a:blip r:embed="rId4"/>
            <a:stretch>
              <a:fillRect l="0" t="0" r="0" b="0"/>
            </a:stretch>
          </a:blipFill>
        </p:spPr>
      </p:sp>
      <p:sp>
        <p:nvSpPr>
          <p:cNvPr name="Freeform 10" id="10"/>
          <p:cNvSpPr/>
          <p:nvPr/>
        </p:nvSpPr>
        <p:spPr>
          <a:xfrm flipH="false" flipV="false" rot="0">
            <a:off x="3494333" y="2952967"/>
            <a:ext cx="4326914" cy="4437861"/>
          </a:xfrm>
          <a:custGeom>
            <a:avLst/>
            <a:gdLst/>
            <a:ahLst/>
            <a:cxnLst/>
            <a:rect r="r" b="b" t="t" l="l"/>
            <a:pathLst>
              <a:path h="4437861" w="4326914">
                <a:moveTo>
                  <a:pt x="0" y="0"/>
                </a:moveTo>
                <a:lnTo>
                  <a:pt x="4326915" y="0"/>
                </a:lnTo>
                <a:lnTo>
                  <a:pt x="4326915" y="4437861"/>
                </a:lnTo>
                <a:lnTo>
                  <a:pt x="0" y="4437861"/>
                </a:lnTo>
                <a:lnTo>
                  <a:pt x="0" y="0"/>
                </a:lnTo>
                <a:close/>
              </a:path>
            </a:pathLst>
          </a:custGeom>
          <a:blipFill>
            <a:blip r:embed="rId5"/>
            <a:stretch>
              <a:fillRect l="0" t="0" r="0" b="0"/>
            </a:stretch>
          </a:blipFill>
        </p:spPr>
      </p:sp>
      <p:sp>
        <p:nvSpPr>
          <p:cNvPr name="Freeform 11" id="11"/>
          <p:cNvSpPr/>
          <p:nvPr/>
        </p:nvSpPr>
        <p:spPr>
          <a:xfrm flipH="true" flipV="false" rot="0">
            <a:off x="2556654" y="4677968"/>
            <a:ext cx="725336" cy="809301"/>
          </a:xfrm>
          <a:custGeom>
            <a:avLst/>
            <a:gdLst/>
            <a:ahLst/>
            <a:cxnLst/>
            <a:rect r="r" b="b" t="t" l="l"/>
            <a:pathLst>
              <a:path h="809301" w="725336">
                <a:moveTo>
                  <a:pt x="725336" y="0"/>
                </a:moveTo>
                <a:lnTo>
                  <a:pt x="0" y="0"/>
                </a:lnTo>
                <a:lnTo>
                  <a:pt x="0" y="809301"/>
                </a:lnTo>
                <a:lnTo>
                  <a:pt x="725336" y="809301"/>
                </a:lnTo>
                <a:lnTo>
                  <a:pt x="725336" y="0"/>
                </a:lnTo>
                <a:close/>
              </a:path>
            </a:pathLst>
          </a:custGeom>
          <a:blipFill>
            <a:blip r:embed="rId6"/>
            <a:stretch>
              <a:fillRect l="0" t="0" r="0" b="0"/>
            </a:stretch>
          </a:blipFill>
        </p:spPr>
      </p:sp>
      <p:sp>
        <p:nvSpPr>
          <p:cNvPr name="Freeform 12" id="12"/>
          <p:cNvSpPr/>
          <p:nvPr/>
        </p:nvSpPr>
        <p:spPr>
          <a:xfrm flipH="true" flipV="false" rot="0">
            <a:off x="4582009" y="2143666"/>
            <a:ext cx="725336" cy="809301"/>
          </a:xfrm>
          <a:custGeom>
            <a:avLst/>
            <a:gdLst/>
            <a:ahLst/>
            <a:cxnLst/>
            <a:rect r="r" b="b" t="t" l="l"/>
            <a:pathLst>
              <a:path h="809301" w="725336">
                <a:moveTo>
                  <a:pt x="725336" y="0"/>
                </a:moveTo>
                <a:lnTo>
                  <a:pt x="0" y="0"/>
                </a:lnTo>
                <a:lnTo>
                  <a:pt x="0" y="809301"/>
                </a:lnTo>
                <a:lnTo>
                  <a:pt x="725336" y="809301"/>
                </a:lnTo>
                <a:lnTo>
                  <a:pt x="725336" y="0"/>
                </a:lnTo>
                <a:close/>
              </a:path>
            </a:pathLst>
          </a:custGeom>
          <a:blipFill>
            <a:blip r:embed="rId6"/>
            <a:stretch>
              <a:fillRect l="0" t="0" r="0" b="0"/>
            </a:stretch>
          </a:blipFill>
        </p:spPr>
      </p:sp>
      <p:sp>
        <p:nvSpPr>
          <p:cNvPr name="Freeform 13" id="13"/>
          <p:cNvSpPr/>
          <p:nvPr/>
        </p:nvSpPr>
        <p:spPr>
          <a:xfrm flipH="false" flipV="false" rot="0">
            <a:off x="6625899" y="2789768"/>
            <a:ext cx="1372789" cy="1531703"/>
          </a:xfrm>
          <a:custGeom>
            <a:avLst/>
            <a:gdLst/>
            <a:ahLst/>
            <a:cxnLst/>
            <a:rect r="r" b="b" t="t" l="l"/>
            <a:pathLst>
              <a:path h="1531703" w="1372789">
                <a:moveTo>
                  <a:pt x="0" y="0"/>
                </a:moveTo>
                <a:lnTo>
                  <a:pt x="1372789" y="0"/>
                </a:lnTo>
                <a:lnTo>
                  <a:pt x="1372789" y="1531702"/>
                </a:lnTo>
                <a:lnTo>
                  <a:pt x="0" y="1531702"/>
                </a:lnTo>
                <a:lnTo>
                  <a:pt x="0" y="0"/>
                </a:lnTo>
                <a:close/>
              </a:path>
            </a:pathLst>
          </a:custGeom>
          <a:blipFill>
            <a:blip r:embed="rId6"/>
            <a:stretch>
              <a:fillRect l="0" t="0" r="0" b="0"/>
            </a:stretch>
          </a:blipFill>
        </p:spPr>
      </p:sp>
      <p:sp>
        <p:nvSpPr>
          <p:cNvPr name="TextBox 14" id="14"/>
          <p:cNvSpPr txBox="true"/>
          <p:nvPr/>
        </p:nvSpPr>
        <p:spPr>
          <a:xfrm rot="0">
            <a:off x="1218497" y="2193534"/>
            <a:ext cx="5407402" cy="191430"/>
          </a:xfrm>
          <a:prstGeom prst="rect">
            <a:avLst/>
          </a:prstGeom>
        </p:spPr>
        <p:txBody>
          <a:bodyPr anchor="t" rtlCol="false" tIns="0" lIns="0" bIns="0" rIns="0">
            <a:spAutoFit/>
          </a:bodyPr>
          <a:lstStyle/>
          <a:p>
            <a:pPr algn="l" marL="0" indent="0" lvl="0">
              <a:lnSpc>
                <a:spcPts val="1517"/>
              </a:lnSpc>
            </a:pPr>
          </a:p>
        </p:txBody>
      </p:sp>
      <p:grpSp>
        <p:nvGrpSpPr>
          <p:cNvPr name="Group 15" id="15"/>
          <p:cNvGrpSpPr/>
          <p:nvPr/>
        </p:nvGrpSpPr>
        <p:grpSpPr>
          <a:xfrm rot="0">
            <a:off x="9354935" y="6528414"/>
            <a:ext cx="9274012" cy="1129613"/>
            <a:chOff x="0" y="0"/>
            <a:chExt cx="3297427" cy="401640"/>
          </a:xfrm>
        </p:grpSpPr>
        <p:sp>
          <p:nvSpPr>
            <p:cNvPr name="Freeform 16" id="16"/>
            <p:cNvSpPr/>
            <p:nvPr/>
          </p:nvSpPr>
          <p:spPr>
            <a:xfrm flipH="false" flipV="false" rot="0">
              <a:off x="0" y="0"/>
              <a:ext cx="3297427" cy="401640"/>
            </a:xfrm>
            <a:custGeom>
              <a:avLst/>
              <a:gdLst/>
              <a:ahLst/>
              <a:cxnLst/>
              <a:rect r="r" b="b" t="t" l="l"/>
              <a:pathLst>
                <a:path h="401640" w="3297427">
                  <a:moveTo>
                    <a:pt x="3094227" y="0"/>
                  </a:moveTo>
                  <a:cubicBezTo>
                    <a:pt x="3206451" y="0"/>
                    <a:pt x="3297427" y="89910"/>
                    <a:pt x="3297427" y="200820"/>
                  </a:cubicBezTo>
                  <a:cubicBezTo>
                    <a:pt x="3297427" y="311730"/>
                    <a:pt x="3206451" y="401640"/>
                    <a:pt x="3094227" y="401640"/>
                  </a:cubicBezTo>
                  <a:lnTo>
                    <a:pt x="203200" y="401640"/>
                  </a:lnTo>
                  <a:cubicBezTo>
                    <a:pt x="90976" y="401640"/>
                    <a:pt x="0" y="311730"/>
                    <a:pt x="0" y="200820"/>
                  </a:cubicBezTo>
                  <a:cubicBezTo>
                    <a:pt x="0" y="89910"/>
                    <a:pt x="90976" y="0"/>
                    <a:pt x="203200" y="0"/>
                  </a:cubicBezTo>
                  <a:close/>
                </a:path>
              </a:pathLst>
            </a:custGeom>
            <a:solidFill>
              <a:srgbClr val="FFB92E"/>
            </a:solidFill>
          </p:spPr>
        </p:sp>
        <p:sp>
          <p:nvSpPr>
            <p:cNvPr name="TextBox 17" id="17"/>
            <p:cNvSpPr txBox="true"/>
            <p:nvPr/>
          </p:nvSpPr>
          <p:spPr>
            <a:xfrm>
              <a:off x="0" y="-76200"/>
              <a:ext cx="3297427" cy="477840"/>
            </a:xfrm>
            <a:prstGeom prst="rect">
              <a:avLst/>
            </a:prstGeom>
          </p:spPr>
          <p:txBody>
            <a:bodyPr anchor="ctr" rtlCol="false" tIns="50800" lIns="50800" bIns="50800" rIns="50800"/>
            <a:lstStyle/>
            <a:p>
              <a:pPr algn="ctr">
                <a:lnSpc>
                  <a:spcPts val="4284"/>
                </a:lnSpc>
              </a:pPr>
            </a:p>
          </p:txBody>
        </p:sp>
      </p:grpSp>
      <p:sp>
        <p:nvSpPr>
          <p:cNvPr name="TextBox 18" id="18"/>
          <p:cNvSpPr txBox="true"/>
          <p:nvPr/>
        </p:nvSpPr>
        <p:spPr>
          <a:xfrm rot="0">
            <a:off x="9701954" y="6764036"/>
            <a:ext cx="7557346" cy="1384300"/>
          </a:xfrm>
          <a:prstGeom prst="rect">
            <a:avLst/>
          </a:prstGeom>
        </p:spPr>
        <p:txBody>
          <a:bodyPr anchor="t" rtlCol="false" tIns="0" lIns="0" bIns="0" rIns="0">
            <a:spAutoFit/>
          </a:bodyPr>
          <a:lstStyle/>
          <a:p>
            <a:pPr algn="ctr">
              <a:lnSpc>
                <a:spcPts val="5599"/>
              </a:lnSpc>
              <a:spcBef>
                <a:spcPct val="0"/>
              </a:spcBef>
            </a:pPr>
            <a:r>
              <a:rPr lang="en-US" sz="3999">
                <a:solidFill>
                  <a:srgbClr val="545454"/>
                </a:solidFill>
                <a:latin typeface="DM Sans"/>
                <a:ea typeface="DM Sans"/>
                <a:cs typeface="DM Sans"/>
                <a:sym typeface="DM Sans"/>
              </a:rPr>
              <a:t>Treat Yourself to curated luxury items!</a:t>
            </a:r>
          </a:p>
        </p:txBody>
      </p:sp>
      <p:sp>
        <p:nvSpPr>
          <p:cNvPr name="Freeform 19" id="19"/>
          <p:cNvSpPr/>
          <p:nvPr/>
        </p:nvSpPr>
        <p:spPr>
          <a:xfrm flipH="false" flipV="false" rot="0">
            <a:off x="10587664" y="1921437"/>
            <a:ext cx="4198297" cy="2621721"/>
          </a:xfrm>
          <a:custGeom>
            <a:avLst/>
            <a:gdLst/>
            <a:ahLst/>
            <a:cxnLst/>
            <a:rect r="r" b="b" t="t" l="l"/>
            <a:pathLst>
              <a:path h="2621721" w="4198297">
                <a:moveTo>
                  <a:pt x="0" y="0"/>
                </a:moveTo>
                <a:lnTo>
                  <a:pt x="4198297" y="0"/>
                </a:lnTo>
                <a:lnTo>
                  <a:pt x="4198297" y="2621721"/>
                </a:lnTo>
                <a:lnTo>
                  <a:pt x="0" y="2621721"/>
                </a:lnTo>
                <a:lnTo>
                  <a:pt x="0" y="0"/>
                </a:lnTo>
                <a:close/>
              </a:path>
            </a:pathLst>
          </a:custGeom>
          <a:blipFill>
            <a:blip r:embed="rId7"/>
            <a:stretch>
              <a:fillRect l="-11423" t="0" r="-11423" b="0"/>
            </a:stretch>
          </a:blipFill>
        </p:spPr>
      </p:sp>
      <p:grpSp>
        <p:nvGrpSpPr>
          <p:cNvPr name="Group 20" id="20"/>
          <p:cNvGrpSpPr/>
          <p:nvPr/>
        </p:nvGrpSpPr>
        <p:grpSpPr>
          <a:xfrm rot="0">
            <a:off x="-2067171" y="1040174"/>
            <a:ext cx="9379464" cy="1143000"/>
            <a:chOff x="0" y="0"/>
            <a:chExt cx="3334920" cy="406400"/>
          </a:xfrm>
        </p:grpSpPr>
        <p:sp>
          <p:nvSpPr>
            <p:cNvPr name="Freeform 21" id="21"/>
            <p:cNvSpPr/>
            <p:nvPr/>
          </p:nvSpPr>
          <p:spPr>
            <a:xfrm flipH="false" flipV="false" rot="0">
              <a:off x="0" y="0"/>
              <a:ext cx="3334920" cy="406400"/>
            </a:xfrm>
            <a:custGeom>
              <a:avLst/>
              <a:gdLst/>
              <a:ahLst/>
              <a:cxnLst/>
              <a:rect r="r" b="b" t="t" l="l"/>
              <a:pathLst>
                <a:path h="406400" w="3334920">
                  <a:moveTo>
                    <a:pt x="3131720" y="0"/>
                  </a:moveTo>
                  <a:cubicBezTo>
                    <a:pt x="3243945" y="0"/>
                    <a:pt x="3334920" y="90976"/>
                    <a:pt x="3334920" y="203200"/>
                  </a:cubicBezTo>
                  <a:cubicBezTo>
                    <a:pt x="3334920" y="315424"/>
                    <a:pt x="3243945" y="406400"/>
                    <a:pt x="3131720"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22" id="22"/>
            <p:cNvSpPr txBox="true"/>
            <p:nvPr/>
          </p:nvSpPr>
          <p:spPr>
            <a:xfrm>
              <a:off x="0" y="-38100"/>
              <a:ext cx="3334920" cy="444500"/>
            </a:xfrm>
            <a:prstGeom prst="rect">
              <a:avLst/>
            </a:prstGeom>
          </p:spPr>
          <p:txBody>
            <a:bodyPr anchor="ctr" rtlCol="false" tIns="50800" lIns="50800" bIns="50800" rIns="50800"/>
            <a:lstStyle/>
            <a:p>
              <a:pPr algn="ctr">
                <a:lnSpc>
                  <a:spcPts val="2160"/>
                </a:lnSpc>
              </a:pPr>
            </a:p>
          </p:txBody>
        </p:sp>
      </p:grpSp>
      <p:sp>
        <p:nvSpPr>
          <p:cNvPr name="TextBox 23" id="23"/>
          <p:cNvSpPr txBox="true"/>
          <p:nvPr/>
        </p:nvSpPr>
        <p:spPr>
          <a:xfrm rot="0">
            <a:off x="1218497" y="1419335"/>
            <a:ext cx="5407402" cy="665605"/>
          </a:xfrm>
          <a:prstGeom prst="rect">
            <a:avLst/>
          </a:prstGeom>
        </p:spPr>
        <p:txBody>
          <a:bodyPr anchor="t" rtlCol="false" tIns="0" lIns="0" bIns="0" rIns="0">
            <a:spAutoFit/>
          </a:bodyPr>
          <a:lstStyle/>
          <a:p>
            <a:pPr algn="l" marL="0" indent="0" lvl="0">
              <a:lnSpc>
                <a:spcPts val="4926"/>
              </a:lnSpc>
            </a:pPr>
            <a:r>
              <a:rPr lang="en-US" sz="5079">
                <a:solidFill>
                  <a:srgbClr val="FEFEFE"/>
                </a:solidFill>
                <a:latin typeface="Anton"/>
                <a:ea typeface="Anton"/>
                <a:cs typeface="Anton"/>
                <a:sym typeface="Anton"/>
              </a:rPr>
              <a:t>LUXURIOUS FREE GIFTS:</a:t>
            </a:r>
          </a:p>
        </p:txBody>
      </p:sp>
      <p:grpSp>
        <p:nvGrpSpPr>
          <p:cNvPr name="Group 24" id="24"/>
          <p:cNvGrpSpPr/>
          <p:nvPr/>
        </p:nvGrpSpPr>
        <p:grpSpPr>
          <a:xfrm rot="0">
            <a:off x="14746831" y="341888"/>
            <a:ext cx="6317871" cy="785712"/>
            <a:chOff x="0" y="0"/>
            <a:chExt cx="8423828" cy="1047616"/>
          </a:xfrm>
        </p:grpSpPr>
        <p:grpSp>
          <p:nvGrpSpPr>
            <p:cNvPr name="Group 25" id="25"/>
            <p:cNvGrpSpPr/>
            <p:nvPr/>
          </p:nvGrpSpPr>
          <p:grpSpPr>
            <a:xfrm rot="0">
              <a:off x="0" y="0"/>
              <a:ext cx="8423828" cy="1047616"/>
              <a:chOff x="0" y="0"/>
              <a:chExt cx="2246354" cy="279364"/>
            </a:xfrm>
          </p:grpSpPr>
          <p:sp>
            <p:nvSpPr>
              <p:cNvPr name="Freeform 26" id="2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7" id="2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8" id="28"/>
            <p:cNvGrpSpPr/>
            <p:nvPr/>
          </p:nvGrpSpPr>
          <p:grpSpPr>
            <a:xfrm rot="0">
              <a:off x="408724" y="118304"/>
              <a:ext cx="2433022" cy="811007"/>
              <a:chOff x="0" y="0"/>
              <a:chExt cx="812800" cy="270933"/>
            </a:xfrm>
          </p:grpSpPr>
          <p:sp>
            <p:nvSpPr>
              <p:cNvPr name="Freeform 29" id="2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30" id="3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31" id="3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8"/>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3571" y="-265960"/>
            <a:ext cx="20361303" cy="10918749"/>
          </a:xfrm>
          <a:custGeom>
            <a:avLst/>
            <a:gdLst/>
            <a:ahLst/>
            <a:cxnLst/>
            <a:rect r="r" b="b" t="t" l="l"/>
            <a:pathLst>
              <a:path h="10918749" w="20361303">
                <a:moveTo>
                  <a:pt x="0" y="0"/>
                </a:moveTo>
                <a:lnTo>
                  <a:pt x="20361303" y="0"/>
                </a:lnTo>
                <a:lnTo>
                  <a:pt x="20361303" y="10918749"/>
                </a:lnTo>
                <a:lnTo>
                  <a:pt x="0" y="10918749"/>
                </a:lnTo>
                <a:lnTo>
                  <a:pt x="0" y="0"/>
                </a:lnTo>
                <a:close/>
              </a:path>
            </a:pathLst>
          </a:custGeom>
          <a:blipFill>
            <a:blip r:embed="rId2"/>
            <a:stretch>
              <a:fillRect l="0" t="0" r="0" b="0"/>
            </a:stretch>
          </a:blipFill>
        </p:spPr>
      </p:sp>
      <p:sp>
        <p:nvSpPr>
          <p:cNvPr name="Freeform 3" id="3"/>
          <p:cNvSpPr/>
          <p:nvPr/>
        </p:nvSpPr>
        <p:spPr>
          <a:xfrm flipH="false" flipV="false" rot="0">
            <a:off x="-413171" y="2423189"/>
            <a:ext cx="9870585" cy="8229600"/>
          </a:xfrm>
          <a:custGeom>
            <a:avLst/>
            <a:gdLst/>
            <a:ahLst/>
            <a:cxnLst/>
            <a:rect r="r" b="b" t="t" l="l"/>
            <a:pathLst>
              <a:path h="8229600" w="9870585">
                <a:moveTo>
                  <a:pt x="0" y="0"/>
                </a:moveTo>
                <a:lnTo>
                  <a:pt x="9870585" y="0"/>
                </a:lnTo>
                <a:lnTo>
                  <a:pt x="9870585"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3304333" y="5402125"/>
            <a:ext cx="3376281" cy="3856175"/>
          </a:xfrm>
          <a:custGeom>
            <a:avLst/>
            <a:gdLst/>
            <a:ahLst/>
            <a:cxnLst/>
            <a:rect r="r" b="b" t="t" l="l"/>
            <a:pathLst>
              <a:path h="3856175" w="3376281">
                <a:moveTo>
                  <a:pt x="0" y="0"/>
                </a:moveTo>
                <a:lnTo>
                  <a:pt x="3376281" y="0"/>
                </a:lnTo>
                <a:lnTo>
                  <a:pt x="3376281" y="3856175"/>
                </a:lnTo>
                <a:lnTo>
                  <a:pt x="0" y="3856175"/>
                </a:lnTo>
                <a:lnTo>
                  <a:pt x="0" y="0"/>
                </a:lnTo>
                <a:close/>
              </a:path>
            </a:pathLst>
          </a:custGeom>
          <a:blipFill>
            <a:blip r:embed="rId4"/>
            <a:stretch>
              <a:fillRect l="-72136" t="-108153" r="-72350" b="-77261"/>
            </a:stretch>
          </a:blipFill>
        </p:spPr>
      </p:sp>
      <p:sp>
        <p:nvSpPr>
          <p:cNvPr name="Freeform 5" id="5"/>
          <p:cNvSpPr/>
          <p:nvPr/>
        </p:nvSpPr>
        <p:spPr>
          <a:xfrm flipH="false" flipV="false" rot="0">
            <a:off x="2055244" y="-323110"/>
            <a:ext cx="4933755" cy="4933755"/>
          </a:xfrm>
          <a:custGeom>
            <a:avLst/>
            <a:gdLst/>
            <a:ahLst/>
            <a:cxnLst/>
            <a:rect r="r" b="b" t="t" l="l"/>
            <a:pathLst>
              <a:path h="4933755" w="4933755">
                <a:moveTo>
                  <a:pt x="0" y="0"/>
                </a:moveTo>
                <a:lnTo>
                  <a:pt x="4933755" y="0"/>
                </a:lnTo>
                <a:lnTo>
                  <a:pt x="4933755" y="4933755"/>
                </a:lnTo>
                <a:lnTo>
                  <a:pt x="0" y="4933755"/>
                </a:lnTo>
                <a:lnTo>
                  <a:pt x="0" y="0"/>
                </a:lnTo>
                <a:close/>
              </a:path>
            </a:pathLst>
          </a:custGeom>
          <a:blipFill>
            <a:blip r:embed="rId5"/>
            <a:stretch>
              <a:fillRect l="0" t="0" r="0" b="0"/>
            </a:stretch>
          </a:blipFill>
        </p:spPr>
      </p:sp>
      <p:sp>
        <p:nvSpPr>
          <p:cNvPr name="Freeform 6" id="6"/>
          <p:cNvSpPr/>
          <p:nvPr/>
        </p:nvSpPr>
        <p:spPr>
          <a:xfrm flipH="false" flipV="false" rot="0">
            <a:off x="9525165" y="2785587"/>
            <a:ext cx="6472713" cy="6472713"/>
          </a:xfrm>
          <a:custGeom>
            <a:avLst/>
            <a:gdLst/>
            <a:ahLst/>
            <a:cxnLst/>
            <a:rect r="r" b="b" t="t" l="l"/>
            <a:pathLst>
              <a:path h="6472713" w="6472713">
                <a:moveTo>
                  <a:pt x="0" y="0"/>
                </a:moveTo>
                <a:lnTo>
                  <a:pt x="6472714" y="0"/>
                </a:lnTo>
                <a:lnTo>
                  <a:pt x="6472714" y="6472713"/>
                </a:lnTo>
                <a:lnTo>
                  <a:pt x="0" y="64727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11262289" y="3065960"/>
            <a:ext cx="4103643" cy="4758055"/>
          </a:xfrm>
          <a:prstGeom prst="rect">
            <a:avLst/>
          </a:prstGeom>
        </p:spPr>
        <p:txBody>
          <a:bodyPr anchor="t" rtlCol="false" tIns="0" lIns="0" bIns="0" rIns="0">
            <a:spAutoFit/>
          </a:bodyPr>
          <a:lstStyle/>
          <a:p>
            <a:pPr algn="just" marL="0" indent="0" lvl="0">
              <a:lnSpc>
                <a:spcPts val="4700"/>
              </a:lnSpc>
              <a:spcBef>
                <a:spcPct val="0"/>
              </a:spcBef>
            </a:pPr>
            <a:r>
              <a:rPr lang="en-US" b="true" sz="4700" spc="-235">
                <a:solidFill>
                  <a:srgbClr val="FFFFFF"/>
                </a:solidFill>
                <a:latin typeface="DM Sans Bold"/>
                <a:ea typeface="DM Sans Bold"/>
                <a:cs typeface="DM Sans Bold"/>
                <a:sym typeface="DM Sans Bold"/>
              </a:rPr>
              <a:t>A complimentary </a:t>
            </a:r>
            <a:r>
              <a:rPr lang="en-US" b="true" sz="4700" spc="-235">
                <a:solidFill>
                  <a:srgbClr val="70C266"/>
                </a:solidFill>
                <a:latin typeface="DM Sans Bold"/>
                <a:ea typeface="DM Sans Bold"/>
                <a:cs typeface="DM Sans Bold"/>
                <a:sym typeface="DM Sans Bold"/>
              </a:rPr>
              <a:t> 366 bottles 8ml DrAT HEALL Rub</a:t>
            </a:r>
            <a:r>
              <a:rPr lang="en-US" b="true" sz="4700" spc="-235">
                <a:solidFill>
                  <a:srgbClr val="FFFFFF"/>
                </a:solidFill>
                <a:latin typeface="DM Sans Bold"/>
                <a:ea typeface="DM Sans Bold"/>
                <a:cs typeface="DM Sans Bold"/>
                <a:sym typeface="DM Sans Bold"/>
              </a:rPr>
              <a:t>, valued at an Impressive RM4209.00</a:t>
            </a:r>
          </a:p>
        </p:txBody>
      </p:sp>
      <p:sp>
        <p:nvSpPr>
          <p:cNvPr name="TextBox 8" id="8"/>
          <p:cNvSpPr txBox="true"/>
          <p:nvPr/>
        </p:nvSpPr>
        <p:spPr>
          <a:xfrm rot="0">
            <a:off x="10350980" y="7804965"/>
            <a:ext cx="5646898" cy="1035050"/>
          </a:xfrm>
          <a:prstGeom prst="rect">
            <a:avLst/>
          </a:prstGeom>
        </p:spPr>
        <p:txBody>
          <a:bodyPr anchor="t" rtlCol="false" tIns="0" lIns="0" bIns="0" rIns="0">
            <a:spAutoFit/>
          </a:bodyPr>
          <a:lstStyle/>
          <a:p>
            <a:pPr algn="ctr" marL="0" indent="0" lvl="0">
              <a:lnSpc>
                <a:spcPts val="3999"/>
              </a:lnSpc>
              <a:spcBef>
                <a:spcPct val="0"/>
              </a:spcBef>
            </a:pPr>
            <a:r>
              <a:rPr lang="en-US" sz="3999" spc="-199">
                <a:solidFill>
                  <a:srgbClr val="FFFFFF"/>
                </a:solidFill>
                <a:latin typeface="DM Sans"/>
                <a:ea typeface="DM Sans"/>
                <a:cs typeface="DM Sans"/>
                <a:sym typeface="DM Sans"/>
              </a:rPr>
              <a:t> (Terms &amp; Conditions apply)</a:t>
            </a:r>
          </a:p>
        </p:txBody>
      </p:sp>
      <p:grpSp>
        <p:nvGrpSpPr>
          <p:cNvPr name="Group 9" id="9"/>
          <p:cNvGrpSpPr/>
          <p:nvPr/>
        </p:nvGrpSpPr>
        <p:grpSpPr>
          <a:xfrm rot="0">
            <a:off x="8255836" y="1359725"/>
            <a:ext cx="12543472" cy="1143000"/>
            <a:chOff x="0" y="0"/>
            <a:chExt cx="4459901" cy="406400"/>
          </a:xfrm>
        </p:grpSpPr>
        <p:sp>
          <p:nvSpPr>
            <p:cNvPr name="Freeform 10" id="10"/>
            <p:cNvSpPr/>
            <p:nvPr/>
          </p:nvSpPr>
          <p:spPr>
            <a:xfrm flipH="false" flipV="false" rot="0">
              <a:off x="0" y="0"/>
              <a:ext cx="4459901" cy="406400"/>
            </a:xfrm>
            <a:custGeom>
              <a:avLst/>
              <a:gdLst/>
              <a:ahLst/>
              <a:cxnLst/>
              <a:rect r="r" b="b" t="t" l="l"/>
              <a:pathLst>
                <a:path h="406400" w="4459901">
                  <a:moveTo>
                    <a:pt x="4256701" y="0"/>
                  </a:moveTo>
                  <a:cubicBezTo>
                    <a:pt x="4368925" y="0"/>
                    <a:pt x="4459901" y="90976"/>
                    <a:pt x="4459901" y="203200"/>
                  </a:cubicBezTo>
                  <a:cubicBezTo>
                    <a:pt x="4459901" y="315424"/>
                    <a:pt x="4368925" y="406400"/>
                    <a:pt x="4256701"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11" id="11"/>
            <p:cNvSpPr txBox="true"/>
            <p:nvPr/>
          </p:nvSpPr>
          <p:spPr>
            <a:xfrm>
              <a:off x="0" y="-38100"/>
              <a:ext cx="4459901" cy="444500"/>
            </a:xfrm>
            <a:prstGeom prst="rect">
              <a:avLst/>
            </a:prstGeom>
          </p:spPr>
          <p:txBody>
            <a:bodyPr anchor="ctr" rtlCol="false" tIns="50800" lIns="50800" bIns="50800" rIns="50800"/>
            <a:lstStyle/>
            <a:p>
              <a:pPr algn="ctr">
                <a:lnSpc>
                  <a:spcPts val="2160"/>
                </a:lnSpc>
              </a:pPr>
            </a:p>
          </p:txBody>
        </p:sp>
      </p:grpSp>
      <p:sp>
        <p:nvSpPr>
          <p:cNvPr name="TextBox 12" id="12"/>
          <p:cNvSpPr txBox="true"/>
          <p:nvPr/>
        </p:nvSpPr>
        <p:spPr>
          <a:xfrm rot="0">
            <a:off x="8665675" y="1760452"/>
            <a:ext cx="8191694" cy="662737"/>
          </a:xfrm>
          <a:prstGeom prst="rect">
            <a:avLst/>
          </a:prstGeom>
        </p:spPr>
        <p:txBody>
          <a:bodyPr anchor="t" rtlCol="false" tIns="0" lIns="0" bIns="0" rIns="0">
            <a:spAutoFit/>
          </a:bodyPr>
          <a:lstStyle/>
          <a:p>
            <a:pPr algn="ctr" marL="0" indent="0" lvl="0">
              <a:lnSpc>
                <a:spcPts val="4927"/>
              </a:lnSpc>
            </a:pPr>
            <a:r>
              <a:rPr lang="en-US" sz="5079">
                <a:solidFill>
                  <a:srgbClr val="000000"/>
                </a:solidFill>
                <a:latin typeface="Anton"/>
                <a:ea typeface="Anton"/>
                <a:cs typeface="Anton"/>
                <a:sym typeface="Anton"/>
              </a:rPr>
              <a:t>ULTIMATE WELLNESS EXPERIENCE :</a:t>
            </a:r>
          </a:p>
        </p:txBody>
      </p:sp>
      <p:grpSp>
        <p:nvGrpSpPr>
          <p:cNvPr name="Group 13" id="13"/>
          <p:cNvGrpSpPr/>
          <p:nvPr/>
        </p:nvGrpSpPr>
        <p:grpSpPr>
          <a:xfrm rot="0">
            <a:off x="-608337" y="3236570"/>
            <a:ext cx="9274012" cy="2213180"/>
            <a:chOff x="0" y="0"/>
            <a:chExt cx="3297427" cy="786908"/>
          </a:xfrm>
        </p:grpSpPr>
        <p:sp>
          <p:nvSpPr>
            <p:cNvPr name="Freeform 14" id="14"/>
            <p:cNvSpPr/>
            <p:nvPr/>
          </p:nvSpPr>
          <p:spPr>
            <a:xfrm flipH="false" flipV="false" rot="0">
              <a:off x="0" y="0"/>
              <a:ext cx="3297427" cy="786908"/>
            </a:xfrm>
            <a:custGeom>
              <a:avLst/>
              <a:gdLst/>
              <a:ahLst/>
              <a:cxnLst/>
              <a:rect r="r" b="b" t="t" l="l"/>
              <a:pathLst>
                <a:path h="786908" w="3297427">
                  <a:moveTo>
                    <a:pt x="3094227" y="0"/>
                  </a:moveTo>
                  <a:cubicBezTo>
                    <a:pt x="3206451" y="0"/>
                    <a:pt x="3297427" y="176155"/>
                    <a:pt x="3297427" y="393454"/>
                  </a:cubicBezTo>
                  <a:cubicBezTo>
                    <a:pt x="3297427" y="610753"/>
                    <a:pt x="3206451" y="786908"/>
                    <a:pt x="3094227" y="786908"/>
                  </a:cubicBezTo>
                  <a:lnTo>
                    <a:pt x="203200" y="786908"/>
                  </a:lnTo>
                  <a:cubicBezTo>
                    <a:pt x="90976" y="786908"/>
                    <a:pt x="0" y="610753"/>
                    <a:pt x="0" y="393454"/>
                  </a:cubicBezTo>
                  <a:cubicBezTo>
                    <a:pt x="0" y="176155"/>
                    <a:pt x="90976" y="0"/>
                    <a:pt x="203200" y="0"/>
                  </a:cubicBezTo>
                  <a:close/>
                </a:path>
              </a:pathLst>
            </a:custGeom>
            <a:solidFill>
              <a:srgbClr val="FFB92E"/>
            </a:solidFill>
          </p:spPr>
        </p:sp>
        <p:sp>
          <p:nvSpPr>
            <p:cNvPr name="TextBox 15" id="15"/>
            <p:cNvSpPr txBox="true"/>
            <p:nvPr/>
          </p:nvSpPr>
          <p:spPr>
            <a:xfrm>
              <a:off x="0" y="-76200"/>
              <a:ext cx="3297427" cy="863108"/>
            </a:xfrm>
            <a:prstGeom prst="rect">
              <a:avLst/>
            </a:prstGeom>
          </p:spPr>
          <p:txBody>
            <a:bodyPr anchor="ctr" rtlCol="false" tIns="50800" lIns="50800" bIns="50800" rIns="50800"/>
            <a:lstStyle/>
            <a:p>
              <a:pPr algn="ctr">
                <a:lnSpc>
                  <a:spcPts val="4284"/>
                </a:lnSpc>
              </a:pPr>
            </a:p>
          </p:txBody>
        </p:sp>
      </p:grpSp>
      <p:sp>
        <p:nvSpPr>
          <p:cNvPr name="TextBox 16" id="16"/>
          <p:cNvSpPr txBox="true"/>
          <p:nvPr/>
        </p:nvSpPr>
        <p:spPr>
          <a:xfrm rot="0">
            <a:off x="1954563" y="3319642"/>
            <a:ext cx="6301273" cy="1800225"/>
          </a:xfrm>
          <a:prstGeom prst="rect">
            <a:avLst/>
          </a:prstGeom>
        </p:spPr>
        <p:txBody>
          <a:bodyPr anchor="t" rtlCol="false" tIns="0" lIns="0" bIns="0" rIns="0">
            <a:spAutoFit/>
          </a:bodyPr>
          <a:lstStyle/>
          <a:p>
            <a:pPr algn="just" marL="0" indent="0" lvl="0">
              <a:lnSpc>
                <a:spcPts val="4799"/>
              </a:lnSpc>
              <a:spcBef>
                <a:spcPct val="0"/>
              </a:spcBef>
            </a:pPr>
            <a:r>
              <a:rPr lang="en-US" sz="3999" spc="-159">
                <a:solidFill>
                  <a:srgbClr val="545454"/>
                </a:solidFill>
                <a:latin typeface="DM Sans"/>
                <a:ea typeface="DM Sans"/>
                <a:cs typeface="DM Sans"/>
                <a:sym typeface="DM Sans"/>
              </a:rPr>
              <a:t>Experience the finest ingredients crafted for your well-being.</a:t>
            </a:r>
          </a:p>
        </p:txBody>
      </p:sp>
      <p:grpSp>
        <p:nvGrpSpPr>
          <p:cNvPr name="Group 17" id="17"/>
          <p:cNvGrpSpPr/>
          <p:nvPr/>
        </p:nvGrpSpPr>
        <p:grpSpPr>
          <a:xfrm rot="0">
            <a:off x="14746831" y="341888"/>
            <a:ext cx="6317871" cy="785712"/>
            <a:chOff x="0" y="0"/>
            <a:chExt cx="8423828" cy="1047616"/>
          </a:xfrm>
        </p:grpSpPr>
        <p:grpSp>
          <p:nvGrpSpPr>
            <p:cNvPr name="Group 18" id="18"/>
            <p:cNvGrpSpPr/>
            <p:nvPr/>
          </p:nvGrpSpPr>
          <p:grpSpPr>
            <a:xfrm rot="0">
              <a:off x="0" y="0"/>
              <a:ext cx="8423828" cy="1047616"/>
              <a:chOff x="0" y="0"/>
              <a:chExt cx="2246354" cy="279364"/>
            </a:xfrm>
          </p:grpSpPr>
          <p:sp>
            <p:nvSpPr>
              <p:cNvPr name="Freeform 19" id="1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0" id="2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1" id="21"/>
            <p:cNvGrpSpPr/>
            <p:nvPr/>
          </p:nvGrpSpPr>
          <p:grpSpPr>
            <a:xfrm rot="0">
              <a:off x="408724" y="118304"/>
              <a:ext cx="2433022" cy="811007"/>
              <a:chOff x="0" y="0"/>
              <a:chExt cx="812800" cy="270933"/>
            </a:xfrm>
          </p:grpSpPr>
          <p:sp>
            <p:nvSpPr>
              <p:cNvPr name="Freeform 22" id="2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3" id="2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4" id="2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8"/>
              <a:stretch>
                <a:fillRect l="0" t="0" r="0" b="0"/>
              </a:stretch>
            </a:blipFill>
          </p:spPr>
        </p:sp>
      </p:grpSp>
    </p:spTree>
  </p:cSld>
  <p:clrMapOvr>
    <a:masterClrMapping/>
  </p:clrMapOvr>
  <p:transition spd="fast">
    <p:wipe dir="l"/>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Freeform 3" id="3"/>
          <p:cNvSpPr/>
          <p:nvPr/>
        </p:nvSpPr>
        <p:spPr>
          <a:xfrm flipH="false" flipV="false" rot="0">
            <a:off x="-100551" y="4938088"/>
            <a:ext cx="7758045" cy="6203355"/>
          </a:xfrm>
          <a:custGeom>
            <a:avLst/>
            <a:gdLst/>
            <a:ahLst/>
            <a:cxnLst/>
            <a:rect r="r" b="b" t="t" l="l"/>
            <a:pathLst>
              <a:path h="6203355" w="7758045">
                <a:moveTo>
                  <a:pt x="0" y="0"/>
                </a:moveTo>
                <a:lnTo>
                  <a:pt x="7758045" y="0"/>
                </a:lnTo>
                <a:lnTo>
                  <a:pt x="7758045" y="6203355"/>
                </a:lnTo>
                <a:lnTo>
                  <a:pt x="0" y="6203355"/>
                </a:lnTo>
                <a:lnTo>
                  <a:pt x="0" y="0"/>
                </a:lnTo>
                <a:close/>
              </a:path>
            </a:pathLst>
          </a:custGeom>
          <a:blipFill>
            <a:blip r:embed="rId3"/>
            <a:stretch>
              <a:fillRect l="0" t="-4046" r="-15242" b="-4046"/>
            </a:stretch>
          </a:blipFill>
        </p:spPr>
      </p:sp>
      <p:sp>
        <p:nvSpPr>
          <p:cNvPr name="Freeform 4" id="4"/>
          <p:cNvSpPr/>
          <p:nvPr/>
        </p:nvSpPr>
        <p:spPr>
          <a:xfrm flipH="false" flipV="false" rot="0">
            <a:off x="-2266377" y="2939777"/>
            <a:ext cx="13339170" cy="10004377"/>
          </a:xfrm>
          <a:custGeom>
            <a:avLst/>
            <a:gdLst/>
            <a:ahLst/>
            <a:cxnLst/>
            <a:rect r="r" b="b" t="t" l="l"/>
            <a:pathLst>
              <a:path h="10004377" w="13339170">
                <a:moveTo>
                  <a:pt x="0" y="0"/>
                </a:moveTo>
                <a:lnTo>
                  <a:pt x="13339170" y="0"/>
                </a:lnTo>
                <a:lnTo>
                  <a:pt x="13339170" y="10004377"/>
                </a:lnTo>
                <a:lnTo>
                  <a:pt x="0" y="10004377"/>
                </a:lnTo>
                <a:lnTo>
                  <a:pt x="0" y="0"/>
                </a:lnTo>
                <a:close/>
              </a:path>
            </a:pathLst>
          </a:custGeom>
          <a:blipFill>
            <a:blip r:embed="rId4"/>
            <a:stretch>
              <a:fillRect l="0" t="0" r="0" b="0"/>
            </a:stretch>
          </a:blipFill>
        </p:spPr>
      </p:sp>
      <p:grpSp>
        <p:nvGrpSpPr>
          <p:cNvPr name="Group 5" id="5"/>
          <p:cNvGrpSpPr/>
          <p:nvPr/>
        </p:nvGrpSpPr>
        <p:grpSpPr>
          <a:xfrm rot="0">
            <a:off x="8329310" y="2294012"/>
            <a:ext cx="8485798" cy="6648132"/>
            <a:chOff x="0" y="0"/>
            <a:chExt cx="2234943" cy="1750948"/>
          </a:xfrm>
        </p:grpSpPr>
        <p:sp>
          <p:nvSpPr>
            <p:cNvPr name="Freeform 6" id="6"/>
            <p:cNvSpPr/>
            <p:nvPr/>
          </p:nvSpPr>
          <p:spPr>
            <a:xfrm flipH="false" flipV="false" rot="0">
              <a:off x="0" y="0"/>
              <a:ext cx="2234943" cy="1750949"/>
            </a:xfrm>
            <a:custGeom>
              <a:avLst/>
              <a:gdLst/>
              <a:ahLst/>
              <a:cxnLst/>
              <a:rect r="r" b="b" t="t" l="l"/>
              <a:pathLst>
                <a:path h="1750949" w="2234943">
                  <a:moveTo>
                    <a:pt x="0" y="0"/>
                  </a:moveTo>
                  <a:lnTo>
                    <a:pt x="2234943" y="0"/>
                  </a:lnTo>
                  <a:lnTo>
                    <a:pt x="2234943" y="1750949"/>
                  </a:lnTo>
                  <a:lnTo>
                    <a:pt x="0" y="1750949"/>
                  </a:lnTo>
                  <a:close/>
                </a:path>
              </a:pathLst>
            </a:custGeom>
            <a:solidFill>
              <a:srgbClr val="273F60"/>
            </a:solidFill>
          </p:spPr>
        </p:sp>
        <p:sp>
          <p:nvSpPr>
            <p:cNvPr name="TextBox 7" id="7"/>
            <p:cNvSpPr txBox="true"/>
            <p:nvPr/>
          </p:nvSpPr>
          <p:spPr>
            <a:xfrm>
              <a:off x="0" y="-57150"/>
              <a:ext cx="2234943" cy="1808098"/>
            </a:xfrm>
            <a:prstGeom prst="rect">
              <a:avLst/>
            </a:prstGeom>
          </p:spPr>
          <p:txBody>
            <a:bodyPr anchor="ctr" rtlCol="false" tIns="50800" lIns="50800" bIns="50800" rIns="50800"/>
            <a:lstStyle/>
            <a:p>
              <a:pPr algn="ctr">
                <a:lnSpc>
                  <a:spcPts val="2940"/>
                </a:lnSpc>
              </a:pPr>
            </a:p>
          </p:txBody>
        </p:sp>
      </p:grpSp>
      <p:sp>
        <p:nvSpPr>
          <p:cNvPr name="Freeform 8" id="8"/>
          <p:cNvSpPr/>
          <p:nvPr/>
        </p:nvSpPr>
        <p:spPr>
          <a:xfrm flipH="false" flipV="false" rot="0">
            <a:off x="15245667" y="0"/>
            <a:ext cx="4961826" cy="6558152"/>
          </a:xfrm>
          <a:custGeom>
            <a:avLst/>
            <a:gdLst/>
            <a:ahLst/>
            <a:cxnLst/>
            <a:rect r="r" b="b" t="t" l="l"/>
            <a:pathLst>
              <a:path h="6558152" w="4961826">
                <a:moveTo>
                  <a:pt x="0" y="0"/>
                </a:moveTo>
                <a:lnTo>
                  <a:pt x="4961826" y="0"/>
                </a:lnTo>
                <a:lnTo>
                  <a:pt x="4961826" y="6558152"/>
                </a:lnTo>
                <a:lnTo>
                  <a:pt x="0" y="6558152"/>
                </a:lnTo>
                <a:lnTo>
                  <a:pt x="0" y="0"/>
                </a:lnTo>
                <a:close/>
              </a:path>
            </a:pathLst>
          </a:custGeom>
          <a:blipFill>
            <a:blip r:embed="rId5">
              <a:alphaModFix amt="89000"/>
            </a:blip>
            <a:stretch>
              <a:fillRect l="0" t="0" r="0" b="-4357"/>
            </a:stretch>
          </a:blipFill>
        </p:spPr>
      </p:sp>
      <p:sp>
        <p:nvSpPr>
          <p:cNvPr name="TextBox 9" id="9"/>
          <p:cNvSpPr txBox="true"/>
          <p:nvPr/>
        </p:nvSpPr>
        <p:spPr>
          <a:xfrm rot="0">
            <a:off x="7208973" y="8018165"/>
            <a:ext cx="9346285" cy="530225"/>
          </a:xfrm>
          <a:prstGeom prst="rect">
            <a:avLst/>
          </a:prstGeom>
        </p:spPr>
        <p:txBody>
          <a:bodyPr anchor="t" rtlCol="false" tIns="0" lIns="0" bIns="0" rIns="0">
            <a:spAutoFit/>
          </a:bodyPr>
          <a:lstStyle/>
          <a:p>
            <a:pPr algn="ctr" marL="0" indent="0" lvl="0">
              <a:lnSpc>
                <a:spcPts val="3999"/>
              </a:lnSpc>
              <a:spcBef>
                <a:spcPct val="0"/>
              </a:spcBef>
            </a:pPr>
            <a:r>
              <a:rPr lang="en-US" sz="3999" spc="-199">
                <a:solidFill>
                  <a:srgbClr val="FBFBFD"/>
                </a:solidFill>
                <a:latin typeface="DM Sans"/>
                <a:ea typeface="DM Sans"/>
                <a:cs typeface="DM Sans"/>
                <a:sym typeface="DM Sans"/>
              </a:rPr>
              <a:t> (Terms &amp; Conditions apply)</a:t>
            </a:r>
          </a:p>
        </p:txBody>
      </p:sp>
      <p:sp>
        <p:nvSpPr>
          <p:cNvPr name="TextBox 10" id="10"/>
          <p:cNvSpPr txBox="true"/>
          <p:nvPr/>
        </p:nvSpPr>
        <p:spPr>
          <a:xfrm rot="0">
            <a:off x="1218497" y="2193534"/>
            <a:ext cx="5407402" cy="191430"/>
          </a:xfrm>
          <a:prstGeom prst="rect">
            <a:avLst/>
          </a:prstGeom>
        </p:spPr>
        <p:txBody>
          <a:bodyPr anchor="t" rtlCol="false" tIns="0" lIns="0" bIns="0" rIns="0">
            <a:spAutoFit/>
          </a:bodyPr>
          <a:lstStyle/>
          <a:p>
            <a:pPr algn="l" marL="0" indent="0" lvl="0">
              <a:lnSpc>
                <a:spcPts val="1517"/>
              </a:lnSpc>
            </a:pPr>
          </a:p>
        </p:txBody>
      </p:sp>
      <p:sp>
        <p:nvSpPr>
          <p:cNvPr name="Freeform 11" id="11"/>
          <p:cNvSpPr/>
          <p:nvPr/>
        </p:nvSpPr>
        <p:spPr>
          <a:xfrm flipH="false" flipV="false" rot="-10800000">
            <a:off x="165620" y="-568310"/>
            <a:ext cx="4506071" cy="4580504"/>
          </a:xfrm>
          <a:custGeom>
            <a:avLst/>
            <a:gdLst/>
            <a:ahLst/>
            <a:cxnLst/>
            <a:rect r="r" b="b" t="t" l="l"/>
            <a:pathLst>
              <a:path h="4580504" w="4506071">
                <a:moveTo>
                  <a:pt x="0" y="0"/>
                </a:moveTo>
                <a:lnTo>
                  <a:pt x="4506071" y="0"/>
                </a:lnTo>
                <a:lnTo>
                  <a:pt x="4506071" y="4580504"/>
                </a:lnTo>
                <a:lnTo>
                  <a:pt x="0" y="4580504"/>
                </a:lnTo>
                <a:lnTo>
                  <a:pt x="0" y="0"/>
                </a:lnTo>
                <a:close/>
              </a:path>
            </a:pathLst>
          </a:custGeom>
          <a:blipFill>
            <a:blip r:embed="rId6">
              <a:alphaModFix amt="85000"/>
            </a:blip>
            <a:stretch>
              <a:fillRect l="0" t="0" r="0" b="0"/>
            </a:stretch>
          </a:blipFill>
        </p:spPr>
      </p:sp>
      <p:grpSp>
        <p:nvGrpSpPr>
          <p:cNvPr name="Group 12" id="12"/>
          <p:cNvGrpSpPr/>
          <p:nvPr/>
        </p:nvGrpSpPr>
        <p:grpSpPr>
          <a:xfrm rot="0">
            <a:off x="-1083547" y="3669966"/>
            <a:ext cx="8741041" cy="2339819"/>
            <a:chOff x="0" y="0"/>
            <a:chExt cx="3107926" cy="831936"/>
          </a:xfrm>
        </p:grpSpPr>
        <p:sp>
          <p:nvSpPr>
            <p:cNvPr name="Freeform 13" id="13"/>
            <p:cNvSpPr/>
            <p:nvPr/>
          </p:nvSpPr>
          <p:spPr>
            <a:xfrm flipH="false" flipV="false" rot="0">
              <a:off x="0" y="0"/>
              <a:ext cx="3107926" cy="831936"/>
            </a:xfrm>
            <a:custGeom>
              <a:avLst/>
              <a:gdLst/>
              <a:ahLst/>
              <a:cxnLst/>
              <a:rect r="r" b="b" t="t" l="l"/>
              <a:pathLst>
                <a:path h="831936" w="3107926">
                  <a:moveTo>
                    <a:pt x="2904726" y="0"/>
                  </a:moveTo>
                  <a:cubicBezTo>
                    <a:pt x="3016950" y="0"/>
                    <a:pt x="3107926" y="186235"/>
                    <a:pt x="3107926" y="415968"/>
                  </a:cubicBezTo>
                  <a:cubicBezTo>
                    <a:pt x="3107926" y="645701"/>
                    <a:pt x="3016950" y="831936"/>
                    <a:pt x="2904726" y="831936"/>
                  </a:cubicBezTo>
                  <a:lnTo>
                    <a:pt x="203200" y="831936"/>
                  </a:lnTo>
                  <a:cubicBezTo>
                    <a:pt x="90976" y="831936"/>
                    <a:pt x="0" y="645701"/>
                    <a:pt x="0" y="415968"/>
                  </a:cubicBezTo>
                  <a:cubicBezTo>
                    <a:pt x="0" y="186235"/>
                    <a:pt x="90976" y="0"/>
                    <a:pt x="203200" y="0"/>
                  </a:cubicBezTo>
                  <a:close/>
                </a:path>
              </a:pathLst>
            </a:custGeom>
            <a:solidFill>
              <a:srgbClr val="FFB92E"/>
            </a:solidFill>
          </p:spPr>
        </p:sp>
        <p:sp>
          <p:nvSpPr>
            <p:cNvPr name="TextBox 14" id="14"/>
            <p:cNvSpPr txBox="true"/>
            <p:nvPr/>
          </p:nvSpPr>
          <p:spPr>
            <a:xfrm>
              <a:off x="0" y="-76200"/>
              <a:ext cx="3107926" cy="908136"/>
            </a:xfrm>
            <a:prstGeom prst="rect">
              <a:avLst/>
            </a:prstGeom>
          </p:spPr>
          <p:txBody>
            <a:bodyPr anchor="ctr" rtlCol="false" tIns="50800" lIns="50800" bIns="50800" rIns="50800"/>
            <a:lstStyle/>
            <a:p>
              <a:pPr algn="ctr">
                <a:lnSpc>
                  <a:spcPts val="4284"/>
                </a:lnSpc>
              </a:pPr>
            </a:p>
          </p:txBody>
        </p:sp>
      </p:grpSp>
      <p:sp>
        <p:nvSpPr>
          <p:cNvPr name="Freeform 15" id="15"/>
          <p:cNvSpPr/>
          <p:nvPr/>
        </p:nvSpPr>
        <p:spPr>
          <a:xfrm flipH="false" flipV="false" rot="0">
            <a:off x="1052078" y="3858500"/>
            <a:ext cx="332838" cy="252957"/>
          </a:xfrm>
          <a:custGeom>
            <a:avLst/>
            <a:gdLst/>
            <a:ahLst/>
            <a:cxnLst/>
            <a:rect r="r" b="b" t="t" l="l"/>
            <a:pathLst>
              <a:path h="252957" w="332838">
                <a:moveTo>
                  <a:pt x="0" y="0"/>
                </a:moveTo>
                <a:lnTo>
                  <a:pt x="332838" y="0"/>
                </a:lnTo>
                <a:lnTo>
                  <a:pt x="332838" y="252957"/>
                </a:lnTo>
                <a:lnTo>
                  <a:pt x="0" y="2529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true" flipV="false" rot="0">
            <a:off x="6120791" y="5311647"/>
            <a:ext cx="332838" cy="252957"/>
          </a:xfrm>
          <a:custGeom>
            <a:avLst/>
            <a:gdLst/>
            <a:ahLst/>
            <a:cxnLst/>
            <a:rect r="r" b="b" t="t" l="l"/>
            <a:pathLst>
              <a:path h="252957" w="332838">
                <a:moveTo>
                  <a:pt x="332838" y="0"/>
                </a:moveTo>
                <a:lnTo>
                  <a:pt x="0" y="0"/>
                </a:lnTo>
                <a:lnTo>
                  <a:pt x="0" y="252958"/>
                </a:lnTo>
                <a:lnTo>
                  <a:pt x="332838" y="252958"/>
                </a:lnTo>
                <a:lnTo>
                  <a:pt x="332838"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8914794" y="2486996"/>
            <a:ext cx="7314831" cy="4938395"/>
          </a:xfrm>
          <a:prstGeom prst="rect">
            <a:avLst/>
          </a:prstGeom>
        </p:spPr>
        <p:txBody>
          <a:bodyPr anchor="t" rtlCol="false" tIns="0" lIns="0" bIns="0" rIns="0">
            <a:spAutoFit/>
          </a:bodyPr>
          <a:lstStyle/>
          <a:p>
            <a:pPr algn="l" marL="0" indent="0" lvl="0">
              <a:lnSpc>
                <a:spcPts val="6580"/>
              </a:lnSpc>
              <a:spcBef>
                <a:spcPct val="0"/>
              </a:spcBef>
            </a:pPr>
            <a:r>
              <a:rPr lang="en-US" b="true" sz="4700">
                <a:solidFill>
                  <a:srgbClr val="FBFBFD"/>
                </a:solidFill>
                <a:latin typeface="DM Sans Bold"/>
                <a:ea typeface="DM Sans Bold"/>
                <a:cs typeface="DM Sans Bold"/>
                <a:sym typeface="DM Sans Bold"/>
              </a:rPr>
              <a:t>Quench your thirst for Wellness with a </a:t>
            </a:r>
            <a:r>
              <a:rPr lang="en-US" b="true" sz="4700">
                <a:solidFill>
                  <a:srgbClr val="70C266"/>
                </a:solidFill>
                <a:latin typeface="DM Sans Bold"/>
                <a:ea typeface="DM Sans Bold"/>
                <a:cs typeface="DM Sans Bold"/>
                <a:sym typeface="DM Sans Bold"/>
              </a:rPr>
              <a:t>Complimentary one-Year supply 730 packs of DrAT LifEssence</a:t>
            </a:r>
            <a:r>
              <a:rPr lang="en-US" b="true" sz="4700">
                <a:solidFill>
                  <a:srgbClr val="FBFBFD"/>
                </a:solidFill>
                <a:latin typeface="DM Sans Bold"/>
                <a:ea typeface="DM Sans Bold"/>
                <a:cs typeface="DM Sans Bold"/>
                <a:sym typeface="DM Sans Bold"/>
              </a:rPr>
              <a:t> </a:t>
            </a:r>
            <a:r>
              <a:rPr lang="en-US" b="true" sz="4700">
                <a:solidFill>
                  <a:srgbClr val="70C266"/>
                </a:solidFill>
                <a:latin typeface="DM Sans Bold"/>
                <a:ea typeface="DM Sans Bold"/>
                <a:cs typeface="DM Sans Bold"/>
                <a:sym typeface="DM Sans Bold"/>
              </a:rPr>
              <a:t>Water</a:t>
            </a:r>
            <a:r>
              <a:rPr lang="en-US" b="true" sz="4700">
                <a:solidFill>
                  <a:srgbClr val="FBFBFD"/>
                </a:solidFill>
                <a:latin typeface="DM Sans Bold"/>
                <a:ea typeface="DM Sans Bold"/>
                <a:cs typeface="DM Sans Bold"/>
                <a:sym typeface="DM Sans Bold"/>
              </a:rPr>
              <a:t>, Valued at </a:t>
            </a:r>
            <a:r>
              <a:rPr lang="en-US" b="true" sz="4700">
                <a:solidFill>
                  <a:srgbClr val="E86A8A"/>
                </a:solidFill>
                <a:latin typeface="DM Sans Bold"/>
                <a:ea typeface="DM Sans Bold"/>
                <a:cs typeface="DM Sans Bold"/>
                <a:sym typeface="DM Sans Bold"/>
              </a:rPr>
              <a:t>RM14600. 00</a:t>
            </a:r>
          </a:p>
        </p:txBody>
      </p:sp>
      <p:sp>
        <p:nvSpPr>
          <p:cNvPr name="Freeform 18" id="18"/>
          <p:cNvSpPr/>
          <p:nvPr/>
        </p:nvSpPr>
        <p:spPr>
          <a:xfrm flipH="false" flipV="false" rot="-10800000">
            <a:off x="13220510" y="6560940"/>
            <a:ext cx="4506071" cy="4580504"/>
          </a:xfrm>
          <a:custGeom>
            <a:avLst/>
            <a:gdLst/>
            <a:ahLst/>
            <a:cxnLst/>
            <a:rect r="r" b="b" t="t" l="l"/>
            <a:pathLst>
              <a:path h="4580504" w="4506071">
                <a:moveTo>
                  <a:pt x="0" y="0"/>
                </a:moveTo>
                <a:lnTo>
                  <a:pt x="4506070" y="0"/>
                </a:lnTo>
                <a:lnTo>
                  <a:pt x="4506070" y="4580503"/>
                </a:lnTo>
                <a:lnTo>
                  <a:pt x="0" y="4580503"/>
                </a:lnTo>
                <a:lnTo>
                  <a:pt x="0" y="0"/>
                </a:lnTo>
                <a:close/>
              </a:path>
            </a:pathLst>
          </a:custGeom>
          <a:blipFill>
            <a:blip r:embed="rId6">
              <a:alphaModFix amt="20999"/>
            </a:blip>
            <a:stretch>
              <a:fillRect l="0" t="0" r="0" b="0"/>
            </a:stretch>
          </a:blipFill>
        </p:spPr>
      </p:sp>
      <p:grpSp>
        <p:nvGrpSpPr>
          <p:cNvPr name="Group 19" id="19"/>
          <p:cNvGrpSpPr/>
          <p:nvPr/>
        </p:nvGrpSpPr>
        <p:grpSpPr>
          <a:xfrm rot="0">
            <a:off x="-2486212" y="2384964"/>
            <a:ext cx="9861604" cy="1143000"/>
            <a:chOff x="0" y="0"/>
            <a:chExt cx="3506348" cy="406400"/>
          </a:xfrm>
        </p:grpSpPr>
        <p:sp>
          <p:nvSpPr>
            <p:cNvPr name="Freeform 20" id="20"/>
            <p:cNvSpPr/>
            <p:nvPr/>
          </p:nvSpPr>
          <p:spPr>
            <a:xfrm flipH="false" flipV="false" rot="0">
              <a:off x="0" y="0"/>
              <a:ext cx="3506348" cy="406400"/>
            </a:xfrm>
            <a:custGeom>
              <a:avLst/>
              <a:gdLst/>
              <a:ahLst/>
              <a:cxnLst/>
              <a:rect r="r" b="b" t="t" l="l"/>
              <a:pathLst>
                <a:path h="406400" w="3506348">
                  <a:moveTo>
                    <a:pt x="3303148" y="0"/>
                  </a:moveTo>
                  <a:cubicBezTo>
                    <a:pt x="3415373" y="0"/>
                    <a:pt x="3506348" y="90976"/>
                    <a:pt x="3506348" y="203200"/>
                  </a:cubicBezTo>
                  <a:cubicBezTo>
                    <a:pt x="3506348" y="315424"/>
                    <a:pt x="3415373" y="406400"/>
                    <a:pt x="3303148"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21" id="21"/>
            <p:cNvSpPr txBox="true"/>
            <p:nvPr/>
          </p:nvSpPr>
          <p:spPr>
            <a:xfrm>
              <a:off x="0" y="-38100"/>
              <a:ext cx="3506348" cy="444500"/>
            </a:xfrm>
            <a:prstGeom prst="rect">
              <a:avLst/>
            </a:prstGeom>
          </p:spPr>
          <p:txBody>
            <a:bodyPr anchor="ctr" rtlCol="false" tIns="50800" lIns="50800" bIns="50800" rIns="50800"/>
            <a:lstStyle/>
            <a:p>
              <a:pPr algn="ctr">
                <a:lnSpc>
                  <a:spcPts val="2160"/>
                </a:lnSpc>
              </a:pPr>
            </a:p>
          </p:txBody>
        </p:sp>
      </p:grpSp>
      <p:grpSp>
        <p:nvGrpSpPr>
          <p:cNvPr name="Group 22" id="22"/>
          <p:cNvGrpSpPr/>
          <p:nvPr/>
        </p:nvGrpSpPr>
        <p:grpSpPr>
          <a:xfrm rot="0">
            <a:off x="14746831" y="341888"/>
            <a:ext cx="6317871" cy="785712"/>
            <a:chOff x="0" y="0"/>
            <a:chExt cx="8423828" cy="1047616"/>
          </a:xfrm>
        </p:grpSpPr>
        <p:grpSp>
          <p:nvGrpSpPr>
            <p:cNvPr name="Group 23" id="23"/>
            <p:cNvGrpSpPr/>
            <p:nvPr/>
          </p:nvGrpSpPr>
          <p:grpSpPr>
            <a:xfrm rot="0">
              <a:off x="0" y="0"/>
              <a:ext cx="8423828" cy="1047616"/>
              <a:chOff x="0" y="0"/>
              <a:chExt cx="2246354" cy="279364"/>
            </a:xfrm>
          </p:grpSpPr>
          <p:sp>
            <p:nvSpPr>
              <p:cNvPr name="Freeform 24" id="24"/>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5" id="25"/>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6" id="26"/>
            <p:cNvGrpSpPr/>
            <p:nvPr/>
          </p:nvGrpSpPr>
          <p:grpSpPr>
            <a:xfrm rot="0">
              <a:off x="408724" y="118304"/>
              <a:ext cx="2433022" cy="811007"/>
              <a:chOff x="0" y="0"/>
              <a:chExt cx="812800" cy="270933"/>
            </a:xfrm>
          </p:grpSpPr>
          <p:sp>
            <p:nvSpPr>
              <p:cNvPr name="Freeform 27" id="27"/>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8" id="28"/>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9" id="29"/>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9"/>
              <a:stretch>
                <a:fillRect l="0" t="0" r="0" b="0"/>
              </a:stretch>
            </a:blipFill>
          </p:spPr>
        </p:sp>
      </p:grpSp>
      <p:sp>
        <p:nvSpPr>
          <p:cNvPr name="Freeform 30" id="30"/>
          <p:cNvSpPr/>
          <p:nvPr/>
        </p:nvSpPr>
        <p:spPr>
          <a:xfrm flipH="false" flipV="false" rot="516073">
            <a:off x="6088960" y="7486058"/>
            <a:ext cx="2047701" cy="2730268"/>
          </a:xfrm>
          <a:custGeom>
            <a:avLst/>
            <a:gdLst/>
            <a:ahLst/>
            <a:cxnLst/>
            <a:rect r="r" b="b" t="t" l="l"/>
            <a:pathLst>
              <a:path h="2730268" w="2047701">
                <a:moveTo>
                  <a:pt x="0" y="0"/>
                </a:moveTo>
                <a:lnTo>
                  <a:pt x="2047701" y="0"/>
                </a:lnTo>
                <a:lnTo>
                  <a:pt x="2047701" y="2730267"/>
                </a:lnTo>
                <a:lnTo>
                  <a:pt x="0" y="2730267"/>
                </a:lnTo>
                <a:lnTo>
                  <a:pt x="0" y="0"/>
                </a:lnTo>
                <a:close/>
              </a:path>
            </a:pathLst>
          </a:custGeom>
          <a:blipFill>
            <a:blip r:embed="rId10"/>
            <a:stretch>
              <a:fillRect l="0" t="0" r="0" b="0"/>
            </a:stretch>
          </a:blipFill>
        </p:spPr>
      </p:sp>
      <p:sp>
        <p:nvSpPr>
          <p:cNvPr name="TextBox 31" id="31"/>
          <p:cNvSpPr txBox="true"/>
          <p:nvPr/>
        </p:nvSpPr>
        <p:spPr>
          <a:xfrm rot="0">
            <a:off x="1384916" y="2677496"/>
            <a:ext cx="5407402" cy="662713"/>
          </a:xfrm>
          <a:prstGeom prst="rect">
            <a:avLst/>
          </a:prstGeom>
        </p:spPr>
        <p:txBody>
          <a:bodyPr anchor="t" rtlCol="false" tIns="0" lIns="0" bIns="0" rIns="0">
            <a:spAutoFit/>
          </a:bodyPr>
          <a:lstStyle/>
          <a:p>
            <a:pPr algn="l" marL="0" indent="0" lvl="0">
              <a:lnSpc>
                <a:spcPts val="4926"/>
              </a:lnSpc>
            </a:pPr>
            <a:r>
              <a:rPr lang="en-US" sz="5079">
                <a:solidFill>
                  <a:srgbClr val="000000"/>
                </a:solidFill>
                <a:latin typeface="Anton"/>
                <a:ea typeface="Anton"/>
                <a:cs typeface="Anton"/>
                <a:sym typeface="Anton"/>
              </a:rPr>
              <a:t>HYDRATION BOOST:</a:t>
            </a:r>
          </a:p>
        </p:txBody>
      </p:sp>
      <p:sp>
        <p:nvSpPr>
          <p:cNvPr name="TextBox 32" id="32"/>
          <p:cNvSpPr txBox="true"/>
          <p:nvPr/>
        </p:nvSpPr>
        <p:spPr>
          <a:xfrm rot="0">
            <a:off x="668403" y="3651789"/>
            <a:ext cx="6220136" cy="2089150"/>
          </a:xfrm>
          <a:prstGeom prst="rect">
            <a:avLst/>
          </a:prstGeom>
        </p:spPr>
        <p:txBody>
          <a:bodyPr anchor="t" rtlCol="false" tIns="0" lIns="0" bIns="0" rIns="0">
            <a:spAutoFit/>
          </a:bodyPr>
          <a:lstStyle/>
          <a:p>
            <a:pPr algn="ctr">
              <a:lnSpc>
                <a:spcPts val="5599"/>
              </a:lnSpc>
              <a:spcBef>
                <a:spcPct val="0"/>
              </a:spcBef>
            </a:pPr>
            <a:r>
              <a:rPr lang="en-US" sz="3999">
                <a:solidFill>
                  <a:srgbClr val="545454"/>
                </a:solidFill>
                <a:latin typeface="DM Sans"/>
                <a:ea typeface="DM Sans"/>
                <a:cs typeface="DM Sans"/>
                <a:sym typeface="DM Sans"/>
              </a:rPr>
              <a:t>Stay refreshed and healthy with DrAT  LifEssence Water!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5780" y="-158680"/>
            <a:ext cx="19144361" cy="10768703"/>
          </a:xfrm>
          <a:custGeom>
            <a:avLst/>
            <a:gdLst/>
            <a:ahLst/>
            <a:cxnLst/>
            <a:rect r="r" b="b" t="t" l="l"/>
            <a:pathLst>
              <a:path h="10768703" w="19144361">
                <a:moveTo>
                  <a:pt x="0" y="0"/>
                </a:moveTo>
                <a:lnTo>
                  <a:pt x="19144360" y="0"/>
                </a:lnTo>
                <a:lnTo>
                  <a:pt x="19144360" y="10768703"/>
                </a:lnTo>
                <a:lnTo>
                  <a:pt x="0" y="10768703"/>
                </a:lnTo>
                <a:lnTo>
                  <a:pt x="0" y="0"/>
                </a:lnTo>
                <a:close/>
              </a:path>
            </a:pathLst>
          </a:custGeom>
          <a:blipFill>
            <a:blip r:embed="rId2"/>
            <a:stretch>
              <a:fillRect l="0" t="0" r="0" b="0"/>
            </a:stretch>
          </a:blipFill>
        </p:spPr>
      </p:sp>
      <p:sp>
        <p:nvSpPr>
          <p:cNvPr name="Freeform 3" id="3"/>
          <p:cNvSpPr/>
          <p:nvPr/>
        </p:nvSpPr>
        <p:spPr>
          <a:xfrm flipH="false" flipV="false" rot="0">
            <a:off x="13299838" y="3326324"/>
            <a:ext cx="3837939" cy="1674301"/>
          </a:xfrm>
          <a:custGeom>
            <a:avLst/>
            <a:gdLst/>
            <a:ahLst/>
            <a:cxnLst/>
            <a:rect r="r" b="b" t="t" l="l"/>
            <a:pathLst>
              <a:path h="1674301" w="3837939">
                <a:moveTo>
                  <a:pt x="0" y="0"/>
                </a:moveTo>
                <a:lnTo>
                  <a:pt x="3837939" y="0"/>
                </a:lnTo>
                <a:lnTo>
                  <a:pt x="3837939" y="1674301"/>
                </a:lnTo>
                <a:lnTo>
                  <a:pt x="0" y="16743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69511" y="3292774"/>
            <a:ext cx="1127306" cy="1707851"/>
          </a:xfrm>
          <a:custGeom>
            <a:avLst/>
            <a:gdLst/>
            <a:ahLst/>
            <a:cxnLst/>
            <a:rect r="r" b="b" t="t" l="l"/>
            <a:pathLst>
              <a:path h="1707851" w="1127306">
                <a:moveTo>
                  <a:pt x="0" y="0"/>
                </a:moveTo>
                <a:lnTo>
                  <a:pt x="1127306" y="0"/>
                </a:lnTo>
                <a:lnTo>
                  <a:pt x="1127306" y="1707851"/>
                </a:lnTo>
                <a:lnTo>
                  <a:pt x="0" y="1707851"/>
                </a:lnTo>
                <a:lnTo>
                  <a:pt x="0" y="0"/>
                </a:lnTo>
                <a:close/>
              </a:path>
            </a:pathLst>
          </a:custGeom>
          <a:blipFill>
            <a:blip r:embed="rId5">
              <a:extLst>
                <a:ext uri="{96DAC541-7B7A-43D3-8B79-37D633B846F1}">
                  <asvg:svgBlip xmlns:asvg="http://schemas.microsoft.com/office/drawing/2016/SVG/main" r:embed="rId6"/>
                </a:ext>
              </a:extLst>
            </a:blip>
            <a:stretch>
              <a:fillRect l="-247274" t="0" r="0" b="0"/>
            </a:stretch>
          </a:blipFill>
        </p:spPr>
      </p:sp>
      <p:grpSp>
        <p:nvGrpSpPr>
          <p:cNvPr name="Group 5" id="5"/>
          <p:cNvGrpSpPr/>
          <p:nvPr/>
        </p:nvGrpSpPr>
        <p:grpSpPr>
          <a:xfrm rot="0">
            <a:off x="14240006" y="2494339"/>
            <a:ext cx="880801" cy="203335"/>
            <a:chOff x="0" y="0"/>
            <a:chExt cx="519620" cy="119955"/>
          </a:xfrm>
        </p:grpSpPr>
        <p:sp>
          <p:nvSpPr>
            <p:cNvPr name="Freeform 6" id="6"/>
            <p:cNvSpPr/>
            <p:nvPr/>
          </p:nvSpPr>
          <p:spPr>
            <a:xfrm flipH="false" flipV="false" rot="0">
              <a:off x="0" y="0"/>
              <a:ext cx="519620" cy="119955"/>
            </a:xfrm>
            <a:custGeom>
              <a:avLst/>
              <a:gdLst/>
              <a:ahLst/>
              <a:cxnLst/>
              <a:rect r="r" b="b" t="t" l="l"/>
              <a:pathLst>
                <a:path h="119955" w="519620">
                  <a:moveTo>
                    <a:pt x="59978" y="0"/>
                  </a:moveTo>
                  <a:lnTo>
                    <a:pt x="459642" y="0"/>
                  </a:lnTo>
                  <a:cubicBezTo>
                    <a:pt x="475549" y="0"/>
                    <a:pt x="490805" y="6319"/>
                    <a:pt x="502053" y="17567"/>
                  </a:cubicBezTo>
                  <a:cubicBezTo>
                    <a:pt x="513301" y="28815"/>
                    <a:pt x="519620" y="44071"/>
                    <a:pt x="519620" y="59978"/>
                  </a:cubicBezTo>
                  <a:lnTo>
                    <a:pt x="519620" y="59978"/>
                  </a:lnTo>
                  <a:cubicBezTo>
                    <a:pt x="519620" y="75885"/>
                    <a:pt x="513301" y="91140"/>
                    <a:pt x="502053" y="102388"/>
                  </a:cubicBezTo>
                  <a:cubicBezTo>
                    <a:pt x="490805" y="113636"/>
                    <a:pt x="475549" y="119955"/>
                    <a:pt x="459642"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B81A"/>
            </a:solidFill>
          </p:spPr>
        </p:sp>
        <p:sp>
          <p:nvSpPr>
            <p:cNvPr name="TextBox 7" id="7"/>
            <p:cNvSpPr txBox="true"/>
            <p:nvPr/>
          </p:nvSpPr>
          <p:spPr>
            <a:xfrm>
              <a:off x="0" y="-28575"/>
              <a:ext cx="519620" cy="148530"/>
            </a:xfrm>
            <a:prstGeom prst="rect">
              <a:avLst/>
            </a:prstGeom>
          </p:spPr>
          <p:txBody>
            <a:bodyPr anchor="ctr" rtlCol="false" tIns="35638" lIns="35638" bIns="35638" rIns="35638"/>
            <a:lstStyle/>
            <a:p>
              <a:pPr algn="ctr">
                <a:lnSpc>
                  <a:spcPts val="2042"/>
                </a:lnSpc>
                <a:spcBef>
                  <a:spcPct val="0"/>
                </a:spcBef>
              </a:pPr>
            </a:p>
          </p:txBody>
        </p:sp>
      </p:grpSp>
      <p:grpSp>
        <p:nvGrpSpPr>
          <p:cNvPr name="Group 8" id="8"/>
          <p:cNvGrpSpPr/>
          <p:nvPr/>
        </p:nvGrpSpPr>
        <p:grpSpPr>
          <a:xfrm rot="0">
            <a:off x="14137279" y="3493275"/>
            <a:ext cx="1325301" cy="229812"/>
            <a:chOff x="0" y="0"/>
            <a:chExt cx="691771" cy="119955"/>
          </a:xfrm>
        </p:grpSpPr>
        <p:sp>
          <p:nvSpPr>
            <p:cNvPr name="Freeform 9" id="9"/>
            <p:cNvSpPr/>
            <p:nvPr/>
          </p:nvSpPr>
          <p:spPr>
            <a:xfrm flipH="false" flipV="false" rot="0">
              <a:off x="0" y="0"/>
              <a:ext cx="691771" cy="119955"/>
            </a:xfrm>
            <a:custGeom>
              <a:avLst/>
              <a:gdLst/>
              <a:ahLst/>
              <a:cxnLst/>
              <a:rect r="r" b="b" t="t" l="l"/>
              <a:pathLst>
                <a:path h="119955" w="691771">
                  <a:moveTo>
                    <a:pt x="59978" y="0"/>
                  </a:moveTo>
                  <a:lnTo>
                    <a:pt x="631793" y="0"/>
                  </a:lnTo>
                  <a:cubicBezTo>
                    <a:pt x="647700" y="0"/>
                    <a:pt x="662956" y="6319"/>
                    <a:pt x="674204" y="17567"/>
                  </a:cubicBezTo>
                  <a:cubicBezTo>
                    <a:pt x="685452" y="28815"/>
                    <a:pt x="691771" y="44071"/>
                    <a:pt x="691771" y="59978"/>
                  </a:cubicBezTo>
                  <a:lnTo>
                    <a:pt x="691771" y="59978"/>
                  </a:lnTo>
                  <a:cubicBezTo>
                    <a:pt x="691771" y="75885"/>
                    <a:pt x="685452" y="91140"/>
                    <a:pt x="674204" y="102388"/>
                  </a:cubicBezTo>
                  <a:cubicBezTo>
                    <a:pt x="662956" y="113636"/>
                    <a:pt x="647700" y="119955"/>
                    <a:pt x="631793"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FFFF"/>
            </a:solidFill>
          </p:spPr>
        </p:sp>
        <p:sp>
          <p:nvSpPr>
            <p:cNvPr name="TextBox 10" id="10"/>
            <p:cNvSpPr txBox="true"/>
            <p:nvPr/>
          </p:nvSpPr>
          <p:spPr>
            <a:xfrm>
              <a:off x="0" y="-28575"/>
              <a:ext cx="691771" cy="148530"/>
            </a:xfrm>
            <a:prstGeom prst="rect">
              <a:avLst/>
            </a:prstGeom>
          </p:spPr>
          <p:txBody>
            <a:bodyPr anchor="ctr" rtlCol="false" tIns="35638" lIns="35638" bIns="35638" rIns="35638"/>
            <a:lstStyle/>
            <a:p>
              <a:pPr algn="ctr">
                <a:lnSpc>
                  <a:spcPts val="2042"/>
                </a:lnSpc>
                <a:spcBef>
                  <a:spcPct val="0"/>
                </a:spcBef>
              </a:pPr>
            </a:p>
          </p:txBody>
        </p:sp>
      </p:grpSp>
      <p:sp>
        <p:nvSpPr>
          <p:cNvPr name="AutoShape 11" id="11"/>
          <p:cNvSpPr/>
          <p:nvPr/>
        </p:nvSpPr>
        <p:spPr>
          <a:xfrm>
            <a:off x="13969211" y="4515369"/>
            <a:ext cx="1493369" cy="0"/>
          </a:xfrm>
          <a:prstGeom prst="line">
            <a:avLst/>
          </a:prstGeom>
          <a:ln cap="flat" w="9525">
            <a:solidFill>
              <a:srgbClr val="1B1B1A"/>
            </a:solidFill>
            <a:prstDash val="lgDash"/>
            <a:headEnd type="none" len="sm" w="sm"/>
            <a:tailEnd type="none" len="sm" w="sm"/>
          </a:ln>
        </p:spPr>
      </p:sp>
      <p:grpSp>
        <p:nvGrpSpPr>
          <p:cNvPr name="Group 12" id="12"/>
          <p:cNvGrpSpPr/>
          <p:nvPr/>
        </p:nvGrpSpPr>
        <p:grpSpPr>
          <a:xfrm rot="0">
            <a:off x="5477913" y="2938819"/>
            <a:ext cx="7332175" cy="4484875"/>
            <a:chOff x="0" y="0"/>
            <a:chExt cx="1931108" cy="1181202"/>
          </a:xfrm>
        </p:grpSpPr>
        <p:sp>
          <p:nvSpPr>
            <p:cNvPr name="Freeform 13" id="13"/>
            <p:cNvSpPr/>
            <p:nvPr/>
          </p:nvSpPr>
          <p:spPr>
            <a:xfrm flipH="false" flipV="false" rot="0">
              <a:off x="0" y="0"/>
              <a:ext cx="1931108" cy="1181202"/>
            </a:xfrm>
            <a:custGeom>
              <a:avLst/>
              <a:gdLst/>
              <a:ahLst/>
              <a:cxnLst/>
              <a:rect r="r" b="b" t="t" l="l"/>
              <a:pathLst>
                <a:path h="1181202" w="1931108">
                  <a:moveTo>
                    <a:pt x="0" y="0"/>
                  </a:moveTo>
                  <a:lnTo>
                    <a:pt x="1931108" y="0"/>
                  </a:lnTo>
                  <a:lnTo>
                    <a:pt x="1931108" y="1181202"/>
                  </a:lnTo>
                  <a:lnTo>
                    <a:pt x="0" y="1181202"/>
                  </a:lnTo>
                  <a:close/>
                </a:path>
              </a:pathLst>
            </a:custGeom>
            <a:solidFill>
              <a:srgbClr val="273F60"/>
            </a:solidFill>
          </p:spPr>
        </p:sp>
        <p:sp>
          <p:nvSpPr>
            <p:cNvPr name="TextBox 14" id="14"/>
            <p:cNvSpPr txBox="true"/>
            <p:nvPr/>
          </p:nvSpPr>
          <p:spPr>
            <a:xfrm>
              <a:off x="0" y="-57150"/>
              <a:ext cx="1931108" cy="1238352"/>
            </a:xfrm>
            <a:prstGeom prst="rect">
              <a:avLst/>
            </a:prstGeom>
          </p:spPr>
          <p:txBody>
            <a:bodyPr anchor="ctr" rtlCol="false" tIns="50800" lIns="50800" bIns="50800" rIns="50800"/>
            <a:lstStyle/>
            <a:p>
              <a:pPr algn="ctr">
                <a:lnSpc>
                  <a:spcPts val="2940"/>
                </a:lnSpc>
              </a:pPr>
            </a:p>
          </p:txBody>
        </p:sp>
      </p:grpSp>
      <p:sp>
        <p:nvSpPr>
          <p:cNvPr name="Freeform 15" id="15"/>
          <p:cNvSpPr/>
          <p:nvPr/>
        </p:nvSpPr>
        <p:spPr>
          <a:xfrm flipH="false" flipV="false" rot="0">
            <a:off x="13520329" y="7423694"/>
            <a:ext cx="3738971" cy="1631126"/>
          </a:xfrm>
          <a:custGeom>
            <a:avLst/>
            <a:gdLst/>
            <a:ahLst/>
            <a:cxnLst/>
            <a:rect r="r" b="b" t="t" l="l"/>
            <a:pathLst>
              <a:path h="1631126" w="3738971">
                <a:moveTo>
                  <a:pt x="0" y="0"/>
                </a:moveTo>
                <a:lnTo>
                  <a:pt x="3738971" y="0"/>
                </a:lnTo>
                <a:lnTo>
                  <a:pt x="3738971" y="1631126"/>
                </a:lnTo>
                <a:lnTo>
                  <a:pt x="0" y="16311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6182638" y="7423694"/>
            <a:ext cx="1076662" cy="1631126"/>
          </a:xfrm>
          <a:custGeom>
            <a:avLst/>
            <a:gdLst/>
            <a:ahLst/>
            <a:cxnLst/>
            <a:rect r="r" b="b" t="t" l="l"/>
            <a:pathLst>
              <a:path h="1631126" w="1076662">
                <a:moveTo>
                  <a:pt x="0" y="0"/>
                </a:moveTo>
                <a:lnTo>
                  <a:pt x="1076662" y="0"/>
                </a:lnTo>
                <a:lnTo>
                  <a:pt x="1076662" y="1631126"/>
                </a:lnTo>
                <a:lnTo>
                  <a:pt x="0" y="1631126"/>
                </a:lnTo>
                <a:lnTo>
                  <a:pt x="0" y="0"/>
                </a:lnTo>
                <a:close/>
              </a:path>
            </a:pathLst>
          </a:custGeom>
          <a:blipFill>
            <a:blip r:embed="rId5">
              <a:extLst>
                <a:ext uri="{96DAC541-7B7A-43D3-8B79-37D633B846F1}">
                  <asvg:svgBlip xmlns:asvg="http://schemas.microsoft.com/office/drawing/2016/SVG/main" r:embed="rId6"/>
                </a:ext>
              </a:extLst>
            </a:blip>
            <a:stretch>
              <a:fillRect l="-247274" t="0" r="0" b="0"/>
            </a:stretch>
          </a:blipFill>
        </p:spPr>
      </p:sp>
      <p:grpSp>
        <p:nvGrpSpPr>
          <p:cNvPr name="Group 17" id="17"/>
          <p:cNvGrpSpPr/>
          <p:nvPr/>
        </p:nvGrpSpPr>
        <p:grpSpPr>
          <a:xfrm rot="0">
            <a:off x="14059426" y="7593595"/>
            <a:ext cx="1633599" cy="255109"/>
            <a:chOff x="0" y="0"/>
            <a:chExt cx="837887" cy="130848"/>
          </a:xfrm>
        </p:grpSpPr>
        <p:sp>
          <p:nvSpPr>
            <p:cNvPr name="Freeform 18" id="18"/>
            <p:cNvSpPr/>
            <p:nvPr/>
          </p:nvSpPr>
          <p:spPr>
            <a:xfrm flipH="false" flipV="false" rot="0">
              <a:off x="0" y="0"/>
              <a:ext cx="837887" cy="130848"/>
            </a:xfrm>
            <a:custGeom>
              <a:avLst/>
              <a:gdLst/>
              <a:ahLst/>
              <a:cxnLst/>
              <a:rect r="r" b="b" t="t" l="l"/>
              <a:pathLst>
                <a:path h="130848" w="837887">
                  <a:moveTo>
                    <a:pt x="65424" y="0"/>
                  </a:moveTo>
                  <a:lnTo>
                    <a:pt x="772463" y="0"/>
                  </a:lnTo>
                  <a:cubicBezTo>
                    <a:pt x="789814" y="0"/>
                    <a:pt x="806455" y="6893"/>
                    <a:pt x="818724" y="19162"/>
                  </a:cubicBezTo>
                  <a:cubicBezTo>
                    <a:pt x="830994" y="31432"/>
                    <a:pt x="837887" y="48072"/>
                    <a:pt x="837887" y="65424"/>
                  </a:cubicBezTo>
                  <a:lnTo>
                    <a:pt x="837887" y="65424"/>
                  </a:lnTo>
                  <a:cubicBezTo>
                    <a:pt x="837887" y="101556"/>
                    <a:pt x="808595" y="130848"/>
                    <a:pt x="772463" y="130848"/>
                  </a:cubicBezTo>
                  <a:lnTo>
                    <a:pt x="65424" y="130848"/>
                  </a:lnTo>
                  <a:cubicBezTo>
                    <a:pt x="48072" y="130848"/>
                    <a:pt x="31432" y="123955"/>
                    <a:pt x="19162" y="111685"/>
                  </a:cubicBezTo>
                  <a:cubicBezTo>
                    <a:pt x="6893" y="99416"/>
                    <a:pt x="0" y="82775"/>
                    <a:pt x="0" y="65424"/>
                  </a:cubicBezTo>
                  <a:lnTo>
                    <a:pt x="0" y="65424"/>
                  </a:lnTo>
                  <a:cubicBezTo>
                    <a:pt x="0" y="48072"/>
                    <a:pt x="6893" y="31432"/>
                    <a:pt x="19162" y="19162"/>
                  </a:cubicBezTo>
                  <a:cubicBezTo>
                    <a:pt x="31432" y="6893"/>
                    <a:pt x="48072" y="0"/>
                    <a:pt x="65424" y="0"/>
                  </a:cubicBezTo>
                  <a:close/>
                </a:path>
              </a:pathLst>
            </a:custGeom>
            <a:solidFill>
              <a:srgbClr val="FFFFFF"/>
            </a:solidFill>
          </p:spPr>
        </p:sp>
        <p:sp>
          <p:nvSpPr>
            <p:cNvPr name="TextBox 19" id="19"/>
            <p:cNvSpPr txBox="true"/>
            <p:nvPr/>
          </p:nvSpPr>
          <p:spPr>
            <a:xfrm>
              <a:off x="0" y="-28575"/>
              <a:ext cx="837887" cy="159423"/>
            </a:xfrm>
            <a:prstGeom prst="rect">
              <a:avLst/>
            </a:prstGeom>
          </p:spPr>
          <p:txBody>
            <a:bodyPr anchor="ctr" rtlCol="false" tIns="36268" lIns="36268" bIns="36268" rIns="36268"/>
            <a:lstStyle/>
            <a:p>
              <a:pPr algn="ctr">
                <a:lnSpc>
                  <a:spcPts val="2042"/>
                </a:lnSpc>
                <a:spcBef>
                  <a:spcPct val="0"/>
                </a:spcBef>
              </a:pPr>
            </a:p>
          </p:txBody>
        </p:sp>
      </p:grpSp>
      <p:sp>
        <p:nvSpPr>
          <p:cNvPr name="AutoShape 20" id="20"/>
          <p:cNvSpPr/>
          <p:nvPr/>
        </p:nvSpPr>
        <p:spPr>
          <a:xfrm>
            <a:off x="14113099" y="8659208"/>
            <a:ext cx="1519760" cy="0"/>
          </a:xfrm>
          <a:prstGeom prst="line">
            <a:avLst/>
          </a:prstGeom>
          <a:ln cap="flat" w="9525">
            <a:solidFill>
              <a:srgbClr val="1B1B1A"/>
            </a:solidFill>
            <a:prstDash val="lgDash"/>
            <a:headEnd type="none" len="sm" w="sm"/>
            <a:tailEnd type="none" len="sm" w="sm"/>
          </a:ln>
        </p:spPr>
      </p:sp>
      <p:sp>
        <p:nvSpPr>
          <p:cNvPr name="TextBox 21" id="21"/>
          <p:cNvSpPr txBox="true"/>
          <p:nvPr/>
        </p:nvSpPr>
        <p:spPr>
          <a:xfrm rot="0">
            <a:off x="14120034" y="2581299"/>
            <a:ext cx="1208353" cy="153400"/>
          </a:xfrm>
          <a:prstGeom prst="rect">
            <a:avLst/>
          </a:prstGeom>
        </p:spPr>
        <p:txBody>
          <a:bodyPr anchor="t" rtlCol="false" tIns="0" lIns="0" bIns="0" rIns="0">
            <a:spAutoFit/>
          </a:bodyPr>
          <a:lstStyle/>
          <a:p>
            <a:pPr algn="ctr">
              <a:lnSpc>
                <a:spcPts val="1283"/>
              </a:lnSpc>
            </a:pPr>
            <a:r>
              <a:rPr lang="en-US" sz="917">
                <a:solidFill>
                  <a:srgbClr val="1B1B1A"/>
                </a:solidFill>
                <a:latin typeface="Glacial Indifference"/>
                <a:ea typeface="Glacial Indifference"/>
                <a:cs typeface="Glacial Indifference"/>
                <a:sym typeface="Glacial Indifference"/>
              </a:rPr>
              <a:t>Minimum Spend $50</a:t>
            </a:r>
          </a:p>
        </p:txBody>
      </p:sp>
      <p:sp>
        <p:nvSpPr>
          <p:cNvPr name="AutoShape 22" id="22"/>
          <p:cNvSpPr/>
          <p:nvPr/>
        </p:nvSpPr>
        <p:spPr>
          <a:xfrm>
            <a:off x="13679744" y="2541553"/>
            <a:ext cx="2323829" cy="0"/>
          </a:xfrm>
          <a:prstGeom prst="line">
            <a:avLst/>
          </a:prstGeom>
          <a:ln cap="flat" w="9525">
            <a:solidFill>
              <a:srgbClr val="1B1B1A"/>
            </a:solidFill>
            <a:prstDash val="lgDash"/>
            <a:headEnd type="none" len="sm" w="sm"/>
            <a:tailEnd type="none" len="sm" w="sm"/>
          </a:ln>
        </p:spPr>
      </p:sp>
      <p:sp>
        <p:nvSpPr>
          <p:cNvPr name="TextBox 23" id="23"/>
          <p:cNvSpPr txBox="true"/>
          <p:nvPr/>
        </p:nvSpPr>
        <p:spPr>
          <a:xfrm rot="0">
            <a:off x="13299838" y="2724299"/>
            <a:ext cx="3083641" cy="162384"/>
          </a:xfrm>
          <a:prstGeom prst="rect">
            <a:avLst/>
          </a:prstGeom>
        </p:spPr>
        <p:txBody>
          <a:bodyPr anchor="t" rtlCol="false" tIns="0" lIns="0" bIns="0" rIns="0">
            <a:spAutoFit/>
          </a:bodyPr>
          <a:lstStyle/>
          <a:p>
            <a:pPr algn="ctr">
              <a:lnSpc>
                <a:spcPts val="1106"/>
              </a:lnSpc>
            </a:pPr>
            <a:r>
              <a:rPr lang="en-US" sz="1141" spc="98">
                <a:solidFill>
                  <a:srgbClr val="1B1B1A"/>
                </a:solidFill>
                <a:latin typeface="Glacial Indifference"/>
                <a:ea typeface="Glacial Indifference"/>
                <a:cs typeface="Glacial Indifference"/>
                <a:sym typeface="Glacial Indifference"/>
              </a:rPr>
              <a:t>Valid Until 23 September, 2025</a:t>
            </a:r>
          </a:p>
        </p:txBody>
      </p:sp>
      <p:sp>
        <p:nvSpPr>
          <p:cNvPr name="Freeform 24" id="24"/>
          <p:cNvSpPr/>
          <p:nvPr/>
        </p:nvSpPr>
        <p:spPr>
          <a:xfrm flipH="false" flipV="false" rot="0">
            <a:off x="13320120" y="1378373"/>
            <a:ext cx="3621656" cy="1579947"/>
          </a:xfrm>
          <a:custGeom>
            <a:avLst/>
            <a:gdLst/>
            <a:ahLst/>
            <a:cxnLst/>
            <a:rect r="r" b="b" t="t" l="l"/>
            <a:pathLst>
              <a:path h="1579947" w="3621656">
                <a:moveTo>
                  <a:pt x="0" y="0"/>
                </a:moveTo>
                <a:lnTo>
                  <a:pt x="3621656" y="0"/>
                </a:lnTo>
                <a:lnTo>
                  <a:pt x="3621656" y="1579947"/>
                </a:lnTo>
                <a:lnTo>
                  <a:pt x="0" y="15799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15898895" y="1378373"/>
            <a:ext cx="1042881" cy="1579947"/>
          </a:xfrm>
          <a:custGeom>
            <a:avLst/>
            <a:gdLst/>
            <a:ahLst/>
            <a:cxnLst/>
            <a:rect r="r" b="b" t="t" l="l"/>
            <a:pathLst>
              <a:path h="1579947" w="1042881">
                <a:moveTo>
                  <a:pt x="0" y="0"/>
                </a:moveTo>
                <a:lnTo>
                  <a:pt x="1042881" y="0"/>
                </a:lnTo>
                <a:lnTo>
                  <a:pt x="1042881" y="1579947"/>
                </a:lnTo>
                <a:lnTo>
                  <a:pt x="0" y="1579947"/>
                </a:lnTo>
                <a:lnTo>
                  <a:pt x="0" y="0"/>
                </a:lnTo>
                <a:close/>
              </a:path>
            </a:pathLst>
          </a:custGeom>
          <a:blipFill>
            <a:blip r:embed="rId3">
              <a:extLst>
                <a:ext uri="{96DAC541-7B7A-43D3-8B79-37D633B846F1}">
                  <asvg:svgBlip xmlns:asvg="http://schemas.microsoft.com/office/drawing/2016/SVG/main" r:embed="rId4"/>
                </a:ext>
              </a:extLst>
            </a:blip>
            <a:stretch>
              <a:fillRect l="-247274" t="0" r="0" b="0"/>
            </a:stretch>
          </a:blipFill>
        </p:spPr>
      </p:sp>
      <p:grpSp>
        <p:nvGrpSpPr>
          <p:cNvPr name="Group 26" id="26"/>
          <p:cNvGrpSpPr/>
          <p:nvPr/>
        </p:nvGrpSpPr>
        <p:grpSpPr>
          <a:xfrm rot="0">
            <a:off x="13977127" y="1597019"/>
            <a:ext cx="1306404" cy="226535"/>
            <a:chOff x="0" y="0"/>
            <a:chExt cx="691771" cy="119955"/>
          </a:xfrm>
        </p:grpSpPr>
        <p:sp>
          <p:nvSpPr>
            <p:cNvPr name="Freeform 27" id="27"/>
            <p:cNvSpPr/>
            <p:nvPr/>
          </p:nvSpPr>
          <p:spPr>
            <a:xfrm flipH="false" flipV="false" rot="0">
              <a:off x="0" y="0"/>
              <a:ext cx="691771" cy="119955"/>
            </a:xfrm>
            <a:custGeom>
              <a:avLst/>
              <a:gdLst/>
              <a:ahLst/>
              <a:cxnLst/>
              <a:rect r="r" b="b" t="t" l="l"/>
              <a:pathLst>
                <a:path h="119955" w="691771">
                  <a:moveTo>
                    <a:pt x="59978" y="0"/>
                  </a:moveTo>
                  <a:lnTo>
                    <a:pt x="631793" y="0"/>
                  </a:lnTo>
                  <a:cubicBezTo>
                    <a:pt x="647700" y="0"/>
                    <a:pt x="662956" y="6319"/>
                    <a:pt x="674204" y="17567"/>
                  </a:cubicBezTo>
                  <a:cubicBezTo>
                    <a:pt x="685452" y="28815"/>
                    <a:pt x="691771" y="44071"/>
                    <a:pt x="691771" y="59978"/>
                  </a:cubicBezTo>
                  <a:lnTo>
                    <a:pt x="691771" y="59978"/>
                  </a:lnTo>
                  <a:cubicBezTo>
                    <a:pt x="691771" y="75885"/>
                    <a:pt x="685452" y="91140"/>
                    <a:pt x="674204" y="102388"/>
                  </a:cubicBezTo>
                  <a:cubicBezTo>
                    <a:pt x="662956" y="113636"/>
                    <a:pt x="647700" y="119955"/>
                    <a:pt x="631793"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B81A"/>
            </a:solidFill>
          </p:spPr>
        </p:sp>
        <p:sp>
          <p:nvSpPr>
            <p:cNvPr name="TextBox 28" id="28"/>
            <p:cNvSpPr txBox="true"/>
            <p:nvPr/>
          </p:nvSpPr>
          <p:spPr>
            <a:xfrm>
              <a:off x="0" y="-28575"/>
              <a:ext cx="691771" cy="148530"/>
            </a:xfrm>
            <a:prstGeom prst="rect">
              <a:avLst/>
            </a:prstGeom>
          </p:spPr>
          <p:txBody>
            <a:bodyPr anchor="ctr" rtlCol="false" tIns="35130" lIns="35130" bIns="35130" rIns="35130"/>
            <a:lstStyle/>
            <a:p>
              <a:pPr algn="ctr">
                <a:lnSpc>
                  <a:spcPts val="2042"/>
                </a:lnSpc>
                <a:spcBef>
                  <a:spcPct val="0"/>
                </a:spcBef>
              </a:pPr>
            </a:p>
          </p:txBody>
        </p:sp>
      </p:grpSp>
      <p:sp>
        <p:nvSpPr>
          <p:cNvPr name="TextBox 29" id="29"/>
          <p:cNvSpPr txBox="true"/>
          <p:nvPr/>
        </p:nvSpPr>
        <p:spPr>
          <a:xfrm rot="0">
            <a:off x="13409128" y="1907742"/>
            <a:ext cx="2509318" cy="627063"/>
          </a:xfrm>
          <a:prstGeom prst="rect">
            <a:avLst/>
          </a:prstGeom>
        </p:spPr>
        <p:txBody>
          <a:bodyPr anchor="t" rtlCol="false" tIns="0" lIns="0" bIns="0" rIns="0">
            <a:spAutoFit/>
          </a:bodyPr>
          <a:lstStyle/>
          <a:p>
            <a:pPr algn="ctr">
              <a:lnSpc>
                <a:spcPts val="2393"/>
              </a:lnSpc>
            </a:pPr>
            <a:r>
              <a:rPr lang="en-US" sz="2659">
                <a:solidFill>
                  <a:srgbClr val="1B1B1A"/>
                </a:solidFill>
                <a:latin typeface="Intro Rust G Base2Line"/>
                <a:ea typeface="Intro Rust G Base2Line"/>
                <a:cs typeface="Intro Rust G Base2Line"/>
                <a:sym typeface="Intro Rust G Base2Line"/>
              </a:rPr>
              <a:t>influncer</a:t>
            </a:r>
          </a:p>
          <a:p>
            <a:pPr algn="ctr">
              <a:lnSpc>
                <a:spcPts val="2393"/>
              </a:lnSpc>
            </a:pPr>
            <a:r>
              <a:rPr lang="en-US" sz="2659">
                <a:solidFill>
                  <a:srgbClr val="1B1B1A"/>
                </a:solidFill>
                <a:latin typeface="Intro Rust G Base2Line"/>
                <a:ea typeface="Intro Rust G Base2Line"/>
                <a:cs typeface="Intro Rust G Base2Line"/>
                <a:sym typeface="Intro Rust G Base2Line"/>
              </a:rPr>
              <a:t>rm2000.00</a:t>
            </a:r>
          </a:p>
        </p:txBody>
      </p:sp>
      <p:sp>
        <p:nvSpPr>
          <p:cNvPr name="Freeform 30" id="30"/>
          <p:cNvSpPr/>
          <p:nvPr/>
        </p:nvSpPr>
        <p:spPr>
          <a:xfrm flipH="false" flipV="false" rot="0">
            <a:off x="7310018" y="2938819"/>
            <a:ext cx="3667963" cy="6392964"/>
          </a:xfrm>
          <a:custGeom>
            <a:avLst/>
            <a:gdLst/>
            <a:ahLst/>
            <a:cxnLst/>
            <a:rect r="r" b="b" t="t" l="l"/>
            <a:pathLst>
              <a:path h="6392964" w="3667963">
                <a:moveTo>
                  <a:pt x="0" y="0"/>
                </a:moveTo>
                <a:lnTo>
                  <a:pt x="3667964" y="0"/>
                </a:lnTo>
                <a:lnTo>
                  <a:pt x="3667964" y="6392964"/>
                </a:lnTo>
                <a:lnTo>
                  <a:pt x="0" y="63929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31" id="31"/>
          <p:cNvSpPr txBox="true"/>
          <p:nvPr/>
        </p:nvSpPr>
        <p:spPr>
          <a:xfrm rot="0">
            <a:off x="10050959" y="5579000"/>
            <a:ext cx="5676420" cy="44717"/>
          </a:xfrm>
          <a:prstGeom prst="rect">
            <a:avLst/>
          </a:prstGeom>
        </p:spPr>
        <p:txBody>
          <a:bodyPr anchor="t" rtlCol="false" tIns="0" lIns="0" bIns="0" rIns="0">
            <a:spAutoFit/>
          </a:bodyPr>
          <a:lstStyle/>
          <a:p>
            <a:pPr algn="ctr">
              <a:lnSpc>
                <a:spcPts val="372"/>
              </a:lnSpc>
            </a:pPr>
          </a:p>
        </p:txBody>
      </p:sp>
      <p:sp>
        <p:nvSpPr>
          <p:cNvPr name="TextBox 32" id="32"/>
          <p:cNvSpPr txBox="true"/>
          <p:nvPr/>
        </p:nvSpPr>
        <p:spPr>
          <a:xfrm rot="0">
            <a:off x="10050959" y="5306761"/>
            <a:ext cx="7641941" cy="147902"/>
          </a:xfrm>
          <a:prstGeom prst="rect">
            <a:avLst/>
          </a:prstGeom>
        </p:spPr>
        <p:txBody>
          <a:bodyPr anchor="t" rtlCol="false" tIns="0" lIns="0" bIns="0" rIns="0">
            <a:spAutoFit/>
          </a:bodyPr>
          <a:lstStyle/>
          <a:p>
            <a:pPr algn="l" marL="0" indent="0" lvl="0">
              <a:lnSpc>
                <a:spcPts val="1233"/>
              </a:lnSpc>
            </a:pPr>
          </a:p>
        </p:txBody>
      </p:sp>
      <p:sp>
        <p:nvSpPr>
          <p:cNvPr name="Freeform 33" id="33"/>
          <p:cNvSpPr/>
          <p:nvPr/>
        </p:nvSpPr>
        <p:spPr>
          <a:xfrm flipH="false" flipV="false" rot="0">
            <a:off x="13575661" y="5305425"/>
            <a:ext cx="3349592" cy="1461260"/>
          </a:xfrm>
          <a:custGeom>
            <a:avLst/>
            <a:gdLst/>
            <a:ahLst/>
            <a:cxnLst/>
            <a:rect r="r" b="b" t="t" l="l"/>
            <a:pathLst>
              <a:path h="1461260" w="3349592">
                <a:moveTo>
                  <a:pt x="0" y="0"/>
                </a:moveTo>
                <a:lnTo>
                  <a:pt x="3349593" y="0"/>
                </a:lnTo>
                <a:lnTo>
                  <a:pt x="3349593" y="1461260"/>
                </a:lnTo>
                <a:lnTo>
                  <a:pt x="0" y="14612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4" id="34"/>
          <p:cNvSpPr/>
          <p:nvPr/>
        </p:nvSpPr>
        <p:spPr>
          <a:xfrm flipH="false" flipV="false" rot="0">
            <a:off x="15960716" y="5305425"/>
            <a:ext cx="964538" cy="1461260"/>
          </a:xfrm>
          <a:custGeom>
            <a:avLst/>
            <a:gdLst/>
            <a:ahLst/>
            <a:cxnLst/>
            <a:rect r="r" b="b" t="t" l="l"/>
            <a:pathLst>
              <a:path h="1461260" w="964538">
                <a:moveTo>
                  <a:pt x="0" y="0"/>
                </a:moveTo>
                <a:lnTo>
                  <a:pt x="964538" y="0"/>
                </a:lnTo>
                <a:lnTo>
                  <a:pt x="964538" y="1461260"/>
                </a:lnTo>
                <a:lnTo>
                  <a:pt x="0" y="1461260"/>
                </a:lnTo>
                <a:lnTo>
                  <a:pt x="0" y="0"/>
                </a:lnTo>
                <a:close/>
              </a:path>
            </a:pathLst>
          </a:custGeom>
          <a:blipFill>
            <a:blip r:embed="rId3">
              <a:extLst>
                <a:ext uri="{96DAC541-7B7A-43D3-8B79-37D633B846F1}">
                  <asvg:svgBlip xmlns:asvg="http://schemas.microsoft.com/office/drawing/2016/SVG/main" r:embed="rId4"/>
                </a:ext>
              </a:extLst>
            </a:blip>
            <a:stretch>
              <a:fillRect l="-247274" t="0" r="0" b="0"/>
            </a:stretch>
          </a:blipFill>
        </p:spPr>
      </p:sp>
      <p:grpSp>
        <p:nvGrpSpPr>
          <p:cNvPr name="Group 35" id="35"/>
          <p:cNvGrpSpPr/>
          <p:nvPr/>
        </p:nvGrpSpPr>
        <p:grpSpPr>
          <a:xfrm rot="0">
            <a:off x="14183313" y="5507646"/>
            <a:ext cx="1208265" cy="209517"/>
            <a:chOff x="0" y="0"/>
            <a:chExt cx="691771" cy="119955"/>
          </a:xfrm>
        </p:grpSpPr>
        <p:sp>
          <p:nvSpPr>
            <p:cNvPr name="Freeform 36" id="36"/>
            <p:cNvSpPr/>
            <p:nvPr/>
          </p:nvSpPr>
          <p:spPr>
            <a:xfrm flipH="false" flipV="false" rot="0">
              <a:off x="0" y="0"/>
              <a:ext cx="691771" cy="119955"/>
            </a:xfrm>
            <a:custGeom>
              <a:avLst/>
              <a:gdLst/>
              <a:ahLst/>
              <a:cxnLst/>
              <a:rect r="r" b="b" t="t" l="l"/>
              <a:pathLst>
                <a:path h="119955" w="691771">
                  <a:moveTo>
                    <a:pt x="59978" y="0"/>
                  </a:moveTo>
                  <a:lnTo>
                    <a:pt x="631793" y="0"/>
                  </a:lnTo>
                  <a:cubicBezTo>
                    <a:pt x="647700" y="0"/>
                    <a:pt x="662956" y="6319"/>
                    <a:pt x="674204" y="17567"/>
                  </a:cubicBezTo>
                  <a:cubicBezTo>
                    <a:pt x="685452" y="28815"/>
                    <a:pt x="691771" y="44071"/>
                    <a:pt x="691771" y="59978"/>
                  </a:cubicBezTo>
                  <a:lnTo>
                    <a:pt x="691771" y="59978"/>
                  </a:lnTo>
                  <a:cubicBezTo>
                    <a:pt x="691771" y="75885"/>
                    <a:pt x="685452" y="91140"/>
                    <a:pt x="674204" y="102388"/>
                  </a:cubicBezTo>
                  <a:cubicBezTo>
                    <a:pt x="662956" y="113636"/>
                    <a:pt x="647700" y="119955"/>
                    <a:pt x="631793"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B81A"/>
            </a:solidFill>
          </p:spPr>
        </p:sp>
        <p:sp>
          <p:nvSpPr>
            <p:cNvPr name="TextBox 37" id="37"/>
            <p:cNvSpPr txBox="true"/>
            <p:nvPr/>
          </p:nvSpPr>
          <p:spPr>
            <a:xfrm>
              <a:off x="0" y="-28575"/>
              <a:ext cx="691771" cy="148530"/>
            </a:xfrm>
            <a:prstGeom prst="rect">
              <a:avLst/>
            </a:prstGeom>
          </p:spPr>
          <p:txBody>
            <a:bodyPr anchor="ctr" rtlCol="false" tIns="32491" lIns="32491" bIns="32491" rIns="32491"/>
            <a:lstStyle/>
            <a:p>
              <a:pPr algn="ctr">
                <a:lnSpc>
                  <a:spcPts val="2042"/>
                </a:lnSpc>
                <a:spcBef>
                  <a:spcPct val="0"/>
                </a:spcBef>
              </a:pPr>
            </a:p>
          </p:txBody>
        </p:sp>
      </p:grpSp>
      <p:sp>
        <p:nvSpPr>
          <p:cNvPr name="AutoShape 38" id="38"/>
          <p:cNvSpPr/>
          <p:nvPr/>
        </p:nvSpPr>
        <p:spPr>
          <a:xfrm>
            <a:off x="6076508" y="5405438"/>
            <a:ext cx="6439783" cy="0"/>
          </a:xfrm>
          <a:prstGeom prst="line">
            <a:avLst/>
          </a:prstGeom>
          <a:ln cap="rnd" w="85725">
            <a:solidFill>
              <a:srgbClr val="FFFFFF"/>
            </a:solidFill>
            <a:prstDash val="lgDash"/>
            <a:headEnd type="none" len="sm" w="sm"/>
            <a:tailEnd type="none" len="sm" w="sm"/>
          </a:ln>
        </p:spPr>
      </p:sp>
      <p:sp>
        <p:nvSpPr>
          <p:cNvPr name="AutoShape 39" id="39"/>
          <p:cNvSpPr/>
          <p:nvPr/>
        </p:nvSpPr>
        <p:spPr>
          <a:xfrm>
            <a:off x="13969211" y="2536007"/>
            <a:ext cx="1493369" cy="0"/>
          </a:xfrm>
          <a:prstGeom prst="line">
            <a:avLst/>
          </a:prstGeom>
          <a:ln cap="flat" w="9525">
            <a:solidFill>
              <a:srgbClr val="1B1B1A"/>
            </a:solidFill>
            <a:prstDash val="lgDash"/>
            <a:headEnd type="none" len="sm" w="sm"/>
            <a:tailEnd type="none" len="sm" w="sm"/>
          </a:ln>
        </p:spPr>
      </p:sp>
      <p:sp>
        <p:nvSpPr>
          <p:cNvPr name="AutoShape 40" id="40"/>
          <p:cNvSpPr/>
          <p:nvPr/>
        </p:nvSpPr>
        <p:spPr>
          <a:xfrm>
            <a:off x="13969211" y="6403582"/>
            <a:ext cx="1493369" cy="0"/>
          </a:xfrm>
          <a:prstGeom prst="line">
            <a:avLst/>
          </a:prstGeom>
          <a:ln cap="flat" w="9525">
            <a:solidFill>
              <a:srgbClr val="1B1B1A"/>
            </a:solidFill>
            <a:prstDash val="lgDash"/>
            <a:headEnd type="none" len="sm" w="sm"/>
            <a:tailEnd type="none" len="sm" w="sm"/>
          </a:ln>
        </p:spPr>
      </p:sp>
      <p:grpSp>
        <p:nvGrpSpPr>
          <p:cNvPr name="Group 41" id="41"/>
          <p:cNvGrpSpPr/>
          <p:nvPr/>
        </p:nvGrpSpPr>
        <p:grpSpPr>
          <a:xfrm rot="0">
            <a:off x="-2067171" y="1040174"/>
            <a:ext cx="12543472" cy="1143000"/>
            <a:chOff x="0" y="0"/>
            <a:chExt cx="4459901" cy="406400"/>
          </a:xfrm>
        </p:grpSpPr>
        <p:sp>
          <p:nvSpPr>
            <p:cNvPr name="Freeform 42" id="42"/>
            <p:cNvSpPr/>
            <p:nvPr/>
          </p:nvSpPr>
          <p:spPr>
            <a:xfrm flipH="false" flipV="false" rot="0">
              <a:off x="0" y="0"/>
              <a:ext cx="4459901" cy="406400"/>
            </a:xfrm>
            <a:custGeom>
              <a:avLst/>
              <a:gdLst/>
              <a:ahLst/>
              <a:cxnLst/>
              <a:rect r="r" b="b" t="t" l="l"/>
              <a:pathLst>
                <a:path h="406400" w="4459901">
                  <a:moveTo>
                    <a:pt x="4256701" y="0"/>
                  </a:moveTo>
                  <a:cubicBezTo>
                    <a:pt x="4368925" y="0"/>
                    <a:pt x="4459901" y="90976"/>
                    <a:pt x="4459901" y="203200"/>
                  </a:cubicBezTo>
                  <a:cubicBezTo>
                    <a:pt x="4459901" y="315424"/>
                    <a:pt x="4368925" y="406400"/>
                    <a:pt x="4256701"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43" id="43"/>
            <p:cNvSpPr txBox="true"/>
            <p:nvPr/>
          </p:nvSpPr>
          <p:spPr>
            <a:xfrm>
              <a:off x="0" y="-38100"/>
              <a:ext cx="4459901" cy="444500"/>
            </a:xfrm>
            <a:prstGeom prst="rect">
              <a:avLst/>
            </a:prstGeom>
          </p:spPr>
          <p:txBody>
            <a:bodyPr anchor="ctr" rtlCol="false" tIns="50800" lIns="50800" bIns="50800" rIns="50800"/>
            <a:lstStyle/>
            <a:p>
              <a:pPr algn="ctr">
                <a:lnSpc>
                  <a:spcPts val="2160"/>
                </a:lnSpc>
              </a:pPr>
            </a:p>
          </p:txBody>
        </p:sp>
      </p:grpSp>
      <p:grpSp>
        <p:nvGrpSpPr>
          <p:cNvPr name="Group 44" id="44"/>
          <p:cNvGrpSpPr/>
          <p:nvPr/>
        </p:nvGrpSpPr>
        <p:grpSpPr>
          <a:xfrm rot="0">
            <a:off x="-598542" y="6403582"/>
            <a:ext cx="7707405" cy="2228316"/>
            <a:chOff x="0" y="0"/>
            <a:chExt cx="2740411" cy="792290"/>
          </a:xfrm>
        </p:grpSpPr>
        <p:sp>
          <p:nvSpPr>
            <p:cNvPr name="Freeform 45" id="45"/>
            <p:cNvSpPr/>
            <p:nvPr/>
          </p:nvSpPr>
          <p:spPr>
            <a:xfrm flipH="false" flipV="false" rot="0">
              <a:off x="0" y="0"/>
              <a:ext cx="2740411" cy="792290"/>
            </a:xfrm>
            <a:custGeom>
              <a:avLst/>
              <a:gdLst/>
              <a:ahLst/>
              <a:cxnLst/>
              <a:rect r="r" b="b" t="t" l="l"/>
              <a:pathLst>
                <a:path h="792290" w="2740411">
                  <a:moveTo>
                    <a:pt x="2537211" y="0"/>
                  </a:moveTo>
                  <a:cubicBezTo>
                    <a:pt x="2649435" y="0"/>
                    <a:pt x="2740411" y="177360"/>
                    <a:pt x="2740411" y="396145"/>
                  </a:cubicBezTo>
                  <a:cubicBezTo>
                    <a:pt x="2740411" y="614930"/>
                    <a:pt x="2649435" y="792290"/>
                    <a:pt x="2537211" y="792290"/>
                  </a:cubicBezTo>
                  <a:lnTo>
                    <a:pt x="203200" y="792290"/>
                  </a:lnTo>
                  <a:cubicBezTo>
                    <a:pt x="90976" y="792290"/>
                    <a:pt x="0" y="614930"/>
                    <a:pt x="0" y="396145"/>
                  </a:cubicBezTo>
                  <a:cubicBezTo>
                    <a:pt x="0" y="177360"/>
                    <a:pt x="90976" y="0"/>
                    <a:pt x="203200" y="0"/>
                  </a:cubicBezTo>
                  <a:close/>
                </a:path>
              </a:pathLst>
            </a:custGeom>
            <a:solidFill>
              <a:srgbClr val="FFB92E"/>
            </a:solidFill>
          </p:spPr>
        </p:sp>
        <p:sp>
          <p:nvSpPr>
            <p:cNvPr name="TextBox 46" id="46"/>
            <p:cNvSpPr txBox="true"/>
            <p:nvPr/>
          </p:nvSpPr>
          <p:spPr>
            <a:xfrm>
              <a:off x="0" y="-76200"/>
              <a:ext cx="2740411" cy="868490"/>
            </a:xfrm>
            <a:prstGeom prst="rect">
              <a:avLst/>
            </a:prstGeom>
          </p:spPr>
          <p:txBody>
            <a:bodyPr anchor="ctr" rtlCol="false" tIns="50800" lIns="50800" bIns="50800" rIns="50800"/>
            <a:lstStyle/>
            <a:p>
              <a:pPr algn="ctr">
                <a:lnSpc>
                  <a:spcPts val="4284"/>
                </a:lnSpc>
              </a:pPr>
            </a:p>
          </p:txBody>
        </p:sp>
      </p:grpSp>
      <p:grpSp>
        <p:nvGrpSpPr>
          <p:cNvPr name="Group 47" id="47"/>
          <p:cNvGrpSpPr/>
          <p:nvPr/>
        </p:nvGrpSpPr>
        <p:grpSpPr>
          <a:xfrm rot="0">
            <a:off x="14746831" y="341888"/>
            <a:ext cx="6317871" cy="785712"/>
            <a:chOff x="0" y="0"/>
            <a:chExt cx="8423828" cy="1047616"/>
          </a:xfrm>
        </p:grpSpPr>
        <p:grpSp>
          <p:nvGrpSpPr>
            <p:cNvPr name="Group 48" id="48"/>
            <p:cNvGrpSpPr/>
            <p:nvPr/>
          </p:nvGrpSpPr>
          <p:grpSpPr>
            <a:xfrm rot="0">
              <a:off x="0" y="0"/>
              <a:ext cx="8423828" cy="1047616"/>
              <a:chOff x="0" y="0"/>
              <a:chExt cx="2246354" cy="279364"/>
            </a:xfrm>
          </p:grpSpPr>
          <p:sp>
            <p:nvSpPr>
              <p:cNvPr name="Freeform 49" id="4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50" id="5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51" id="51"/>
            <p:cNvGrpSpPr/>
            <p:nvPr/>
          </p:nvGrpSpPr>
          <p:grpSpPr>
            <a:xfrm rot="0">
              <a:off x="408724" y="118304"/>
              <a:ext cx="2433022" cy="811007"/>
              <a:chOff x="0" y="0"/>
              <a:chExt cx="812800" cy="270933"/>
            </a:xfrm>
          </p:grpSpPr>
          <p:sp>
            <p:nvSpPr>
              <p:cNvPr name="Freeform 52" id="5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53" id="5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54" id="5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9"/>
              <a:stretch>
                <a:fillRect l="0" t="0" r="0" b="0"/>
              </a:stretch>
            </a:blipFill>
          </p:spPr>
        </p:sp>
      </p:grpSp>
      <p:sp>
        <p:nvSpPr>
          <p:cNvPr name="Freeform 55" id="55"/>
          <p:cNvSpPr/>
          <p:nvPr/>
        </p:nvSpPr>
        <p:spPr>
          <a:xfrm flipH="false" flipV="false" rot="0">
            <a:off x="16383479" y="8148722"/>
            <a:ext cx="614793" cy="181069"/>
          </a:xfrm>
          <a:custGeom>
            <a:avLst/>
            <a:gdLst/>
            <a:ahLst/>
            <a:cxnLst/>
            <a:rect r="r" b="b" t="t" l="l"/>
            <a:pathLst>
              <a:path h="181069" w="614793">
                <a:moveTo>
                  <a:pt x="0" y="0"/>
                </a:moveTo>
                <a:lnTo>
                  <a:pt x="614793" y="0"/>
                </a:lnTo>
                <a:lnTo>
                  <a:pt x="614793" y="181069"/>
                </a:lnTo>
                <a:lnTo>
                  <a:pt x="0" y="181069"/>
                </a:lnTo>
                <a:lnTo>
                  <a:pt x="0" y="0"/>
                </a:lnTo>
                <a:close/>
              </a:path>
            </a:pathLst>
          </a:custGeom>
          <a:blipFill>
            <a:blip r:embed="rId9"/>
            <a:stretch>
              <a:fillRect l="0" t="0" r="0" b="0"/>
            </a:stretch>
          </a:blipFill>
        </p:spPr>
      </p:sp>
      <p:sp>
        <p:nvSpPr>
          <p:cNvPr name="TextBox 56" id="56"/>
          <p:cNvSpPr txBox="true"/>
          <p:nvPr/>
        </p:nvSpPr>
        <p:spPr>
          <a:xfrm rot="0">
            <a:off x="13612221" y="7982054"/>
            <a:ext cx="2590602" cy="649844"/>
          </a:xfrm>
          <a:prstGeom prst="rect">
            <a:avLst/>
          </a:prstGeom>
        </p:spPr>
        <p:txBody>
          <a:bodyPr anchor="t" rtlCol="false" tIns="0" lIns="0" bIns="0" rIns="0">
            <a:spAutoFit/>
          </a:bodyPr>
          <a:lstStyle/>
          <a:p>
            <a:pPr algn="ctr">
              <a:lnSpc>
                <a:spcPts val="2470"/>
              </a:lnSpc>
            </a:pPr>
            <a:r>
              <a:rPr lang="en-US" sz="2745">
                <a:solidFill>
                  <a:srgbClr val="1B1B1A"/>
                </a:solidFill>
                <a:latin typeface="Intro Rust G Base2Line"/>
                <a:ea typeface="Intro Rust G Base2Line"/>
                <a:cs typeface="Intro Rust G Base2Line"/>
                <a:sym typeface="Intro Rust G Base2Line"/>
              </a:rPr>
              <a:t>imperial</a:t>
            </a:r>
          </a:p>
          <a:p>
            <a:pPr algn="ctr">
              <a:lnSpc>
                <a:spcPts val="2470"/>
              </a:lnSpc>
            </a:pPr>
            <a:r>
              <a:rPr lang="en-US" sz="2745">
                <a:solidFill>
                  <a:srgbClr val="1B1B1A"/>
                </a:solidFill>
                <a:latin typeface="Intro Rust G Base2Line"/>
                <a:ea typeface="Intro Rust G Base2Line"/>
                <a:cs typeface="Intro Rust G Base2Line"/>
                <a:sym typeface="Intro Rust G Base2Line"/>
              </a:rPr>
              <a:t>rm30,000.00</a:t>
            </a:r>
          </a:p>
        </p:txBody>
      </p:sp>
      <p:sp>
        <p:nvSpPr>
          <p:cNvPr name="TextBox 57" id="57"/>
          <p:cNvSpPr txBox="true"/>
          <p:nvPr/>
        </p:nvSpPr>
        <p:spPr>
          <a:xfrm rot="0">
            <a:off x="14113099" y="7665717"/>
            <a:ext cx="1519760" cy="102902"/>
          </a:xfrm>
          <a:prstGeom prst="rect">
            <a:avLst/>
          </a:prstGeom>
        </p:spPr>
        <p:txBody>
          <a:bodyPr anchor="t" rtlCol="false" tIns="0" lIns="0" bIns="0" rIns="0">
            <a:spAutoFit/>
          </a:bodyPr>
          <a:lstStyle/>
          <a:p>
            <a:pPr algn="ctr">
              <a:lnSpc>
                <a:spcPts val="723"/>
              </a:lnSpc>
            </a:pPr>
            <a:r>
              <a:rPr lang="en-US" sz="746" spc="33">
                <a:solidFill>
                  <a:srgbClr val="1B1B1A"/>
                </a:solidFill>
                <a:latin typeface="Glacial Indifference"/>
                <a:ea typeface="Glacial Indifference"/>
                <a:cs typeface="Glacial Indifference"/>
                <a:sym typeface="Glacial Indifference"/>
              </a:rPr>
              <a:t>ESSENTIALS</a:t>
            </a:r>
          </a:p>
        </p:txBody>
      </p:sp>
      <p:sp>
        <p:nvSpPr>
          <p:cNvPr name="TextBox 58" id="58"/>
          <p:cNvSpPr txBox="true"/>
          <p:nvPr/>
        </p:nvSpPr>
        <p:spPr>
          <a:xfrm rot="0">
            <a:off x="13894291" y="1657652"/>
            <a:ext cx="1472075" cy="108899"/>
          </a:xfrm>
          <a:prstGeom prst="rect">
            <a:avLst/>
          </a:prstGeom>
        </p:spPr>
        <p:txBody>
          <a:bodyPr anchor="t" rtlCol="false" tIns="0" lIns="0" bIns="0" rIns="0">
            <a:spAutoFit/>
          </a:bodyPr>
          <a:lstStyle/>
          <a:p>
            <a:pPr algn="ctr">
              <a:lnSpc>
                <a:spcPts val="701"/>
              </a:lnSpc>
            </a:pPr>
            <a:r>
              <a:rPr lang="en-US" sz="722" spc="32">
                <a:solidFill>
                  <a:srgbClr val="1B1B1A"/>
                </a:solidFill>
                <a:latin typeface="Glacial Indifference"/>
                <a:ea typeface="Glacial Indifference"/>
                <a:cs typeface="Glacial Indifference"/>
                <a:sym typeface="Glacial Indifference"/>
              </a:rPr>
              <a:t>ESSENTIALS</a:t>
            </a:r>
          </a:p>
        </p:txBody>
      </p:sp>
      <p:sp>
        <p:nvSpPr>
          <p:cNvPr name="TextBox 59" id="59"/>
          <p:cNvSpPr txBox="true"/>
          <p:nvPr/>
        </p:nvSpPr>
        <p:spPr>
          <a:xfrm rot="0">
            <a:off x="14106700" y="5573250"/>
            <a:ext cx="1361491" cy="91193"/>
          </a:xfrm>
          <a:prstGeom prst="rect">
            <a:avLst/>
          </a:prstGeom>
        </p:spPr>
        <p:txBody>
          <a:bodyPr anchor="t" rtlCol="false" tIns="0" lIns="0" bIns="0" rIns="0">
            <a:spAutoFit/>
          </a:bodyPr>
          <a:lstStyle/>
          <a:p>
            <a:pPr algn="ctr">
              <a:lnSpc>
                <a:spcPts val="648"/>
              </a:lnSpc>
            </a:pPr>
            <a:r>
              <a:rPr lang="en-US" sz="668" spc="30">
                <a:solidFill>
                  <a:srgbClr val="1B1B1A"/>
                </a:solidFill>
                <a:latin typeface="Glacial Indifference"/>
                <a:ea typeface="Glacial Indifference"/>
                <a:cs typeface="Glacial Indifference"/>
                <a:sym typeface="Glacial Indifference"/>
              </a:rPr>
              <a:t>ESSENTIALS</a:t>
            </a:r>
          </a:p>
        </p:txBody>
      </p:sp>
      <p:sp>
        <p:nvSpPr>
          <p:cNvPr name="TextBox 60" id="60"/>
          <p:cNvSpPr txBox="true"/>
          <p:nvPr/>
        </p:nvSpPr>
        <p:spPr>
          <a:xfrm rot="0">
            <a:off x="13639901" y="5819824"/>
            <a:ext cx="2320815" cy="583758"/>
          </a:xfrm>
          <a:prstGeom prst="rect">
            <a:avLst/>
          </a:prstGeom>
        </p:spPr>
        <p:txBody>
          <a:bodyPr anchor="t" rtlCol="false" tIns="0" lIns="0" bIns="0" rIns="0">
            <a:spAutoFit/>
          </a:bodyPr>
          <a:lstStyle/>
          <a:p>
            <a:pPr algn="ctr">
              <a:lnSpc>
                <a:spcPts val="2213"/>
              </a:lnSpc>
            </a:pPr>
            <a:r>
              <a:rPr lang="en-US" sz="2459">
                <a:solidFill>
                  <a:srgbClr val="1B1B1A"/>
                </a:solidFill>
                <a:latin typeface="Intro Rust G Base2Line"/>
                <a:ea typeface="Intro Rust G Base2Line"/>
                <a:cs typeface="Intro Rust G Base2Line"/>
                <a:sym typeface="Intro Rust G Base2Line"/>
              </a:rPr>
              <a:t>supreme</a:t>
            </a:r>
          </a:p>
          <a:p>
            <a:pPr algn="ctr">
              <a:lnSpc>
                <a:spcPts val="2213"/>
              </a:lnSpc>
            </a:pPr>
            <a:r>
              <a:rPr lang="en-US" sz="2459">
                <a:solidFill>
                  <a:srgbClr val="1B1B1A"/>
                </a:solidFill>
                <a:latin typeface="Intro Rust G Base2Line"/>
                <a:ea typeface="Intro Rust G Base2Line"/>
                <a:cs typeface="Intro Rust G Base2Line"/>
                <a:sym typeface="Intro Rust G Base2Line"/>
              </a:rPr>
              <a:t>rm20,000.00</a:t>
            </a:r>
          </a:p>
        </p:txBody>
      </p:sp>
      <p:sp>
        <p:nvSpPr>
          <p:cNvPr name="TextBox 61" id="61"/>
          <p:cNvSpPr txBox="true"/>
          <p:nvPr/>
        </p:nvSpPr>
        <p:spPr>
          <a:xfrm rot="0">
            <a:off x="6295533" y="5831431"/>
            <a:ext cx="6001734" cy="1035050"/>
          </a:xfrm>
          <a:prstGeom prst="rect">
            <a:avLst/>
          </a:prstGeom>
        </p:spPr>
        <p:txBody>
          <a:bodyPr anchor="t" rtlCol="false" tIns="0" lIns="0" bIns="0" rIns="0">
            <a:spAutoFit/>
          </a:bodyPr>
          <a:lstStyle/>
          <a:p>
            <a:pPr algn="ctr" marL="0" indent="0" lvl="0">
              <a:lnSpc>
                <a:spcPts val="3999"/>
              </a:lnSpc>
              <a:spcBef>
                <a:spcPct val="0"/>
              </a:spcBef>
            </a:pPr>
            <a:r>
              <a:rPr lang="en-US" b="true" sz="3999" spc="-199">
                <a:solidFill>
                  <a:srgbClr val="FFFFFF"/>
                </a:solidFill>
                <a:latin typeface="DM Sans Bold"/>
                <a:ea typeface="DM Sans Bold"/>
                <a:cs typeface="DM Sans Bold"/>
                <a:sym typeface="DM Sans Bold"/>
              </a:rPr>
              <a:t> (Terms &amp; Conditions apply)</a:t>
            </a:r>
          </a:p>
        </p:txBody>
      </p:sp>
      <p:sp>
        <p:nvSpPr>
          <p:cNvPr name="TextBox 62" id="62"/>
          <p:cNvSpPr txBox="true"/>
          <p:nvPr/>
        </p:nvSpPr>
        <p:spPr>
          <a:xfrm rot="0">
            <a:off x="13514638" y="3856656"/>
            <a:ext cx="2545616" cy="646761"/>
          </a:xfrm>
          <a:prstGeom prst="rect">
            <a:avLst/>
          </a:prstGeom>
        </p:spPr>
        <p:txBody>
          <a:bodyPr anchor="t" rtlCol="false" tIns="0" lIns="0" bIns="0" rIns="0">
            <a:spAutoFit/>
          </a:bodyPr>
          <a:lstStyle/>
          <a:p>
            <a:pPr algn="ctr">
              <a:lnSpc>
                <a:spcPts val="2427"/>
              </a:lnSpc>
            </a:pPr>
            <a:r>
              <a:rPr lang="en-US" sz="2697">
                <a:solidFill>
                  <a:srgbClr val="1B1B1A"/>
                </a:solidFill>
                <a:latin typeface="Intro Rust G Base2Line"/>
                <a:ea typeface="Intro Rust G Base2Line"/>
                <a:cs typeface="Intro Rust G Base2Line"/>
                <a:sym typeface="Intro Rust G Base2Line"/>
              </a:rPr>
              <a:t>enchelon</a:t>
            </a:r>
          </a:p>
          <a:p>
            <a:pPr algn="ctr">
              <a:lnSpc>
                <a:spcPts val="2427"/>
              </a:lnSpc>
            </a:pPr>
            <a:r>
              <a:rPr lang="en-US" sz="2697">
                <a:solidFill>
                  <a:srgbClr val="1B1B1A"/>
                </a:solidFill>
                <a:latin typeface="Intro Rust G Base2Line"/>
                <a:ea typeface="Intro Rust G Base2Line"/>
                <a:cs typeface="Intro Rust G Base2Line"/>
                <a:sym typeface="Intro Rust G Base2Line"/>
              </a:rPr>
              <a:t>rm10,000.00</a:t>
            </a:r>
          </a:p>
        </p:txBody>
      </p:sp>
      <p:sp>
        <p:nvSpPr>
          <p:cNvPr name="TextBox 63" id="63"/>
          <p:cNvSpPr txBox="true"/>
          <p:nvPr/>
        </p:nvSpPr>
        <p:spPr>
          <a:xfrm rot="0">
            <a:off x="14053245" y="3554785"/>
            <a:ext cx="1493369" cy="110474"/>
          </a:xfrm>
          <a:prstGeom prst="rect">
            <a:avLst/>
          </a:prstGeom>
        </p:spPr>
        <p:txBody>
          <a:bodyPr anchor="t" rtlCol="false" tIns="0" lIns="0" bIns="0" rIns="0">
            <a:spAutoFit/>
          </a:bodyPr>
          <a:lstStyle/>
          <a:p>
            <a:pPr algn="ctr">
              <a:lnSpc>
                <a:spcPts val="711"/>
              </a:lnSpc>
            </a:pPr>
            <a:r>
              <a:rPr lang="en-US" sz="733" spc="32">
                <a:solidFill>
                  <a:srgbClr val="1B1B1A"/>
                </a:solidFill>
                <a:latin typeface="Glacial Indifference"/>
                <a:ea typeface="Glacial Indifference"/>
                <a:cs typeface="Glacial Indifference"/>
                <a:sym typeface="Glacial Indifference"/>
              </a:rPr>
              <a:t>ESSENTIALS</a:t>
            </a:r>
          </a:p>
        </p:txBody>
      </p:sp>
      <p:sp>
        <p:nvSpPr>
          <p:cNvPr name="TextBox 64" id="64"/>
          <p:cNvSpPr txBox="true"/>
          <p:nvPr/>
        </p:nvSpPr>
        <p:spPr>
          <a:xfrm rot="0">
            <a:off x="13689581" y="4657460"/>
            <a:ext cx="1981650" cy="110474"/>
          </a:xfrm>
          <a:prstGeom prst="rect">
            <a:avLst/>
          </a:prstGeom>
        </p:spPr>
        <p:txBody>
          <a:bodyPr anchor="t" rtlCol="false" tIns="0" lIns="0" bIns="0" rIns="0">
            <a:spAutoFit/>
          </a:bodyPr>
          <a:lstStyle/>
          <a:p>
            <a:pPr algn="ctr">
              <a:lnSpc>
                <a:spcPts val="711"/>
              </a:lnSpc>
            </a:pPr>
            <a:r>
              <a:rPr lang="en-US" sz="733" spc="63">
                <a:solidFill>
                  <a:srgbClr val="1B1B1A"/>
                </a:solidFill>
                <a:latin typeface="Glacial Indifference"/>
                <a:ea typeface="Glacial Indifference"/>
                <a:cs typeface="Glacial Indifference"/>
                <a:sym typeface="Glacial Indifference"/>
              </a:rPr>
              <a:t>Valid Until 23 September, 2025</a:t>
            </a:r>
          </a:p>
        </p:txBody>
      </p:sp>
      <p:sp>
        <p:nvSpPr>
          <p:cNvPr name="TextBox 65" id="65"/>
          <p:cNvSpPr txBox="true"/>
          <p:nvPr/>
        </p:nvSpPr>
        <p:spPr>
          <a:xfrm rot="0">
            <a:off x="5796608" y="3366081"/>
            <a:ext cx="6893629" cy="1805305"/>
          </a:xfrm>
          <a:prstGeom prst="rect">
            <a:avLst/>
          </a:prstGeom>
        </p:spPr>
        <p:txBody>
          <a:bodyPr anchor="t" rtlCol="false" tIns="0" lIns="0" bIns="0" rIns="0">
            <a:spAutoFit/>
          </a:bodyPr>
          <a:lstStyle/>
          <a:p>
            <a:pPr algn="ctr" marL="0" indent="0" lvl="0">
              <a:lnSpc>
                <a:spcPts val="4700"/>
              </a:lnSpc>
              <a:spcBef>
                <a:spcPct val="0"/>
              </a:spcBef>
            </a:pPr>
            <a:r>
              <a:rPr lang="en-US" b="true" sz="4700" spc="-235">
                <a:solidFill>
                  <a:srgbClr val="FFFFFF"/>
                </a:solidFill>
                <a:latin typeface="DM Sans Bold"/>
                <a:ea typeface="DM Sans Bold"/>
                <a:cs typeface="DM Sans Bold"/>
                <a:sym typeface="DM Sans Bold"/>
              </a:rPr>
              <a:t>⁠Enjoy paralleled </a:t>
            </a:r>
            <a:r>
              <a:rPr lang="en-US" b="true" sz="4700" spc="-235">
                <a:solidFill>
                  <a:srgbClr val="70C266"/>
                </a:solidFill>
                <a:latin typeface="DM Sans Bold"/>
                <a:ea typeface="DM Sans Bold"/>
                <a:cs typeface="DM Sans Bold"/>
                <a:sym typeface="DM Sans Bold"/>
              </a:rPr>
              <a:t>Cashback DIGITAL Credit </a:t>
            </a:r>
            <a:r>
              <a:rPr lang="en-US" b="true" sz="4700" spc="-235">
                <a:solidFill>
                  <a:srgbClr val="FFFFFF"/>
                </a:solidFill>
                <a:latin typeface="DM Sans Bold"/>
                <a:ea typeface="DM Sans Bold"/>
                <a:cs typeface="DM Sans Bold"/>
                <a:sym typeface="DM Sans Bold"/>
              </a:rPr>
              <a:t>Rewards. </a:t>
            </a:r>
          </a:p>
        </p:txBody>
      </p:sp>
      <p:sp>
        <p:nvSpPr>
          <p:cNvPr name="TextBox 66" id="66"/>
          <p:cNvSpPr txBox="true"/>
          <p:nvPr/>
        </p:nvSpPr>
        <p:spPr>
          <a:xfrm rot="0">
            <a:off x="13689581" y="6503594"/>
            <a:ext cx="1981650" cy="110474"/>
          </a:xfrm>
          <a:prstGeom prst="rect">
            <a:avLst/>
          </a:prstGeom>
        </p:spPr>
        <p:txBody>
          <a:bodyPr anchor="t" rtlCol="false" tIns="0" lIns="0" bIns="0" rIns="0">
            <a:spAutoFit/>
          </a:bodyPr>
          <a:lstStyle/>
          <a:p>
            <a:pPr algn="ctr">
              <a:lnSpc>
                <a:spcPts val="711"/>
              </a:lnSpc>
            </a:pPr>
            <a:r>
              <a:rPr lang="en-US" sz="733" spc="63">
                <a:solidFill>
                  <a:srgbClr val="1B1B1A"/>
                </a:solidFill>
                <a:latin typeface="Glacial Indifference"/>
                <a:ea typeface="Glacial Indifference"/>
                <a:cs typeface="Glacial Indifference"/>
                <a:sym typeface="Glacial Indifference"/>
              </a:rPr>
              <a:t>Valid Until 23 September, 2025</a:t>
            </a:r>
          </a:p>
        </p:txBody>
      </p:sp>
      <p:sp>
        <p:nvSpPr>
          <p:cNvPr name="TextBox 67" id="67"/>
          <p:cNvSpPr txBox="true"/>
          <p:nvPr/>
        </p:nvSpPr>
        <p:spPr>
          <a:xfrm rot="0">
            <a:off x="13969211" y="8800073"/>
            <a:ext cx="1981650" cy="110474"/>
          </a:xfrm>
          <a:prstGeom prst="rect">
            <a:avLst/>
          </a:prstGeom>
        </p:spPr>
        <p:txBody>
          <a:bodyPr anchor="t" rtlCol="false" tIns="0" lIns="0" bIns="0" rIns="0">
            <a:spAutoFit/>
          </a:bodyPr>
          <a:lstStyle/>
          <a:p>
            <a:pPr algn="ctr">
              <a:lnSpc>
                <a:spcPts val="711"/>
              </a:lnSpc>
            </a:pPr>
            <a:r>
              <a:rPr lang="en-US" sz="733" spc="63">
                <a:solidFill>
                  <a:srgbClr val="1B1B1A"/>
                </a:solidFill>
                <a:latin typeface="Glacial Indifference"/>
                <a:ea typeface="Glacial Indifference"/>
                <a:cs typeface="Glacial Indifference"/>
                <a:sym typeface="Glacial Indifference"/>
              </a:rPr>
              <a:t>Valid Until 23 September, 2025</a:t>
            </a:r>
          </a:p>
        </p:txBody>
      </p:sp>
      <p:sp>
        <p:nvSpPr>
          <p:cNvPr name="TextBox 68" id="68"/>
          <p:cNvSpPr txBox="true"/>
          <p:nvPr/>
        </p:nvSpPr>
        <p:spPr>
          <a:xfrm rot="0">
            <a:off x="13689581" y="2540769"/>
            <a:ext cx="1981650" cy="110474"/>
          </a:xfrm>
          <a:prstGeom prst="rect">
            <a:avLst/>
          </a:prstGeom>
        </p:spPr>
        <p:txBody>
          <a:bodyPr anchor="t" rtlCol="false" tIns="0" lIns="0" bIns="0" rIns="0">
            <a:spAutoFit/>
          </a:bodyPr>
          <a:lstStyle/>
          <a:p>
            <a:pPr algn="ctr">
              <a:lnSpc>
                <a:spcPts val="711"/>
              </a:lnSpc>
            </a:pPr>
            <a:r>
              <a:rPr lang="en-US" sz="733" spc="63">
                <a:solidFill>
                  <a:srgbClr val="1B1B1A"/>
                </a:solidFill>
                <a:latin typeface="Glacial Indifference"/>
                <a:ea typeface="Glacial Indifference"/>
                <a:cs typeface="Glacial Indifference"/>
                <a:sym typeface="Glacial Indifference"/>
              </a:rPr>
              <a:t>Valid Until 23 September, 2025</a:t>
            </a:r>
          </a:p>
        </p:txBody>
      </p:sp>
      <p:sp>
        <p:nvSpPr>
          <p:cNvPr name="TextBox 69" id="69"/>
          <p:cNvSpPr txBox="true"/>
          <p:nvPr/>
        </p:nvSpPr>
        <p:spPr>
          <a:xfrm rot="0">
            <a:off x="1392351" y="1332705"/>
            <a:ext cx="8171124" cy="662713"/>
          </a:xfrm>
          <a:prstGeom prst="rect">
            <a:avLst/>
          </a:prstGeom>
        </p:spPr>
        <p:txBody>
          <a:bodyPr anchor="t" rtlCol="false" tIns="0" lIns="0" bIns="0" rIns="0">
            <a:spAutoFit/>
          </a:bodyPr>
          <a:lstStyle/>
          <a:p>
            <a:pPr algn="l" marL="0" indent="0" lvl="0">
              <a:lnSpc>
                <a:spcPts val="4926"/>
              </a:lnSpc>
            </a:pPr>
            <a:r>
              <a:rPr lang="en-US" sz="5079">
                <a:solidFill>
                  <a:srgbClr val="090A0A"/>
                </a:solidFill>
                <a:latin typeface="Anton"/>
                <a:ea typeface="Anton"/>
                <a:cs typeface="Anton"/>
                <a:sym typeface="Anton"/>
              </a:rPr>
              <a:t>ENJOY UNPARALLELED REWARDS:</a:t>
            </a:r>
          </a:p>
        </p:txBody>
      </p:sp>
      <p:sp>
        <p:nvSpPr>
          <p:cNvPr name="TextBox 70" id="70"/>
          <p:cNvSpPr txBox="true"/>
          <p:nvPr/>
        </p:nvSpPr>
        <p:spPr>
          <a:xfrm rot="0">
            <a:off x="322945" y="6617627"/>
            <a:ext cx="6301273" cy="1800225"/>
          </a:xfrm>
          <a:prstGeom prst="rect">
            <a:avLst/>
          </a:prstGeom>
        </p:spPr>
        <p:txBody>
          <a:bodyPr anchor="t" rtlCol="false" tIns="0" lIns="0" bIns="0" rIns="0">
            <a:spAutoFit/>
          </a:bodyPr>
          <a:lstStyle/>
          <a:p>
            <a:pPr algn="ctr" marL="0" indent="0" lvl="0">
              <a:lnSpc>
                <a:spcPts val="4799"/>
              </a:lnSpc>
              <a:spcBef>
                <a:spcPct val="0"/>
              </a:spcBef>
            </a:pPr>
            <a:r>
              <a:rPr lang="en-US" sz="3999" spc="-159">
                <a:solidFill>
                  <a:srgbClr val="545454"/>
                </a:solidFill>
                <a:latin typeface="DM Sans"/>
                <a:ea typeface="DM Sans"/>
                <a:cs typeface="DM Sans"/>
                <a:sym typeface="DM Sans"/>
              </a:rPr>
              <a:t>Unlock incredible savings and redeem your credit today!</a:t>
            </a:r>
          </a:p>
        </p:txBody>
      </p:sp>
      <p:sp>
        <p:nvSpPr>
          <p:cNvPr name="Freeform 71" id="71"/>
          <p:cNvSpPr/>
          <p:nvPr/>
        </p:nvSpPr>
        <p:spPr>
          <a:xfrm flipH="false" flipV="false" rot="0">
            <a:off x="16292378" y="4041338"/>
            <a:ext cx="614793" cy="181069"/>
          </a:xfrm>
          <a:custGeom>
            <a:avLst/>
            <a:gdLst/>
            <a:ahLst/>
            <a:cxnLst/>
            <a:rect r="r" b="b" t="t" l="l"/>
            <a:pathLst>
              <a:path h="181069" w="614793">
                <a:moveTo>
                  <a:pt x="0" y="0"/>
                </a:moveTo>
                <a:lnTo>
                  <a:pt x="614793" y="0"/>
                </a:lnTo>
                <a:lnTo>
                  <a:pt x="614793" y="181069"/>
                </a:lnTo>
                <a:lnTo>
                  <a:pt x="0" y="181069"/>
                </a:lnTo>
                <a:lnTo>
                  <a:pt x="0" y="0"/>
                </a:lnTo>
                <a:close/>
              </a:path>
            </a:pathLst>
          </a:custGeom>
          <a:blipFill>
            <a:blip r:embed="rId9"/>
            <a:stretch>
              <a:fillRect l="0" t="0" r="0" b="0"/>
            </a:stretch>
          </a:blipFill>
        </p:spPr>
      </p:sp>
      <p:sp>
        <p:nvSpPr>
          <p:cNvPr name="Freeform 72" id="72"/>
          <p:cNvSpPr/>
          <p:nvPr/>
        </p:nvSpPr>
        <p:spPr>
          <a:xfrm flipH="false" flipV="false" rot="0">
            <a:off x="16106368" y="5950948"/>
            <a:ext cx="577937" cy="170214"/>
          </a:xfrm>
          <a:custGeom>
            <a:avLst/>
            <a:gdLst/>
            <a:ahLst/>
            <a:cxnLst/>
            <a:rect r="r" b="b" t="t" l="l"/>
            <a:pathLst>
              <a:path h="170214" w="577937">
                <a:moveTo>
                  <a:pt x="0" y="0"/>
                </a:moveTo>
                <a:lnTo>
                  <a:pt x="577936" y="0"/>
                </a:lnTo>
                <a:lnTo>
                  <a:pt x="577936" y="170214"/>
                </a:lnTo>
                <a:lnTo>
                  <a:pt x="0" y="170214"/>
                </a:lnTo>
                <a:lnTo>
                  <a:pt x="0" y="0"/>
                </a:lnTo>
                <a:close/>
              </a:path>
            </a:pathLst>
          </a:custGeom>
          <a:blipFill>
            <a:blip r:embed="rId10"/>
            <a:stretch>
              <a:fillRect l="0" t="0" r="0" b="0"/>
            </a:stretch>
          </a:blipFill>
        </p:spPr>
      </p:sp>
      <p:sp>
        <p:nvSpPr>
          <p:cNvPr name="Freeform 73" id="73"/>
          <p:cNvSpPr/>
          <p:nvPr/>
        </p:nvSpPr>
        <p:spPr>
          <a:xfrm flipH="false" flipV="false" rot="0">
            <a:off x="16069511" y="2095554"/>
            <a:ext cx="614793" cy="181069"/>
          </a:xfrm>
          <a:custGeom>
            <a:avLst/>
            <a:gdLst/>
            <a:ahLst/>
            <a:cxnLst/>
            <a:rect r="r" b="b" t="t" l="l"/>
            <a:pathLst>
              <a:path h="181069" w="614793">
                <a:moveTo>
                  <a:pt x="0" y="0"/>
                </a:moveTo>
                <a:lnTo>
                  <a:pt x="614793" y="0"/>
                </a:lnTo>
                <a:lnTo>
                  <a:pt x="614793" y="181070"/>
                </a:lnTo>
                <a:lnTo>
                  <a:pt x="0" y="181070"/>
                </a:lnTo>
                <a:lnTo>
                  <a:pt x="0" y="0"/>
                </a:lnTo>
                <a:close/>
              </a:path>
            </a:pathLst>
          </a:custGeom>
          <a:blipFill>
            <a:blip r:embed="rId10"/>
            <a:stretch>
              <a:fillRect l="0" t="0" r="0" b="0"/>
            </a:stretch>
          </a:blipFill>
        </p:spPr>
      </p:sp>
    </p:spTree>
  </p:cSld>
  <p:clrMapOvr>
    <a:masterClrMapping/>
  </p:clrMapOvr>
  <p:transition spd="fast">
    <p:wipe dir="l"/>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2491" y="-457865"/>
            <a:ext cx="19294512" cy="11265177"/>
          </a:xfrm>
          <a:custGeom>
            <a:avLst/>
            <a:gdLst/>
            <a:ahLst/>
            <a:cxnLst/>
            <a:rect r="r" b="b" t="t" l="l"/>
            <a:pathLst>
              <a:path h="11265177" w="19294512">
                <a:moveTo>
                  <a:pt x="0" y="0"/>
                </a:moveTo>
                <a:lnTo>
                  <a:pt x="19294512" y="0"/>
                </a:lnTo>
                <a:lnTo>
                  <a:pt x="19294512" y="11265178"/>
                </a:lnTo>
                <a:lnTo>
                  <a:pt x="0" y="11265178"/>
                </a:lnTo>
                <a:lnTo>
                  <a:pt x="0" y="0"/>
                </a:lnTo>
                <a:close/>
              </a:path>
            </a:pathLst>
          </a:custGeom>
          <a:blipFill>
            <a:blip r:embed="rId2"/>
            <a:stretch>
              <a:fillRect l="-10601" t="0" r="-8248" b="0"/>
            </a:stretch>
          </a:blipFill>
        </p:spPr>
      </p:sp>
      <p:grpSp>
        <p:nvGrpSpPr>
          <p:cNvPr name="Group 3" id="3"/>
          <p:cNvGrpSpPr/>
          <p:nvPr/>
        </p:nvGrpSpPr>
        <p:grpSpPr>
          <a:xfrm rot="0">
            <a:off x="7187521" y="1323975"/>
            <a:ext cx="12543472" cy="1143000"/>
            <a:chOff x="0" y="0"/>
            <a:chExt cx="4459901" cy="406400"/>
          </a:xfrm>
        </p:grpSpPr>
        <p:sp>
          <p:nvSpPr>
            <p:cNvPr name="Freeform 4" id="4"/>
            <p:cNvSpPr/>
            <p:nvPr/>
          </p:nvSpPr>
          <p:spPr>
            <a:xfrm flipH="false" flipV="false" rot="0">
              <a:off x="0" y="0"/>
              <a:ext cx="4459901" cy="406400"/>
            </a:xfrm>
            <a:custGeom>
              <a:avLst/>
              <a:gdLst/>
              <a:ahLst/>
              <a:cxnLst/>
              <a:rect r="r" b="b" t="t" l="l"/>
              <a:pathLst>
                <a:path h="406400" w="4459901">
                  <a:moveTo>
                    <a:pt x="4256701" y="0"/>
                  </a:moveTo>
                  <a:cubicBezTo>
                    <a:pt x="4368925" y="0"/>
                    <a:pt x="4459901" y="90976"/>
                    <a:pt x="4459901" y="203200"/>
                  </a:cubicBezTo>
                  <a:cubicBezTo>
                    <a:pt x="4459901" y="315424"/>
                    <a:pt x="4368925" y="406400"/>
                    <a:pt x="4256701"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5" id="5"/>
            <p:cNvSpPr txBox="true"/>
            <p:nvPr/>
          </p:nvSpPr>
          <p:spPr>
            <a:xfrm>
              <a:off x="0" y="-38100"/>
              <a:ext cx="4459901" cy="444500"/>
            </a:xfrm>
            <a:prstGeom prst="rect">
              <a:avLst/>
            </a:prstGeom>
          </p:spPr>
          <p:txBody>
            <a:bodyPr anchor="ctr" rtlCol="false" tIns="50800" lIns="50800" bIns="50800" rIns="50800"/>
            <a:lstStyle/>
            <a:p>
              <a:pPr algn="ctr">
                <a:lnSpc>
                  <a:spcPts val="2160"/>
                </a:lnSpc>
              </a:pPr>
            </a:p>
          </p:txBody>
        </p:sp>
      </p:grpSp>
      <p:grpSp>
        <p:nvGrpSpPr>
          <p:cNvPr name="Group 6" id="6"/>
          <p:cNvGrpSpPr/>
          <p:nvPr/>
        </p:nvGrpSpPr>
        <p:grpSpPr>
          <a:xfrm rot="0">
            <a:off x="5477913" y="2938819"/>
            <a:ext cx="7332175" cy="4484875"/>
            <a:chOff x="0" y="0"/>
            <a:chExt cx="1931108" cy="1181202"/>
          </a:xfrm>
        </p:grpSpPr>
        <p:sp>
          <p:nvSpPr>
            <p:cNvPr name="Freeform 7" id="7"/>
            <p:cNvSpPr/>
            <p:nvPr/>
          </p:nvSpPr>
          <p:spPr>
            <a:xfrm flipH="false" flipV="false" rot="0">
              <a:off x="0" y="0"/>
              <a:ext cx="1931108" cy="1181202"/>
            </a:xfrm>
            <a:custGeom>
              <a:avLst/>
              <a:gdLst/>
              <a:ahLst/>
              <a:cxnLst/>
              <a:rect r="r" b="b" t="t" l="l"/>
              <a:pathLst>
                <a:path h="1181202" w="1931108">
                  <a:moveTo>
                    <a:pt x="0" y="0"/>
                  </a:moveTo>
                  <a:lnTo>
                    <a:pt x="1931108" y="0"/>
                  </a:lnTo>
                  <a:lnTo>
                    <a:pt x="1931108" y="1181202"/>
                  </a:lnTo>
                  <a:lnTo>
                    <a:pt x="0" y="1181202"/>
                  </a:lnTo>
                  <a:close/>
                </a:path>
              </a:pathLst>
            </a:custGeom>
            <a:solidFill>
              <a:srgbClr val="273F60"/>
            </a:solidFill>
          </p:spPr>
        </p:sp>
        <p:sp>
          <p:nvSpPr>
            <p:cNvPr name="TextBox 8" id="8"/>
            <p:cNvSpPr txBox="true"/>
            <p:nvPr/>
          </p:nvSpPr>
          <p:spPr>
            <a:xfrm>
              <a:off x="0" y="-57150"/>
              <a:ext cx="1931108" cy="1238352"/>
            </a:xfrm>
            <a:prstGeom prst="rect">
              <a:avLst/>
            </a:prstGeom>
          </p:spPr>
          <p:txBody>
            <a:bodyPr anchor="ctr" rtlCol="false" tIns="50800" lIns="50800" bIns="50800" rIns="50800"/>
            <a:lstStyle/>
            <a:p>
              <a:pPr algn="ctr">
                <a:lnSpc>
                  <a:spcPts val="2940"/>
                </a:lnSpc>
              </a:pPr>
            </a:p>
          </p:txBody>
        </p:sp>
      </p:grpSp>
      <p:sp>
        <p:nvSpPr>
          <p:cNvPr name="Freeform 9" id="9"/>
          <p:cNvSpPr/>
          <p:nvPr/>
        </p:nvSpPr>
        <p:spPr>
          <a:xfrm flipH="false" flipV="false" rot="0">
            <a:off x="10572128" y="5460084"/>
            <a:ext cx="8169893" cy="5347229"/>
          </a:xfrm>
          <a:custGeom>
            <a:avLst/>
            <a:gdLst/>
            <a:ahLst/>
            <a:cxnLst/>
            <a:rect r="r" b="b" t="t" l="l"/>
            <a:pathLst>
              <a:path h="5347229" w="8169893">
                <a:moveTo>
                  <a:pt x="0" y="0"/>
                </a:moveTo>
                <a:lnTo>
                  <a:pt x="8169893" y="0"/>
                </a:lnTo>
                <a:lnTo>
                  <a:pt x="8169893" y="5347229"/>
                </a:lnTo>
                <a:lnTo>
                  <a:pt x="0" y="5347229"/>
                </a:lnTo>
                <a:lnTo>
                  <a:pt x="0" y="0"/>
                </a:lnTo>
                <a:close/>
              </a:path>
            </a:pathLst>
          </a:custGeom>
          <a:blipFill>
            <a:blip r:embed="rId3"/>
            <a:stretch>
              <a:fillRect l="-7965" t="-12802" r="-2848" b="0"/>
            </a:stretch>
          </a:blipFill>
        </p:spPr>
      </p:sp>
      <p:sp>
        <p:nvSpPr>
          <p:cNvPr name="Freeform 10" id="10"/>
          <p:cNvSpPr/>
          <p:nvPr/>
        </p:nvSpPr>
        <p:spPr>
          <a:xfrm flipH="false" flipV="false" rot="0">
            <a:off x="-552491" y="2279219"/>
            <a:ext cx="9109262" cy="6080432"/>
          </a:xfrm>
          <a:custGeom>
            <a:avLst/>
            <a:gdLst/>
            <a:ahLst/>
            <a:cxnLst/>
            <a:rect r="r" b="b" t="t" l="l"/>
            <a:pathLst>
              <a:path h="6080432" w="9109262">
                <a:moveTo>
                  <a:pt x="0" y="0"/>
                </a:moveTo>
                <a:lnTo>
                  <a:pt x="9109261" y="0"/>
                </a:lnTo>
                <a:lnTo>
                  <a:pt x="9109261" y="6080432"/>
                </a:lnTo>
                <a:lnTo>
                  <a:pt x="0" y="6080432"/>
                </a:lnTo>
                <a:lnTo>
                  <a:pt x="0" y="0"/>
                </a:lnTo>
                <a:close/>
              </a:path>
            </a:pathLst>
          </a:custGeom>
          <a:blipFill>
            <a:blip r:embed="rId4"/>
            <a:stretch>
              <a:fillRect l="0" t="0" r="0" b="0"/>
            </a:stretch>
          </a:blipFill>
        </p:spPr>
      </p:sp>
      <p:sp>
        <p:nvSpPr>
          <p:cNvPr name="TextBox 11" id="11"/>
          <p:cNvSpPr txBox="true"/>
          <p:nvPr/>
        </p:nvSpPr>
        <p:spPr>
          <a:xfrm rot="0">
            <a:off x="8270504" y="1616506"/>
            <a:ext cx="8171124" cy="662713"/>
          </a:xfrm>
          <a:prstGeom prst="rect">
            <a:avLst/>
          </a:prstGeom>
        </p:spPr>
        <p:txBody>
          <a:bodyPr anchor="t" rtlCol="false" tIns="0" lIns="0" bIns="0" rIns="0">
            <a:spAutoFit/>
          </a:bodyPr>
          <a:lstStyle/>
          <a:p>
            <a:pPr algn="l" marL="0" indent="0" lvl="0">
              <a:lnSpc>
                <a:spcPts val="4926"/>
              </a:lnSpc>
            </a:pPr>
            <a:r>
              <a:rPr lang="en-US" sz="5079">
                <a:solidFill>
                  <a:srgbClr val="090A0A"/>
                </a:solidFill>
                <a:latin typeface="Anton"/>
                <a:ea typeface="Anton"/>
                <a:cs typeface="Anton"/>
                <a:sym typeface="Anton"/>
              </a:rPr>
              <a:t>SUPPORTING THE COMMUNITY:</a:t>
            </a:r>
          </a:p>
        </p:txBody>
      </p:sp>
      <p:sp>
        <p:nvSpPr>
          <p:cNvPr name="TextBox 12" id="12"/>
          <p:cNvSpPr txBox="true"/>
          <p:nvPr/>
        </p:nvSpPr>
        <p:spPr>
          <a:xfrm rot="0">
            <a:off x="5924196" y="3844161"/>
            <a:ext cx="6439608" cy="2395855"/>
          </a:xfrm>
          <a:prstGeom prst="rect">
            <a:avLst/>
          </a:prstGeom>
        </p:spPr>
        <p:txBody>
          <a:bodyPr anchor="t" rtlCol="false" tIns="0" lIns="0" bIns="0" rIns="0">
            <a:spAutoFit/>
          </a:bodyPr>
          <a:lstStyle/>
          <a:p>
            <a:pPr algn="just" marL="0" indent="0" lvl="0">
              <a:lnSpc>
                <a:spcPts val="4700"/>
              </a:lnSpc>
              <a:spcBef>
                <a:spcPct val="0"/>
              </a:spcBef>
            </a:pPr>
            <a:r>
              <a:rPr lang="en-US" b="true" sz="4700" spc="-235">
                <a:solidFill>
                  <a:srgbClr val="FFFFFF"/>
                </a:solidFill>
                <a:latin typeface="DM Sans Bold"/>
                <a:ea typeface="DM Sans Bold"/>
                <a:cs typeface="DM Sans Bold"/>
                <a:sym typeface="DM Sans Bold"/>
              </a:rPr>
              <a:t>For all our company proceeds, we allocate </a:t>
            </a:r>
            <a:r>
              <a:rPr lang="en-US" b="true" sz="4700" spc="-235">
                <a:solidFill>
                  <a:srgbClr val="70C266"/>
                </a:solidFill>
                <a:latin typeface="DM Sans Bold"/>
                <a:ea typeface="DM Sans Bold"/>
                <a:cs typeface="DM Sans Bold"/>
                <a:sym typeface="DM Sans Bold"/>
              </a:rPr>
              <a:t>10% to orphanages, SJK schools and folk homes.</a:t>
            </a:r>
          </a:p>
        </p:txBody>
      </p:sp>
      <p:grpSp>
        <p:nvGrpSpPr>
          <p:cNvPr name="Group 13" id="13"/>
          <p:cNvGrpSpPr/>
          <p:nvPr/>
        </p:nvGrpSpPr>
        <p:grpSpPr>
          <a:xfrm rot="0">
            <a:off x="-519884" y="7899944"/>
            <a:ext cx="10387879" cy="1651193"/>
            <a:chOff x="0" y="0"/>
            <a:chExt cx="3693468" cy="587091"/>
          </a:xfrm>
        </p:grpSpPr>
        <p:sp>
          <p:nvSpPr>
            <p:cNvPr name="Freeform 14" id="14"/>
            <p:cNvSpPr/>
            <p:nvPr/>
          </p:nvSpPr>
          <p:spPr>
            <a:xfrm flipH="false" flipV="false" rot="0">
              <a:off x="0" y="0"/>
              <a:ext cx="3693468" cy="587091"/>
            </a:xfrm>
            <a:custGeom>
              <a:avLst/>
              <a:gdLst/>
              <a:ahLst/>
              <a:cxnLst/>
              <a:rect r="r" b="b" t="t" l="l"/>
              <a:pathLst>
                <a:path h="587091" w="3693468">
                  <a:moveTo>
                    <a:pt x="3490268" y="0"/>
                  </a:moveTo>
                  <a:cubicBezTo>
                    <a:pt x="3602492" y="0"/>
                    <a:pt x="3693468" y="131425"/>
                    <a:pt x="3693468" y="293545"/>
                  </a:cubicBezTo>
                  <a:cubicBezTo>
                    <a:pt x="3693468" y="455666"/>
                    <a:pt x="3602492" y="587091"/>
                    <a:pt x="3490268" y="587091"/>
                  </a:cubicBezTo>
                  <a:lnTo>
                    <a:pt x="203200" y="587091"/>
                  </a:lnTo>
                  <a:cubicBezTo>
                    <a:pt x="90976" y="587091"/>
                    <a:pt x="0" y="455666"/>
                    <a:pt x="0" y="293545"/>
                  </a:cubicBezTo>
                  <a:cubicBezTo>
                    <a:pt x="0" y="131425"/>
                    <a:pt x="90976" y="0"/>
                    <a:pt x="203200" y="0"/>
                  </a:cubicBezTo>
                  <a:close/>
                </a:path>
              </a:pathLst>
            </a:custGeom>
            <a:solidFill>
              <a:srgbClr val="FFB92E"/>
            </a:solidFill>
          </p:spPr>
        </p:sp>
        <p:sp>
          <p:nvSpPr>
            <p:cNvPr name="TextBox 15" id="15"/>
            <p:cNvSpPr txBox="true"/>
            <p:nvPr/>
          </p:nvSpPr>
          <p:spPr>
            <a:xfrm>
              <a:off x="0" y="-76200"/>
              <a:ext cx="3693468" cy="663291"/>
            </a:xfrm>
            <a:prstGeom prst="rect">
              <a:avLst/>
            </a:prstGeom>
          </p:spPr>
          <p:txBody>
            <a:bodyPr anchor="ctr" rtlCol="false" tIns="50800" lIns="50800" bIns="50800" rIns="50800"/>
            <a:lstStyle/>
            <a:p>
              <a:pPr algn="ctr">
                <a:lnSpc>
                  <a:spcPts val="4284"/>
                </a:lnSpc>
              </a:pPr>
            </a:p>
          </p:txBody>
        </p:sp>
      </p:grpSp>
      <p:sp>
        <p:nvSpPr>
          <p:cNvPr name="TextBox 16" id="16"/>
          <p:cNvSpPr txBox="true"/>
          <p:nvPr/>
        </p:nvSpPr>
        <p:spPr>
          <a:xfrm rot="0">
            <a:off x="1028700" y="8060927"/>
            <a:ext cx="8588356" cy="1200150"/>
          </a:xfrm>
          <a:prstGeom prst="rect">
            <a:avLst/>
          </a:prstGeom>
        </p:spPr>
        <p:txBody>
          <a:bodyPr anchor="t" rtlCol="false" tIns="0" lIns="0" bIns="0" rIns="0">
            <a:spAutoFit/>
          </a:bodyPr>
          <a:lstStyle/>
          <a:p>
            <a:pPr algn="ctr" marL="0" indent="0" lvl="0">
              <a:lnSpc>
                <a:spcPts val="4799"/>
              </a:lnSpc>
              <a:spcBef>
                <a:spcPct val="0"/>
              </a:spcBef>
            </a:pPr>
            <a:r>
              <a:rPr lang="en-US" sz="3999" spc="-159">
                <a:solidFill>
                  <a:srgbClr val="545454"/>
                </a:solidFill>
                <a:latin typeface="DM Sans"/>
                <a:ea typeface="DM Sans"/>
                <a:cs typeface="DM Sans"/>
                <a:sym typeface="DM Sans"/>
              </a:rPr>
              <a:t> Supporting education, shelter, and community well-being.</a:t>
            </a:r>
          </a:p>
        </p:txBody>
      </p:sp>
      <p:grpSp>
        <p:nvGrpSpPr>
          <p:cNvPr name="Group 17" id="17"/>
          <p:cNvGrpSpPr/>
          <p:nvPr/>
        </p:nvGrpSpPr>
        <p:grpSpPr>
          <a:xfrm rot="0">
            <a:off x="14746831" y="341888"/>
            <a:ext cx="6317871" cy="785712"/>
            <a:chOff x="0" y="0"/>
            <a:chExt cx="8423828" cy="1047616"/>
          </a:xfrm>
        </p:grpSpPr>
        <p:grpSp>
          <p:nvGrpSpPr>
            <p:cNvPr name="Group 18" id="18"/>
            <p:cNvGrpSpPr/>
            <p:nvPr/>
          </p:nvGrpSpPr>
          <p:grpSpPr>
            <a:xfrm rot="0">
              <a:off x="0" y="0"/>
              <a:ext cx="8423828" cy="1047616"/>
              <a:chOff x="0" y="0"/>
              <a:chExt cx="2246354" cy="279364"/>
            </a:xfrm>
          </p:grpSpPr>
          <p:sp>
            <p:nvSpPr>
              <p:cNvPr name="Freeform 19" id="1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0" id="2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1" id="21"/>
            <p:cNvGrpSpPr/>
            <p:nvPr/>
          </p:nvGrpSpPr>
          <p:grpSpPr>
            <a:xfrm rot="0">
              <a:off x="408724" y="118304"/>
              <a:ext cx="2433022" cy="811007"/>
              <a:chOff x="0" y="0"/>
              <a:chExt cx="812800" cy="270933"/>
            </a:xfrm>
          </p:grpSpPr>
          <p:sp>
            <p:nvSpPr>
              <p:cNvPr name="Freeform 22" id="2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3" id="2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4" id="2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5"/>
              <a:stretch>
                <a:fillRect l="0" t="0" r="0" b="0"/>
              </a:stretch>
            </a:blipFill>
          </p:spPr>
        </p:sp>
      </p:grpSp>
    </p:spTree>
  </p:cSld>
  <p:clrMapOvr>
    <a:masterClrMapping/>
  </p:clrMapOvr>
  <p:transition spd="fast">
    <p:wipe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grpSp>
        <p:nvGrpSpPr>
          <p:cNvPr name="Group 3" id="3"/>
          <p:cNvGrpSpPr/>
          <p:nvPr/>
        </p:nvGrpSpPr>
        <p:grpSpPr>
          <a:xfrm rot="0">
            <a:off x="9706387" y="1028700"/>
            <a:ext cx="5575398" cy="3279646"/>
            <a:chOff x="0" y="0"/>
            <a:chExt cx="1381760" cy="812800"/>
          </a:xfrm>
        </p:grpSpPr>
        <p:sp>
          <p:nvSpPr>
            <p:cNvPr name="Freeform 4" id="4"/>
            <p:cNvSpPr/>
            <p:nvPr/>
          </p:nvSpPr>
          <p:spPr>
            <a:xfrm flipH="false" flipV="false" rot="0">
              <a:off x="0" y="0"/>
              <a:ext cx="1381760" cy="812800"/>
            </a:xfrm>
            <a:custGeom>
              <a:avLst/>
              <a:gdLst/>
              <a:ahLst/>
              <a:cxnLst/>
              <a:rect r="r" b="b" t="t" l="l"/>
              <a:pathLst>
                <a:path h="812800" w="1381760">
                  <a:moveTo>
                    <a:pt x="0" y="0"/>
                  </a:moveTo>
                  <a:lnTo>
                    <a:pt x="1381760" y="0"/>
                  </a:lnTo>
                  <a:lnTo>
                    <a:pt x="1381760" y="812800"/>
                  </a:lnTo>
                  <a:lnTo>
                    <a:pt x="0" y="812800"/>
                  </a:lnTo>
                  <a:close/>
                </a:path>
              </a:pathLst>
            </a:custGeom>
            <a:solidFill>
              <a:srgbClr val="6DA7CC"/>
            </a:solidFill>
          </p:spPr>
        </p:sp>
        <p:sp>
          <p:nvSpPr>
            <p:cNvPr name="TextBox 5" id="5"/>
            <p:cNvSpPr txBox="true"/>
            <p:nvPr/>
          </p:nvSpPr>
          <p:spPr>
            <a:xfrm>
              <a:off x="0" y="-28575"/>
              <a:ext cx="1381760" cy="841375"/>
            </a:xfrm>
            <a:prstGeom prst="rect">
              <a:avLst/>
            </a:prstGeom>
          </p:spPr>
          <p:txBody>
            <a:bodyPr anchor="ctr" rtlCol="false" tIns="61029" lIns="61029" bIns="61029" rIns="61029"/>
            <a:lstStyle/>
            <a:p>
              <a:pPr algn="ctr">
                <a:lnSpc>
                  <a:spcPts val="1513"/>
                </a:lnSpc>
              </a:pPr>
            </a:p>
          </p:txBody>
        </p:sp>
      </p:grpSp>
      <p:grpSp>
        <p:nvGrpSpPr>
          <p:cNvPr name="Group 6" id="6"/>
          <p:cNvGrpSpPr/>
          <p:nvPr/>
        </p:nvGrpSpPr>
        <p:grpSpPr>
          <a:xfrm rot="0">
            <a:off x="0" y="0"/>
            <a:ext cx="11652247" cy="10875507"/>
            <a:chOff x="0" y="0"/>
            <a:chExt cx="1119601" cy="1044968"/>
          </a:xfrm>
        </p:grpSpPr>
        <p:sp>
          <p:nvSpPr>
            <p:cNvPr name="Freeform 7" id="7"/>
            <p:cNvSpPr/>
            <p:nvPr/>
          </p:nvSpPr>
          <p:spPr>
            <a:xfrm flipH="false" flipV="false" rot="0">
              <a:off x="0" y="0"/>
              <a:ext cx="1119601" cy="1044968"/>
            </a:xfrm>
            <a:custGeom>
              <a:avLst/>
              <a:gdLst/>
              <a:ahLst/>
              <a:cxnLst/>
              <a:rect r="r" b="b" t="t" l="l"/>
              <a:pathLst>
                <a:path h="1044968" w="1119601">
                  <a:moveTo>
                    <a:pt x="203200" y="0"/>
                  </a:moveTo>
                  <a:lnTo>
                    <a:pt x="1119601" y="0"/>
                  </a:lnTo>
                  <a:lnTo>
                    <a:pt x="916401" y="1044968"/>
                  </a:lnTo>
                  <a:lnTo>
                    <a:pt x="0" y="1044968"/>
                  </a:lnTo>
                  <a:lnTo>
                    <a:pt x="203200" y="0"/>
                  </a:lnTo>
                  <a:close/>
                </a:path>
              </a:pathLst>
            </a:custGeom>
            <a:solidFill>
              <a:srgbClr val="22263E"/>
            </a:solidFill>
          </p:spPr>
        </p:sp>
        <p:sp>
          <p:nvSpPr>
            <p:cNvPr name="TextBox 8" id="8"/>
            <p:cNvSpPr txBox="true"/>
            <p:nvPr/>
          </p:nvSpPr>
          <p:spPr>
            <a:xfrm>
              <a:off x="101600" y="-28575"/>
              <a:ext cx="916401" cy="1073543"/>
            </a:xfrm>
            <a:prstGeom prst="rect">
              <a:avLst/>
            </a:prstGeom>
          </p:spPr>
          <p:txBody>
            <a:bodyPr anchor="ctr" rtlCol="false" tIns="61029" lIns="61029" bIns="61029" rIns="61029"/>
            <a:lstStyle/>
            <a:p>
              <a:pPr algn="ctr">
                <a:lnSpc>
                  <a:spcPts val="1513"/>
                </a:lnSpc>
              </a:pPr>
            </a:p>
          </p:txBody>
        </p:sp>
      </p:grpSp>
      <p:grpSp>
        <p:nvGrpSpPr>
          <p:cNvPr name="Group 9" id="9"/>
          <p:cNvGrpSpPr>
            <a:grpSpLocks noChangeAspect="true"/>
          </p:cNvGrpSpPr>
          <p:nvPr/>
        </p:nvGrpSpPr>
        <p:grpSpPr>
          <a:xfrm rot="0">
            <a:off x="9312966" y="-577856"/>
            <a:ext cx="9179153" cy="10975201"/>
            <a:chOff x="0" y="0"/>
            <a:chExt cx="8603361" cy="10286746"/>
          </a:xfrm>
        </p:grpSpPr>
        <p:sp>
          <p:nvSpPr>
            <p:cNvPr name="Freeform 10" id="10"/>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39731" t="0" r="-39731" b="0"/>
              </a:stretch>
            </a:blipFill>
          </p:spPr>
        </p:sp>
      </p:grpSp>
      <p:sp>
        <p:nvSpPr>
          <p:cNvPr name="TextBox 11" id="11"/>
          <p:cNvSpPr txBox="true"/>
          <p:nvPr/>
        </p:nvSpPr>
        <p:spPr>
          <a:xfrm rot="0">
            <a:off x="3178848" y="2674118"/>
            <a:ext cx="7299929" cy="3776289"/>
          </a:xfrm>
          <a:prstGeom prst="rect">
            <a:avLst/>
          </a:prstGeom>
        </p:spPr>
        <p:txBody>
          <a:bodyPr anchor="t" rtlCol="false" tIns="0" lIns="0" bIns="0" rIns="0">
            <a:spAutoFit/>
          </a:bodyPr>
          <a:lstStyle/>
          <a:p>
            <a:pPr algn="l">
              <a:lnSpc>
                <a:spcPts val="9733"/>
              </a:lnSpc>
            </a:pPr>
            <a:r>
              <a:rPr lang="en-US" sz="6952" b="true">
                <a:solidFill>
                  <a:srgbClr val="6DA7CC"/>
                </a:solidFill>
                <a:latin typeface="ITC Avant Garde Gothic Bold"/>
                <a:ea typeface="ITC Avant Garde Gothic Bold"/>
                <a:cs typeface="ITC Avant Garde Gothic Bold"/>
                <a:sym typeface="ITC Avant Garde Gothic Bold"/>
              </a:rPr>
              <a:t>CBS ENTREPRENEUR TEAMS </a:t>
            </a:r>
          </a:p>
        </p:txBody>
      </p:sp>
      <p:sp>
        <p:nvSpPr>
          <p:cNvPr name="TextBox 12" id="12"/>
          <p:cNvSpPr txBox="true"/>
          <p:nvPr/>
        </p:nvSpPr>
        <p:spPr>
          <a:xfrm rot="0">
            <a:off x="3178848" y="6325626"/>
            <a:ext cx="5755148" cy="1318895"/>
          </a:xfrm>
          <a:prstGeom prst="rect">
            <a:avLst/>
          </a:prstGeom>
        </p:spPr>
        <p:txBody>
          <a:bodyPr anchor="t" rtlCol="false" tIns="0" lIns="0" bIns="0" rIns="0">
            <a:spAutoFit/>
          </a:bodyPr>
          <a:lstStyle/>
          <a:p>
            <a:pPr algn="l">
              <a:lnSpc>
                <a:spcPts val="9730"/>
              </a:lnSpc>
            </a:pPr>
            <a:r>
              <a:rPr lang="en-US" b="true" sz="6950" spc="1042">
                <a:solidFill>
                  <a:srgbClr val="FFFFFF"/>
                </a:solidFill>
                <a:latin typeface="ITC Avant Garde Gothic Bold"/>
                <a:ea typeface="ITC Avant Garde Gothic Bold"/>
                <a:cs typeface="ITC Avant Garde Gothic Bold"/>
                <a:sym typeface="ITC Avant Garde Gothic Bold"/>
              </a:rPr>
              <a:t>PROGRAM</a:t>
            </a:r>
          </a:p>
        </p:txBody>
      </p:sp>
      <p:sp>
        <p:nvSpPr>
          <p:cNvPr name="TextBox 13" id="13"/>
          <p:cNvSpPr txBox="true"/>
          <p:nvPr/>
        </p:nvSpPr>
        <p:spPr>
          <a:xfrm rot="0">
            <a:off x="3178848" y="1266424"/>
            <a:ext cx="3233916" cy="1674394"/>
          </a:xfrm>
          <a:prstGeom prst="rect">
            <a:avLst/>
          </a:prstGeom>
        </p:spPr>
        <p:txBody>
          <a:bodyPr anchor="t" rtlCol="false" tIns="0" lIns="0" bIns="0" rIns="0">
            <a:spAutoFit/>
          </a:bodyPr>
          <a:lstStyle/>
          <a:p>
            <a:pPr algn="l">
              <a:lnSpc>
                <a:spcPts val="12240"/>
              </a:lnSpc>
            </a:pPr>
            <a:r>
              <a:rPr lang="en-US" sz="8743" b="true">
                <a:solidFill>
                  <a:srgbClr val="FFFFFF"/>
                </a:solidFill>
                <a:latin typeface="ITC Avant Garde Gothic Bold"/>
                <a:ea typeface="ITC Avant Garde Gothic Bold"/>
                <a:cs typeface="ITC Avant Garde Gothic Bold"/>
                <a:sym typeface="ITC Avant Garde Gothic Bold"/>
              </a:rPr>
              <a:t>2025</a:t>
            </a:r>
          </a:p>
        </p:txBody>
      </p:sp>
      <p:grpSp>
        <p:nvGrpSpPr>
          <p:cNvPr name="Group 14" id="14"/>
          <p:cNvGrpSpPr/>
          <p:nvPr/>
        </p:nvGrpSpPr>
        <p:grpSpPr>
          <a:xfrm rot="0">
            <a:off x="14746831" y="341888"/>
            <a:ext cx="6317871" cy="785712"/>
            <a:chOff x="0" y="0"/>
            <a:chExt cx="8423828" cy="1047616"/>
          </a:xfrm>
        </p:grpSpPr>
        <p:grpSp>
          <p:nvGrpSpPr>
            <p:cNvPr name="Group 15" id="15"/>
            <p:cNvGrpSpPr/>
            <p:nvPr/>
          </p:nvGrpSpPr>
          <p:grpSpPr>
            <a:xfrm rot="0">
              <a:off x="0" y="0"/>
              <a:ext cx="8423828" cy="1047616"/>
              <a:chOff x="0" y="0"/>
              <a:chExt cx="2246354" cy="279364"/>
            </a:xfrm>
          </p:grpSpPr>
          <p:sp>
            <p:nvSpPr>
              <p:cNvPr name="Freeform 16" id="1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7" id="1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8" id="18"/>
            <p:cNvGrpSpPr/>
            <p:nvPr/>
          </p:nvGrpSpPr>
          <p:grpSpPr>
            <a:xfrm rot="0">
              <a:off x="408724" y="118304"/>
              <a:ext cx="2433022" cy="811007"/>
              <a:chOff x="0" y="0"/>
              <a:chExt cx="812800" cy="270933"/>
            </a:xfrm>
          </p:grpSpPr>
          <p:sp>
            <p:nvSpPr>
              <p:cNvPr name="Freeform 19" id="1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0" id="2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1" id="2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spTree>
  </p:cSld>
  <p:clrMapOvr>
    <a:masterClrMapping/>
  </p:clrMapOvr>
  <p:transition spd="fast">
    <p:wipe dir="l"/>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1772" y="-1076458"/>
            <a:ext cx="21702955" cy="14459594"/>
          </a:xfrm>
          <a:custGeom>
            <a:avLst/>
            <a:gdLst/>
            <a:ahLst/>
            <a:cxnLst/>
            <a:rect r="r" b="b" t="t" l="l"/>
            <a:pathLst>
              <a:path h="14459594" w="21702955">
                <a:moveTo>
                  <a:pt x="0" y="0"/>
                </a:moveTo>
                <a:lnTo>
                  <a:pt x="21702955" y="0"/>
                </a:lnTo>
                <a:lnTo>
                  <a:pt x="21702955" y="14459594"/>
                </a:lnTo>
                <a:lnTo>
                  <a:pt x="0" y="14459594"/>
                </a:lnTo>
                <a:lnTo>
                  <a:pt x="0" y="0"/>
                </a:lnTo>
                <a:close/>
              </a:path>
            </a:pathLst>
          </a:custGeom>
          <a:blipFill>
            <a:blip r:embed="rId2"/>
            <a:stretch>
              <a:fillRect l="0" t="0" r="0" b="0"/>
            </a:stretch>
          </a:blipFill>
        </p:spPr>
      </p:sp>
      <p:grpSp>
        <p:nvGrpSpPr>
          <p:cNvPr name="Group 3" id="3"/>
          <p:cNvGrpSpPr/>
          <p:nvPr/>
        </p:nvGrpSpPr>
        <p:grpSpPr>
          <a:xfrm rot="0">
            <a:off x="428409" y="2395257"/>
            <a:ext cx="7827428" cy="3218961"/>
            <a:chOff x="0" y="0"/>
            <a:chExt cx="2061545" cy="847792"/>
          </a:xfrm>
        </p:grpSpPr>
        <p:sp>
          <p:nvSpPr>
            <p:cNvPr name="Freeform 4" id="4"/>
            <p:cNvSpPr/>
            <p:nvPr/>
          </p:nvSpPr>
          <p:spPr>
            <a:xfrm flipH="false" flipV="false" rot="0">
              <a:off x="0" y="0"/>
              <a:ext cx="2061545" cy="847792"/>
            </a:xfrm>
            <a:custGeom>
              <a:avLst/>
              <a:gdLst/>
              <a:ahLst/>
              <a:cxnLst/>
              <a:rect r="r" b="b" t="t" l="l"/>
              <a:pathLst>
                <a:path h="847792" w="2061545">
                  <a:moveTo>
                    <a:pt x="0" y="0"/>
                  </a:moveTo>
                  <a:lnTo>
                    <a:pt x="2061545" y="0"/>
                  </a:lnTo>
                  <a:lnTo>
                    <a:pt x="2061545" y="847792"/>
                  </a:lnTo>
                  <a:lnTo>
                    <a:pt x="0" y="847792"/>
                  </a:lnTo>
                  <a:close/>
                </a:path>
              </a:pathLst>
            </a:custGeom>
            <a:solidFill>
              <a:srgbClr val="273F60"/>
            </a:solidFill>
          </p:spPr>
        </p:sp>
        <p:sp>
          <p:nvSpPr>
            <p:cNvPr name="TextBox 5" id="5"/>
            <p:cNvSpPr txBox="true"/>
            <p:nvPr/>
          </p:nvSpPr>
          <p:spPr>
            <a:xfrm>
              <a:off x="0" y="-57150"/>
              <a:ext cx="2061545" cy="904942"/>
            </a:xfrm>
            <a:prstGeom prst="rect">
              <a:avLst/>
            </a:prstGeom>
          </p:spPr>
          <p:txBody>
            <a:bodyPr anchor="ctr" rtlCol="false" tIns="50800" lIns="50800" bIns="50800" rIns="50800"/>
            <a:lstStyle/>
            <a:p>
              <a:pPr algn="ctr">
                <a:lnSpc>
                  <a:spcPts val="2940"/>
                </a:lnSpc>
              </a:pPr>
            </a:p>
          </p:txBody>
        </p:sp>
      </p:grpSp>
      <p:grpSp>
        <p:nvGrpSpPr>
          <p:cNvPr name="Group 6" id="6"/>
          <p:cNvGrpSpPr/>
          <p:nvPr/>
        </p:nvGrpSpPr>
        <p:grpSpPr>
          <a:xfrm rot="0">
            <a:off x="8255836" y="1064052"/>
            <a:ext cx="12543472" cy="1143000"/>
            <a:chOff x="0" y="0"/>
            <a:chExt cx="4459901" cy="406400"/>
          </a:xfrm>
        </p:grpSpPr>
        <p:sp>
          <p:nvSpPr>
            <p:cNvPr name="Freeform 7" id="7"/>
            <p:cNvSpPr/>
            <p:nvPr/>
          </p:nvSpPr>
          <p:spPr>
            <a:xfrm flipH="false" flipV="false" rot="0">
              <a:off x="0" y="0"/>
              <a:ext cx="4459901" cy="406400"/>
            </a:xfrm>
            <a:custGeom>
              <a:avLst/>
              <a:gdLst/>
              <a:ahLst/>
              <a:cxnLst/>
              <a:rect r="r" b="b" t="t" l="l"/>
              <a:pathLst>
                <a:path h="406400" w="4459901">
                  <a:moveTo>
                    <a:pt x="4256701" y="0"/>
                  </a:moveTo>
                  <a:cubicBezTo>
                    <a:pt x="4368925" y="0"/>
                    <a:pt x="4459901" y="90976"/>
                    <a:pt x="4459901" y="203200"/>
                  </a:cubicBezTo>
                  <a:cubicBezTo>
                    <a:pt x="4459901" y="315424"/>
                    <a:pt x="4368925" y="406400"/>
                    <a:pt x="4256701"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8" id="8"/>
            <p:cNvSpPr txBox="true"/>
            <p:nvPr/>
          </p:nvSpPr>
          <p:spPr>
            <a:xfrm>
              <a:off x="0" y="-38100"/>
              <a:ext cx="4459901" cy="444500"/>
            </a:xfrm>
            <a:prstGeom prst="rect">
              <a:avLst/>
            </a:prstGeom>
          </p:spPr>
          <p:txBody>
            <a:bodyPr anchor="ctr" rtlCol="false" tIns="50800" lIns="50800" bIns="50800" rIns="50800"/>
            <a:lstStyle/>
            <a:p>
              <a:pPr algn="ctr">
                <a:lnSpc>
                  <a:spcPts val="2160"/>
                </a:lnSpc>
              </a:pPr>
            </a:p>
          </p:txBody>
        </p:sp>
      </p:grpSp>
      <p:grpSp>
        <p:nvGrpSpPr>
          <p:cNvPr name="Group 9" id="9"/>
          <p:cNvGrpSpPr/>
          <p:nvPr/>
        </p:nvGrpSpPr>
        <p:grpSpPr>
          <a:xfrm rot="0">
            <a:off x="9227782" y="2330877"/>
            <a:ext cx="8573303" cy="6397874"/>
            <a:chOff x="0" y="0"/>
            <a:chExt cx="2257989" cy="1685037"/>
          </a:xfrm>
        </p:grpSpPr>
        <p:sp>
          <p:nvSpPr>
            <p:cNvPr name="Freeform 10" id="10"/>
            <p:cNvSpPr/>
            <p:nvPr/>
          </p:nvSpPr>
          <p:spPr>
            <a:xfrm flipH="false" flipV="false" rot="0">
              <a:off x="0" y="0"/>
              <a:ext cx="2257989" cy="1685037"/>
            </a:xfrm>
            <a:custGeom>
              <a:avLst/>
              <a:gdLst/>
              <a:ahLst/>
              <a:cxnLst/>
              <a:rect r="r" b="b" t="t" l="l"/>
              <a:pathLst>
                <a:path h="1685037" w="2257989">
                  <a:moveTo>
                    <a:pt x="0" y="0"/>
                  </a:moveTo>
                  <a:lnTo>
                    <a:pt x="2257989" y="0"/>
                  </a:lnTo>
                  <a:lnTo>
                    <a:pt x="2257989" y="1685037"/>
                  </a:lnTo>
                  <a:lnTo>
                    <a:pt x="0" y="1685037"/>
                  </a:lnTo>
                  <a:close/>
                </a:path>
              </a:pathLst>
            </a:custGeom>
            <a:solidFill>
              <a:srgbClr val="273F60"/>
            </a:solidFill>
          </p:spPr>
        </p:sp>
        <p:sp>
          <p:nvSpPr>
            <p:cNvPr name="TextBox 11" id="11"/>
            <p:cNvSpPr txBox="true"/>
            <p:nvPr/>
          </p:nvSpPr>
          <p:spPr>
            <a:xfrm>
              <a:off x="0" y="-57150"/>
              <a:ext cx="2257989" cy="1742187"/>
            </a:xfrm>
            <a:prstGeom prst="rect">
              <a:avLst/>
            </a:prstGeom>
          </p:spPr>
          <p:txBody>
            <a:bodyPr anchor="ctr" rtlCol="false" tIns="50800" lIns="50800" bIns="50800" rIns="50800"/>
            <a:lstStyle/>
            <a:p>
              <a:pPr algn="ctr">
                <a:lnSpc>
                  <a:spcPts val="2940"/>
                </a:lnSpc>
              </a:pPr>
            </a:p>
          </p:txBody>
        </p:sp>
      </p:grpSp>
      <p:grpSp>
        <p:nvGrpSpPr>
          <p:cNvPr name="Group 12" id="12"/>
          <p:cNvGrpSpPr/>
          <p:nvPr/>
        </p:nvGrpSpPr>
        <p:grpSpPr>
          <a:xfrm rot="0">
            <a:off x="14746831" y="341888"/>
            <a:ext cx="6317871" cy="785712"/>
            <a:chOff x="0" y="0"/>
            <a:chExt cx="8423828" cy="1047616"/>
          </a:xfrm>
        </p:grpSpPr>
        <p:grpSp>
          <p:nvGrpSpPr>
            <p:cNvPr name="Group 13" id="13"/>
            <p:cNvGrpSpPr/>
            <p:nvPr/>
          </p:nvGrpSpPr>
          <p:grpSpPr>
            <a:xfrm rot="0">
              <a:off x="0" y="0"/>
              <a:ext cx="8423828" cy="1047616"/>
              <a:chOff x="0" y="0"/>
              <a:chExt cx="2246354" cy="279364"/>
            </a:xfrm>
          </p:grpSpPr>
          <p:sp>
            <p:nvSpPr>
              <p:cNvPr name="Freeform 14" id="14"/>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5" id="15"/>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6" id="16"/>
            <p:cNvGrpSpPr/>
            <p:nvPr/>
          </p:nvGrpSpPr>
          <p:grpSpPr>
            <a:xfrm rot="0">
              <a:off x="408724" y="118304"/>
              <a:ext cx="2433022" cy="811007"/>
              <a:chOff x="0" y="0"/>
              <a:chExt cx="812800" cy="270933"/>
            </a:xfrm>
          </p:grpSpPr>
          <p:sp>
            <p:nvSpPr>
              <p:cNvPr name="Freeform 17" id="17"/>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8" id="18"/>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9" id="19"/>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3"/>
              <a:stretch>
                <a:fillRect l="0" t="0" r="0" b="0"/>
              </a:stretch>
            </a:blipFill>
          </p:spPr>
        </p:sp>
      </p:grpSp>
      <p:grpSp>
        <p:nvGrpSpPr>
          <p:cNvPr name="Group 20" id="20"/>
          <p:cNvGrpSpPr/>
          <p:nvPr/>
        </p:nvGrpSpPr>
        <p:grpSpPr>
          <a:xfrm rot="0">
            <a:off x="428409" y="5804718"/>
            <a:ext cx="8224726" cy="4264638"/>
            <a:chOff x="0" y="0"/>
            <a:chExt cx="2166183" cy="1123197"/>
          </a:xfrm>
        </p:grpSpPr>
        <p:sp>
          <p:nvSpPr>
            <p:cNvPr name="Freeform 21" id="21"/>
            <p:cNvSpPr/>
            <p:nvPr/>
          </p:nvSpPr>
          <p:spPr>
            <a:xfrm flipH="false" flipV="false" rot="0">
              <a:off x="0" y="0"/>
              <a:ext cx="2166183" cy="1123197"/>
            </a:xfrm>
            <a:custGeom>
              <a:avLst/>
              <a:gdLst/>
              <a:ahLst/>
              <a:cxnLst/>
              <a:rect r="r" b="b" t="t" l="l"/>
              <a:pathLst>
                <a:path h="1123197" w="2166183">
                  <a:moveTo>
                    <a:pt x="0" y="0"/>
                  </a:moveTo>
                  <a:lnTo>
                    <a:pt x="2166183" y="0"/>
                  </a:lnTo>
                  <a:lnTo>
                    <a:pt x="2166183" y="1123197"/>
                  </a:lnTo>
                  <a:lnTo>
                    <a:pt x="0" y="1123197"/>
                  </a:lnTo>
                  <a:close/>
                </a:path>
              </a:pathLst>
            </a:custGeom>
            <a:solidFill>
              <a:srgbClr val="273F60"/>
            </a:solidFill>
          </p:spPr>
        </p:sp>
        <p:sp>
          <p:nvSpPr>
            <p:cNvPr name="TextBox 22" id="22"/>
            <p:cNvSpPr txBox="true"/>
            <p:nvPr/>
          </p:nvSpPr>
          <p:spPr>
            <a:xfrm>
              <a:off x="0" y="-57150"/>
              <a:ext cx="2166183" cy="1180347"/>
            </a:xfrm>
            <a:prstGeom prst="rect">
              <a:avLst/>
            </a:prstGeom>
          </p:spPr>
          <p:txBody>
            <a:bodyPr anchor="ctr" rtlCol="false" tIns="50800" lIns="50800" bIns="50800" rIns="50800"/>
            <a:lstStyle/>
            <a:p>
              <a:pPr algn="ctr">
                <a:lnSpc>
                  <a:spcPts val="2940"/>
                </a:lnSpc>
              </a:pPr>
            </a:p>
          </p:txBody>
        </p:sp>
      </p:grpSp>
      <p:sp>
        <p:nvSpPr>
          <p:cNvPr name="Freeform 23" id="23"/>
          <p:cNvSpPr/>
          <p:nvPr/>
        </p:nvSpPr>
        <p:spPr>
          <a:xfrm flipH="false" flipV="false" rot="0">
            <a:off x="828159" y="1251808"/>
            <a:ext cx="1336040" cy="1336040"/>
          </a:xfrm>
          <a:custGeom>
            <a:avLst/>
            <a:gdLst/>
            <a:ahLst/>
            <a:cxnLst/>
            <a:rect r="r" b="b" t="t" l="l"/>
            <a:pathLst>
              <a:path h="1336040" w="1336040">
                <a:moveTo>
                  <a:pt x="0" y="0"/>
                </a:moveTo>
                <a:lnTo>
                  <a:pt x="1336040" y="0"/>
                </a:lnTo>
                <a:lnTo>
                  <a:pt x="1336040" y="1336040"/>
                </a:lnTo>
                <a:lnTo>
                  <a:pt x="0" y="1336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4" id="24"/>
          <p:cNvSpPr/>
          <p:nvPr/>
        </p:nvSpPr>
        <p:spPr>
          <a:xfrm flipH="false" flipV="false" rot="0">
            <a:off x="8509918" y="2508572"/>
            <a:ext cx="1301842" cy="1301842"/>
          </a:xfrm>
          <a:custGeom>
            <a:avLst/>
            <a:gdLst/>
            <a:ahLst/>
            <a:cxnLst/>
            <a:rect r="r" b="b" t="t" l="l"/>
            <a:pathLst>
              <a:path h="1301842" w="1301842">
                <a:moveTo>
                  <a:pt x="0" y="0"/>
                </a:moveTo>
                <a:lnTo>
                  <a:pt x="1301843" y="0"/>
                </a:lnTo>
                <a:lnTo>
                  <a:pt x="1301843" y="1301843"/>
                </a:lnTo>
                <a:lnTo>
                  <a:pt x="0" y="13018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0">
            <a:off x="7933087" y="5614218"/>
            <a:ext cx="1210913" cy="1210913"/>
          </a:xfrm>
          <a:custGeom>
            <a:avLst/>
            <a:gdLst/>
            <a:ahLst/>
            <a:cxnLst/>
            <a:rect r="r" b="b" t="t" l="l"/>
            <a:pathLst>
              <a:path h="1210913" w="1210913">
                <a:moveTo>
                  <a:pt x="0" y="0"/>
                </a:moveTo>
                <a:lnTo>
                  <a:pt x="1210913" y="0"/>
                </a:lnTo>
                <a:lnTo>
                  <a:pt x="1210913" y="1210913"/>
                </a:lnTo>
                <a:lnTo>
                  <a:pt x="0" y="121091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828159" y="2673573"/>
            <a:ext cx="6758734" cy="2634615"/>
          </a:xfrm>
          <a:prstGeom prst="rect">
            <a:avLst/>
          </a:prstGeom>
        </p:spPr>
        <p:txBody>
          <a:bodyPr anchor="t" rtlCol="false" tIns="0" lIns="0" bIns="0" rIns="0">
            <a:spAutoFit/>
          </a:bodyPr>
          <a:lstStyle/>
          <a:p>
            <a:pPr algn="just">
              <a:lnSpc>
                <a:spcPts val="4700"/>
              </a:lnSpc>
            </a:pPr>
            <a:r>
              <a:rPr lang="en-US" b="true" sz="4700" spc="-235">
                <a:solidFill>
                  <a:srgbClr val="FFFFFF"/>
                </a:solidFill>
                <a:latin typeface="DM Sans Bold"/>
                <a:ea typeface="DM Sans Bold"/>
                <a:cs typeface="DM Sans Bold"/>
                <a:sym typeface="DM Sans Bold"/>
              </a:rPr>
              <a:t>Initial Investment Refund:</a:t>
            </a:r>
          </a:p>
          <a:p>
            <a:pPr algn="just">
              <a:lnSpc>
                <a:spcPts val="3999"/>
              </a:lnSpc>
            </a:pPr>
            <a:r>
              <a:rPr lang="en-US" b="true" sz="3999" spc="-199">
                <a:solidFill>
                  <a:srgbClr val="FF3654"/>
                </a:solidFill>
                <a:latin typeface="DM Sans Bold"/>
                <a:ea typeface="DM Sans Bold"/>
                <a:cs typeface="DM Sans Bold"/>
                <a:sym typeface="DM Sans Bold"/>
              </a:rPr>
              <a:t>Recruit 3 CBS within two months</a:t>
            </a:r>
            <a:r>
              <a:rPr lang="en-US" b="true" sz="3999" spc="-199">
                <a:solidFill>
                  <a:srgbClr val="FFFFFF"/>
                </a:solidFill>
                <a:latin typeface="DM Sans Bold"/>
                <a:ea typeface="DM Sans Bold"/>
                <a:cs typeface="DM Sans Bold"/>
                <a:sym typeface="DM Sans Bold"/>
              </a:rPr>
              <a:t>, and you will receive a</a:t>
            </a:r>
            <a:r>
              <a:rPr lang="en-US" b="true" sz="3999" spc="-199">
                <a:solidFill>
                  <a:srgbClr val="FF3654"/>
                </a:solidFill>
                <a:latin typeface="DM Sans Bold"/>
                <a:ea typeface="DM Sans Bold"/>
                <a:cs typeface="DM Sans Bold"/>
                <a:sym typeface="DM Sans Bold"/>
              </a:rPr>
              <a:t> full refund </a:t>
            </a:r>
            <a:r>
              <a:rPr lang="en-US" b="true" sz="3999" spc="-199">
                <a:solidFill>
                  <a:srgbClr val="FFFFFF"/>
                </a:solidFill>
                <a:latin typeface="DM Sans Bold"/>
                <a:ea typeface="DM Sans Bold"/>
                <a:cs typeface="DM Sans Bold"/>
                <a:sym typeface="DM Sans Bold"/>
              </a:rPr>
              <a:t>of your initial investment in CASH.</a:t>
            </a:r>
          </a:p>
        </p:txBody>
      </p:sp>
      <p:sp>
        <p:nvSpPr>
          <p:cNvPr name="TextBox 27" id="27"/>
          <p:cNvSpPr txBox="true"/>
          <p:nvPr/>
        </p:nvSpPr>
        <p:spPr>
          <a:xfrm rot="0">
            <a:off x="10039559" y="2538653"/>
            <a:ext cx="7424995" cy="5749290"/>
          </a:xfrm>
          <a:prstGeom prst="rect">
            <a:avLst/>
          </a:prstGeom>
        </p:spPr>
        <p:txBody>
          <a:bodyPr anchor="t" rtlCol="false" tIns="0" lIns="0" bIns="0" rIns="0">
            <a:spAutoFit/>
          </a:bodyPr>
          <a:lstStyle/>
          <a:p>
            <a:pPr algn="just">
              <a:lnSpc>
                <a:spcPts val="4700"/>
              </a:lnSpc>
            </a:pPr>
            <a:r>
              <a:rPr lang="en-US" b="true" sz="4700" spc="-235">
                <a:solidFill>
                  <a:srgbClr val="FFFFFF"/>
                </a:solidFill>
                <a:latin typeface="DM Sans Bold"/>
                <a:ea typeface="DM Sans Bold"/>
                <a:cs typeface="DM Sans Bold"/>
                <a:sym typeface="DM Sans Bold"/>
              </a:rPr>
              <a:t>Additional Refund &amp; Benefits: </a:t>
            </a:r>
          </a:p>
          <a:p>
            <a:pPr algn="just">
              <a:lnSpc>
                <a:spcPts val="3999"/>
              </a:lnSpc>
            </a:pPr>
            <a:r>
              <a:rPr lang="en-US" b="true" sz="3999" spc="-199">
                <a:solidFill>
                  <a:srgbClr val="FFFFFF"/>
                </a:solidFill>
                <a:latin typeface="DM Sans Bold"/>
                <a:ea typeface="DM Sans Bold"/>
                <a:cs typeface="DM Sans Bold"/>
                <a:sym typeface="DM Sans Bold"/>
              </a:rPr>
              <a:t>After receiving your first refund</a:t>
            </a:r>
            <a:r>
              <a:rPr lang="en-US" b="true" sz="3999" spc="-199">
                <a:solidFill>
                  <a:srgbClr val="48D597"/>
                </a:solidFill>
                <a:latin typeface="DM Sans Bold"/>
                <a:ea typeface="DM Sans Bold"/>
                <a:cs typeface="DM Sans Bold"/>
                <a:sym typeface="DM Sans Bold"/>
              </a:rPr>
              <a:t>,</a:t>
            </a:r>
            <a:r>
              <a:rPr lang="en-US" b="true" sz="3999" spc="-199">
                <a:solidFill>
                  <a:srgbClr val="70C266"/>
                </a:solidFill>
                <a:latin typeface="DM Sans Bold"/>
                <a:ea typeface="DM Sans Bold"/>
                <a:cs typeface="DM Sans Bold"/>
                <a:sym typeface="DM Sans Bold"/>
              </a:rPr>
              <a:t> </a:t>
            </a:r>
            <a:r>
              <a:rPr lang="en-US" b="true" sz="3999" spc="-199">
                <a:solidFill>
                  <a:srgbClr val="FF3654"/>
                </a:solidFill>
                <a:latin typeface="DM Sans Bold"/>
                <a:ea typeface="DM Sans Bold"/>
                <a:cs typeface="DM Sans Bold"/>
                <a:sym typeface="DM Sans Bold"/>
              </a:rPr>
              <a:t>recruit another 4 CBS </a:t>
            </a:r>
            <a:r>
              <a:rPr lang="en-US" b="true" sz="3999" spc="-199">
                <a:solidFill>
                  <a:srgbClr val="FFFFFF"/>
                </a:solidFill>
                <a:latin typeface="DM Sans Bold"/>
                <a:ea typeface="DM Sans Bold"/>
                <a:cs typeface="DM Sans Bold"/>
                <a:sym typeface="DM Sans Bold"/>
              </a:rPr>
              <a:t>to qualify for an</a:t>
            </a:r>
            <a:r>
              <a:rPr lang="en-US" b="true" sz="3999" spc="-199">
                <a:solidFill>
                  <a:srgbClr val="FF3654"/>
                </a:solidFill>
                <a:latin typeface="DM Sans Bold"/>
                <a:ea typeface="DM Sans Bold"/>
                <a:cs typeface="DM Sans Bold"/>
                <a:sym typeface="DM Sans Bold"/>
              </a:rPr>
              <a:t> additional investment refund.</a:t>
            </a:r>
          </a:p>
          <a:p>
            <a:pPr algn="just">
              <a:lnSpc>
                <a:spcPts val="3999"/>
              </a:lnSpc>
            </a:pPr>
          </a:p>
          <a:p>
            <a:pPr algn="just">
              <a:lnSpc>
                <a:spcPts val="3999"/>
              </a:lnSpc>
            </a:pPr>
            <a:r>
              <a:rPr lang="en-US" b="true" sz="3999" spc="-199">
                <a:solidFill>
                  <a:srgbClr val="FFFFFF"/>
                </a:solidFill>
                <a:latin typeface="DM Sans Bold"/>
                <a:ea typeface="DM Sans Bold"/>
                <a:cs typeface="DM Sans Bold"/>
                <a:sym typeface="DM Sans Bold"/>
              </a:rPr>
              <a:t>For every subsequent 4 CBS recruited, you will continue receiving cash rebates, with</a:t>
            </a:r>
            <a:r>
              <a:rPr lang="en-US" b="true" sz="3999" spc="-199">
                <a:solidFill>
                  <a:srgbClr val="70C266"/>
                </a:solidFill>
                <a:latin typeface="DM Sans Bold"/>
                <a:ea typeface="DM Sans Bold"/>
                <a:cs typeface="DM Sans Bold"/>
                <a:sym typeface="DM Sans Bold"/>
              </a:rPr>
              <a:t> </a:t>
            </a:r>
            <a:r>
              <a:rPr lang="en-US" b="true" sz="3999" spc="-199">
                <a:solidFill>
                  <a:srgbClr val="FF3654"/>
                </a:solidFill>
                <a:latin typeface="DM Sans Bold"/>
                <a:ea typeface="DM Sans Bold"/>
                <a:cs typeface="DM Sans Bold"/>
                <a:sym typeface="DM Sans Bold"/>
              </a:rPr>
              <a:t>no time limit.</a:t>
            </a:r>
          </a:p>
        </p:txBody>
      </p:sp>
      <p:sp>
        <p:nvSpPr>
          <p:cNvPr name="TextBox 28" id="28"/>
          <p:cNvSpPr txBox="true"/>
          <p:nvPr/>
        </p:nvSpPr>
        <p:spPr>
          <a:xfrm rot="0">
            <a:off x="8509918" y="1356583"/>
            <a:ext cx="8945631" cy="662713"/>
          </a:xfrm>
          <a:prstGeom prst="rect">
            <a:avLst/>
          </a:prstGeom>
        </p:spPr>
        <p:txBody>
          <a:bodyPr anchor="t" rtlCol="false" tIns="0" lIns="0" bIns="0" rIns="0">
            <a:spAutoFit/>
          </a:bodyPr>
          <a:lstStyle/>
          <a:p>
            <a:pPr algn="l" marL="0" indent="0" lvl="0">
              <a:lnSpc>
                <a:spcPts val="4926"/>
              </a:lnSpc>
            </a:pPr>
            <a:r>
              <a:rPr lang="en-US" sz="5079">
                <a:solidFill>
                  <a:srgbClr val="090A0A"/>
                </a:solidFill>
                <a:latin typeface="Anton"/>
                <a:ea typeface="Anton"/>
                <a:cs typeface="Anton"/>
                <a:sym typeface="Anton"/>
              </a:rPr>
              <a:t>INVESTMENT REFUND AND REWARDS:</a:t>
            </a:r>
          </a:p>
        </p:txBody>
      </p:sp>
      <p:sp>
        <p:nvSpPr>
          <p:cNvPr name="TextBox 29" id="29"/>
          <p:cNvSpPr txBox="true"/>
          <p:nvPr/>
        </p:nvSpPr>
        <p:spPr>
          <a:xfrm rot="0">
            <a:off x="962755" y="6090285"/>
            <a:ext cx="6758734" cy="4149090"/>
          </a:xfrm>
          <a:prstGeom prst="rect">
            <a:avLst/>
          </a:prstGeom>
        </p:spPr>
        <p:txBody>
          <a:bodyPr anchor="t" rtlCol="false" tIns="0" lIns="0" bIns="0" rIns="0">
            <a:spAutoFit/>
          </a:bodyPr>
          <a:lstStyle/>
          <a:p>
            <a:pPr algn="just">
              <a:lnSpc>
                <a:spcPts val="4700"/>
              </a:lnSpc>
            </a:pPr>
            <a:r>
              <a:rPr lang="en-US" b="true" sz="4700" spc="-235">
                <a:solidFill>
                  <a:srgbClr val="FFFFFF"/>
                </a:solidFill>
                <a:latin typeface="DM Sans Bold"/>
                <a:ea typeface="DM Sans Bold"/>
                <a:cs typeface="DM Sans Bold"/>
                <a:sym typeface="DM Sans Bold"/>
              </a:rPr>
              <a:t>Exclusive Rewards:</a:t>
            </a:r>
          </a:p>
          <a:p>
            <a:pPr algn="just">
              <a:lnSpc>
                <a:spcPts val="3999"/>
              </a:lnSpc>
            </a:pPr>
            <a:r>
              <a:rPr lang="en-US" b="true" sz="3999" spc="-199">
                <a:solidFill>
                  <a:srgbClr val="FF3654"/>
                </a:solidFill>
                <a:latin typeface="DM Sans Bold"/>
                <a:ea typeface="DM Sans Bold"/>
                <a:cs typeface="DM Sans Bold"/>
                <a:sym typeface="DM Sans Bold"/>
              </a:rPr>
              <a:t>Enjoy a free overseas tour (includes lodging &amp; flight tickets) – </a:t>
            </a:r>
            <a:r>
              <a:rPr lang="en-US" b="true" sz="3999" spc="-199">
                <a:solidFill>
                  <a:srgbClr val="FFFFFF"/>
                </a:solidFill>
                <a:latin typeface="DM Sans Bold"/>
                <a:ea typeface="DM Sans Bold"/>
                <a:cs typeface="DM Sans Bold"/>
                <a:sym typeface="DM Sans Bold"/>
              </a:rPr>
              <a:t>your 4 CBS will also receive the same offer.</a:t>
            </a:r>
          </a:p>
          <a:p>
            <a:pPr algn="just">
              <a:lnSpc>
                <a:spcPts val="3999"/>
              </a:lnSpc>
            </a:pPr>
            <a:r>
              <a:rPr lang="en-US" b="true" sz="3999" spc="-199">
                <a:solidFill>
                  <a:srgbClr val="FF3654"/>
                </a:solidFill>
                <a:latin typeface="DM Sans Bold"/>
                <a:ea typeface="DM Sans Bold"/>
                <a:cs typeface="DM Sans Bold"/>
                <a:sym typeface="DM Sans Bold"/>
              </a:rPr>
              <a:t>💰 Earn 10% </a:t>
            </a:r>
            <a:r>
              <a:rPr lang="en-US" b="true" sz="3999" spc="-199">
                <a:solidFill>
                  <a:srgbClr val="FFFFFF"/>
                </a:solidFill>
                <a:latin typeface="DM Sans Bold"/>
                <a:ea typeface="DM Sans Bold"/>
                <a:cs typeface="DM Sans Bold"/>
                <a:sym typeface="DM Sans Bold"/>
              </a:rPr>
              <a:t>from your 3 CBS’s essential spending.</a:t>
            </a:r>
          </a:p>
          <a:p>
            <a:pPr algn="just">
              <a:lnSpc>
                <a:spcPts val="3999"/>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09388" y="-847341"/>
            <a:ext cx="22607973" cy="12711976"/>
          </a:xfrm>
          <a:custGeom>
            <a:avLst/>
            <a:gdLst/>
            <a:ahLst/>
            <a:cxnLst/>
            <a:rect r="r" b="b" t="t" l="l"/>
            <a:pathLst>
              <a:path h="12711976" w="22607973">
                <a:moveTo>
                  <a:pt x="0" y="0"/>
                </a:moveTo>
                <a:lnTo>
                  <a:pt x="22607973" y="0"/>
                </a:lnTo>
                <a:lnTo>
                  <a:pt x="22607973" y="12711976"/>
                </a:lnTo>
                <a:lnTo>
                  <a:pt x="0" y="12711976"/>
                </a:lnTo>
                <a:lnTo>
                  <a:pt x="0" y="0"/>
                </a:lnTo>
                <a:close/>
              </a:path>
            </a:pathLst>
          </a:custGeom>
          <a:blipFill>
            <a:blip r:embed="rId2"/>
            <a:stretch>
              <a:fillRect l="0" t="-9282" r="0" b="-9282"/>
            </a:stretch>
          </a:blipFill>
        </p:spPr>
      </p:sp>
      <p:grpSp>
        <p:nvGrpSpPr>
          <p:cNvPr name="Group 3" id="3"/>
          <p:cNvGrpSpPr/>
          <p:nvPr/>
        </p:nvGrpSpPr>
        <p:grpSpPr>
          <a:xfrm rot="0">
            <a:off x="5478297" y="3816394"/>
            <a:ext cx="9863164" cy="3384506"/>
            <a:chOff x="0" y="0"/>
            <a:chExt cx="2597706" cy="891393"/>
          </a:xfrm>
        </p:grpSpPr>
        <p:sp>
          <p:nvSpPr>
            <p:cNvPr name="Freeform 4" id="4"/>
            <p:cNvSpPr/>
            <p:nvPr/>
          </p:nvSpPr>
          <p:spPr>
            <a:xfrm flipH="false" flipV="false" rot="0">
              <a:off x="0" y="0"/>
              <a:ext cx="2597706" cy="891393"/>
            </a:xfrm>
            <a:custGeom>
              <a:avLst/>
              <a:gdLst/>
              <a:ahLst/>
              <a:cxnLst/>
              <a:rect r="r" b="b" t="t" l="l"/>
              <a:pathLst>
                <a:path h="891393" w="2597706">
                  <a:moveTo>
                    <a:pt x="0" y="0"/>
                  </a:moveTo>
                  <a:lnTo>
                    <a:pt x="2597706" y="0"/>
                  </a:lnTo>
                  <a:lnTo>
                    <a:pt x="2597706" y="891393"/>
                  </a:lnTo>
                  <a:lnTo>
                    <a:pt x="0" y="891393"/>
                  </a:lnTo>
                  <a:close/>
                </a:path>
              </a:pathLst>
            </a:custGeom>
            <a:solidFill>
              <a:srgbClr val="273F60"/>
            </a:solidFill>
          </p:spPr>
        </p:sp>
        <p:sp>
          <p:nvSpPr>
            <p:cNvPr name="TextBox 5" id="5"/>
            <p:cNvSpPr txBox="true"/>
            <p:nvPr/>
          </p:nvSpPr>
          <p:spPr>
            <a:xfrm>
              <a:off x="0" y="-57150"/>
              <a:ext cx="2597706" cy="948543"/>
            </a:xfrm>
            <a:prstGeom prst="rect">
              <a:avLst/>
            </a:prstGeom>
          </p:spPr>
          <p:txBody>
            <a:bodyPr anchor="ctr" rtlCol="false" tIns="50800" lIns="50800" bIns="50800" rIns="50800"/>
            <a:lstStyle/>
            <a:p>
              <a:pPr algn="ctr">
                <a:lnSpc>
                  <a:spcPts val="2940"/>
                </a:lnSpc>
              </a:pPr>
            </a:p>
          </p:txBody>
        </p:sp>
      </p:grpSp>
      <p:grpSp>
        <p:nvGrpSpPr>
          <p:cNvPr name="Group 6" id="6"/>
          <p:cNvGrpSpPr/>
          <p:nvPr/>
        </p:nvGrpSpPr>
        <p:grpSpPr>
          <a:xfrm rot="0">
            <a:off x="8255836" y="1625644"/>
            <a:ext cx="12543472" cy="1143000"/>
            <a:chOff x="0" y="0"/>
            <a:chExt cx="4459901" cy="406400"/>
          </a:xfrm>
        </p:grpSpPr>
        <p:sp>
          <p:nvSpPr>
            <p:cNvPr name="Freeform 7" id="7"/>
            <p:cNvSpPr/>
            <p:nvPr/>
          </p:nvSpPr>
          <p:spPr>
            <a:xfrm flipH="false" flipV="false" rot="0">
              <a:off x="0" y="0"/>
              <a:ext cx="4459901" cy="406400"/>
            </a:xfrm>
            <a:custGeom>
              <a:avLst/>
              <a:gdLst/>
              <a:ahLst/>
              <a:cxnLst/>
              <a:rect r="r" b="b" t="t" l="l"/>
              <a:pathLst>
                <a:path h="406400" w="4459901">
                  <a:moveTo>
                    <a:pt x="4256701" y="0"/>
                  </a:moveTo>
                  <a:cubicBezTo>
                    <a:pt x="4368925" y="0"/>
                    <a:pt x="4459901" y="90976"/>
                    <a:pt x="4459901" y="203200"/>
                  </a:cubicBezTo>
                  <a:cubicBezTo>
                    <a:pt x="4459901" y="315424"/>
                    <a:pt x="4368925" y="406400"/>
                    <a:pt x="4256701"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8" id="8"/>
            <p:cNvSpPr txBox="true"/>
            <p:nvPr/>
          </p:nvSpPr>
          <p:spPr>
            <a:xfrm>
              <a:off x="0" y="-38100"/>
              <a:ext cx="4459901" cy="444500"/>
            </a:xfrm>
            <a:prstGeom prst="rect">
              <a:avLst/>
            </a:prstGeom>
          </p:spPr>
          <p:txBody>
            <a:bodyPr anchor="ctr" rtlCol="false" tIns="50800" lIns="50800" bIns="50800" rIns="50800"/>
            <a:lstStyle/>
            <a:p>
              <a:pPr algn="ctr">
                <a:lnSpc>
                  <a:spcPts val="2160"/>
                </a:lnSpc>
              </a:pPr>
            </a:p>
          </p:txBody>
        </p:sp>
      </p:grpSp>
      <p:grpSp>
        <p:nvGrpSpPr>
          <p:cNvPr name="Group 9" id="9"/>
          <p:cNvGrpSpPr/>
          <p:nvPr/>
        </p:nvGrpSpPr>
        <p:grpSpPr>
          <a:xfrm rot="0">
            <a:off x="9801687" y="7837062"/>
            <a:ext cx="9274012" cy="1129613"/>
            <a:chOff x="0" y="0"/>
            <a:chExt cx="3297427" cy="401640"/>
          </a:xfrm>
        </p:grpSpPr>
        <p:sp>
          <p:nvSpPr>
            <p:cNvPr name="Freeform 10" id="10"/>
            <p:cNvSpPr/>
            <p:nvPr/>
          </p:nvSpPr>
          <p:spPr>
            <a:xfrm flipH="false" flipV="false" rot="0">
              <a:off x="0" y="0"/>
              <a:ext cx="3297427" cy="401640"/>
            </a:xfrm>
            <a:custGeom>
              <a:avLst/>
              <a:gdLst/>
              <a:ahLst/>
              <a:cxnLst/>
              <a:rect r="r" b="b" t="t" l="l"/>
              <a:pathLst>
                <a:path h="401640" w="3297427">
                  <a:moveTo>
                    <a:pt x="3094227" y="0"/>
                  </a:moveTo>
                  <a:cubicBezTo>
                    <a:pt x="3206451" y="0"/>
                    <a:pt x="3297427" y="89910"/>
                    <a:pt x="3297427" y="200820"/>
                  </a:cubicBezTo>
                  <a:cubicBezTo>
                    <a:pt x="3297427" y="311730"/>
                    <a:pt x="3206451" y="401640"/>
                    <a:pt x="3094227" y="401640"/>
                  </a:cubicBezTo>
                  <a:lnTo>
                    <a:pt x="203200" y="401640"/>
                  </a:lnTo>
                  <a:cubicBezTo>
                    <a:pt x="90976" y="401640"/>
                    <a:pt x="0" y="311730"/>
                    <a:pt x="0" y="200820"/>
                  </a:cubicBezTo>
                  <a:cubicBezTo>
                    <a:pt x="0" y="89910"/>
                    <a:pt x="90976" y="0"/>
                    <a:pt x="203200" y="0"/>
                  </a:cubicBezTo>
                  <a:close/>
                </a:path>
              </a:pathLst>
            </a:custGeom>
            <a:solidFill>
              <a:srgbClr val="FFB92E"/>
            </a:solidFill>
          </p:spPr>
        </p:sp>
        <p:sp>
          <p:nvSpPr>
            <p:cNvPr name="TextBox 11" id="11"/>
            <p:cNvSpPr txBox="true"/>
            <p:nvPr/>
          </p:nvSpPr>
          <p:spPr>
            <a:xfrm>
              <a:off x="0" y="-76200"/>
              <a:ext cx="3297427" cy="477840"/>
            </a:xfrm>
            <a:prstGeom prst="rect">
              <a:avLst/>
            </a:prstGeom>
          </p:spPr>
          <p:txBody>
            <a:bodyPr anchor="ctr" rtlCol="false" tIns="50800" lIns="50800" bIns="50800" rIns="50800"/>
            <a:lstStyle/>
            <a:p>
              <a:pPr algn="ctr">
                <a:lnSpc>
                  <a:spcPts val="4284"/>
                </a:lnSpc>
              </a:pPr>
            </a:p>
          </p:txBody>
        </p:sp>
      </p:grpSp>
      <p:sp>
        <p:nvSpPr>
          <p:cNvPr name="Freeform 12" id="12"/>
          <p:cNvSpPr/>
          <p:nvPr/>
        </p:nvSpPr>
        <p:spPr>
          <a:xfrm flipH="false" flipV="false" rot="0">
            <a:off x="14438693" y="4748563"/>
            <a:ext cx="3024997" cy="2680904"/>
          </a:xfrm>
          <a:custGeom>
            <a:avLst/>
            <a:gdLst/>
            <a:ahLst/>
            <a:cxnLst/>
            <a:rect r="r" b="b" t="t" l="l"/>
            <a:pathLst>
              <a:path h="2680904" w="3024997">
                <a:moveTo>
                  <a:pt x="0" y="0"/>
                </a:moveTo>
                <a:lnTo>
                  <a:pt x="3024997" y="0"/>
                </a:lnTo>
                <a:lnTo>
                  <a:pt x="3024997" y="2680904"/>
                </a:lnTo>
                <a:lnTo>
                  <a:pt x="0" y="26809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6719141" y="4283710"/>
            <a:ext cx="7367190" cy="1805305"/>
          </a:xfrm>
          <a:prstGeom prst="rect">
            <a:avLst/>
          </a:prstGeom>
        </p:spPr>
        <p:txBody>
          <a:bodyPr anchor="t" rtlCol="false" tIns="0" lIns="0" bIns="0" rIns="0">
            <a:spAutoFit/>
          </a:bodyPr>
          <a:lstStyle/>
          <a:p>
            <a:pPr algn="just">
              <a:lnSpc>
                <a:spcPts val="4700"/>
              </a:lnSpc>
            </a:pPr>
            <a:r>
              <a:rPr lang="en-US" b="true" sz="4700" spc="-235">
                <a:solidFill>
                  <a:srgbClr val="FFFFFF"/>
                </a:solidFill>
                <a:latin typeface="DM Sans Bold"/>
                <a:ea typeface="DM Sans Bold"/>
                <a:cs typeface="DM Sans Bold"/>
                <a:sym typeface="DM Sans Bold"/>
              </a:rPr>
              <a:t>Monthly overseas tour for expenditures above </a:t>
            </a:r>
            <a:r>
              <a:rPr lang="en-US" b="true" sz="4700" spc="-235">
                <a:solidFill>
                  <a:srgbClr val="70C266"/>
                </a:solidFill>
                <a:latin typeface="DM Sans Bold"/>
                <a:ea typeface="DM Sans Bold"/>
                <a:cs typeface="DM Sans Bold"/>
                <a:sym typeface="DM Sans Bold"/>
              </a:rPr>
              <a:t>RM100,000.00.</a:t>
            </a:r>
          </a:p>
        </p:txBody>
      </p:sp>
      <p:sp>
        <p:nvSpPr>
          <p:cNvPr name="TextBox 14" id="14"/>
          <p:cNvSpPr txBox="true"/>
          <p:nvPr/>
        </p:nvSpPr>
        <p:spPr>
          <a:xfrm rot="0">
            <a:off x="8833563" y="1918175"/>
            <a:ext cx="8945631" cy="662713"/>
          </a:xfrm>
          <a:prstGeom prst="rect">
            <a:avLst/>
          </a:prstGeom>
        </p:spPr>
        <p:txBody>
          <a:bodyPr anchor="t" rtlCol="false" tIns="0" lIns="0" bIns="0" rIns="0">
            <a:spAutoFit/>
          </a:bodyPr>
          <a:lstStyle/>
          <a:p>
            <a:pPr algn="l" marL="0" indent="0" lvl="0">
              <a:lnSpc>
                <a:spcPts val="4926"/>
              </a:lnSpc>
            </a:pPr>
            <a:r>
              <a:rPr lang="en-US" sz="5079">
                <a:solidFill>
                  <a:srgbClr val="090A0A"/>
                </a:solidFill>
                <a:latin typeface="Anton"/>
                <a:ea typeface="Anton"/>
                <a:cs typeface="Anton"/>
                <a:sym typeface="Anton"/>
              </a:rPr>
              <a:t>MONTHLY OVERSEAS TOURS:</a:t>
            </a:r>
          </a:p>
        </p:txBody>
      </p:sp>
      <p:sp>
        <p:nvSpPr>
          <p:cNvPr name="TextBox 15" id="15"/>
          <p:cNvSpPr txBox="true"/>
          <p:nvPr/>
        </p:nvSpPr>
        <p:spPr>
          <a:xfrm rot="0">
            <a:off x="9898203" y="8072685"/>
            <a:ext cx="7557346" cy="679450"/>
          </a:xfrm>
          <a:prstGeom prst="rect">
            <a:avLst/>
          </a:prstGeom>
        </p:spPr>
        <p:txBody>
          <a:bodyPr anchor="t" rtlCol="false" tIns="0" lIns="0" bIns="0" rIns="0">
            <a:spAutoFit/>
          </a:bodyPr>
          <a:lstStyle/>
          <a:p>
            <a:pPr algn="ctr">
              <a:lnSpc>
                <a:spcPts val="5599"/>
              </a:lnSpc>
              <a:spcBef>
                <a:spcPct val="0"/>
              </a:spcBef>
            </a:pPr>
            <a:r>
              <a:rPr lang="en-US" sz="3999">
                <a:solidFill>
                  <a:srgbClr val="545454"/>
                </a:solidFill>
                <a:latin typeface="DM Sans"/>
                <a:ea typeface="DM Sans"/>
                <a:cs typeface="DM Sans"/>
                <a:sym typeface="DM Sans"/>
              </a:rPr>
              <a:t>Free lodging and flight ticket</a:t>
            </a:r>
          </a:p>
        </p:txBody>
      </p:sp>
      <p:grpSp>
        <p:nvGrpSpPr>
          <p:cNvPr name="Group 16" id="16"/>
          <p:cNvGrpSpPr/>
          <p:nvPr/>
        </p:nvGrpSpPr>
        <p:grpSpPr>
          <a:xfrm rot="0">
            <a:off x="14746831" y="341888"/>
            <a:ext cx="6317871" cy="785712"/>
            <a:chOff x="0" y="0"/>
            <a:chExt cx="8423828" cy="1047616"/>
          </a:xfrm>
        </p:grpSpPr>
        <p:grpSp>
          <p:nvGrpSpPr>
            <p:cNvPr name="Group 17" id="17"/>
            <p:cNvGrpSpPr/>
            <p:nvPr/>
          </p:nvGrpSpPr>
          <p:grpSpPr>
            <a:xfrm rot="0">
              <a:off x="0" y="0"/>
              <a:ext cx="8423828" cy="1047616"/>
              <a:chOff x="0" y="0"/>
              <a:chExt cx="2246354" cy="279364"/>
            </a:xfrm>
          </p:grpSpPr>
          <p:sp>
            <p:nvSpPr>
              <p:cNvPr name="Freeform 18" id="18"/>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9" id="19"/>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0" id="20"/>
            <p:cNvGrpSpPr/>
            <p:nvPr/>
          </p:nvGrpSpPr>
          <p:grpSpPr>
            <a:xfrm rot="0">
              <a:off x="408724" y="118304"/>
              <a:ext cx="2433022" cy="811007"/>
              <a:chOff x="0" y="0"/>
              <a:chExt cx="812800" cy="270933"/>
            </a:xfrm>
          </p:grpSpPr>
          <p:sp>
            <p:nvSpPr>
              <p:cNvPr name="Freeform 21" id="21"/>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2" id="22"/>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3" id="23"/>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5"/>
              <a:stretch>
                <a:fillRect l="0" t="0" r="0"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7098" t="-46703" r="-4145" b="-4540"/>
            </a:stretch>
          </a:blipFill>
        </p:spPr>
      </p:sp>
      <p:grpSp>
        <p:nvGrpSpPr>
          <p:cNvPr name="Group 3" id="3"/>
          <p:cNvGrpSpPr/>
          <p:nvPr/>
        </p:nvGrpSpPr>
        <p:grpSpPr>
          <a:xfrm rot="0">
            <a:off x="8156302" y="3119985"/>
            <a:ext cx="4725795" cy="5028737"/>
            <a:chOff x="0" y="0"/>
            <a:chExt cx="1244654" cy="1324441"/>
          </a:xfrm>
        </p:grpSpPr>
        <p:sp>
          <p:nvSpPr>
            <p:cNvPr name="Freeform 4" id="4"/>
            <p:cNvSpPr/>
            <p:nvPr/>
          </p:nvSpPr>
          <p:spPr>
            <a:xfrm flipH="false" flipV="false" rot="0">
              <a:off x="0" y="0"/>
              <a:ext cx="1244654" cy="1324441"/>
            </a:xfrm>
            <a:custGeom>
              <a:avLst/>
              <a:gdLst/>
              <a:ahLst/>
              <a:cxnLst/>
              <a:rect r="r" b="b" t="t" l="l"/>
              <a:pathLst>
                <a:path h="1324441" w="1244654">
                  <a:moveTo>
                    <a:pt x="0" y="0"/>
                  </a:moveTo>
                  <a:lnTo>
                    <a:pt x="1244654" y="0"/>
                  </a:lnTo>
                  <a:lnTo>
                    <a:pt x="1244654" y="1324441"/>
                  </a:lnTo>
                  <a:lnTo>
                    <a:pt x="0" y="1324441"/>
                  </a:lnTo>
                  <a:close/>
                </a:path>
              </a:pathLst>
            </a:custGeom>
            <a:solidFill>
              <a:srgbClr val="273F60"/>
            </a:solidFill>
          </p:spPr>
        </p:sp>
        <p:sp>
          <p:nvSpPr>
            <p:cNvPr name="TextBox 5" id="5"/>
            <p:cNvSpPr txBox="true"/>
            <p:nvPr/>
          </p:nvSpPr>
          <p:spPr>
            <a:xfrm>
              <a:off x="0" y="-57150"/>
              <a:ext cx="1244654" cy="1381591"/>
            </a:xfrm>
            <a:prstGeom prst="rect">
              <a:avLst/>
            </a:prstGeom>
          </p:spPr>
          <p:txBody>
            <a:bodyPr anchor="ctr" rtlCol="false" tIns="50800" lIns="50800" bIns="50800" rIns="50800"/>
            <a:lstStyle/>
            <a:p>
              <a:pPr algn="ctr">
                <a:lnSpc>
                  <a:spcPts val="2940"/>
                </a:lnSpc>
              </a:pPr>
            </a:p>
          </p:txBody>
        </p:sp>
      </p:grpSp>
      <p:sp>
        <p:nvSpPr>
          <p:cNvPr name="TextBox 6" id="6"/>
          <p:cNvSpPr txBox="true"/>
          <p:nvPr/>
        </p:nvSpPr>
        <p:spPr>
          <a:xfrm rot="0">
            <a:off x="8759282" y="3522835"/>
            <a:ext cx="3436026" cy="4167505"/>
          </a:xfrm>
          <a:prstGeom prst="rect">
            <a:avLst/>
          </a:prstGeom>
        </p:spPr>
        <p:txBody>
          <a:bodyPr anchor="t" rtlCol="false" tIns="0" lIns="0" bIns="0" rIns="0">
            <a:spAutoFit/>
          </a:bodyPr>
          <a:lstStyle/>
          <a:p>
            <a:pPr algn="l" marL="0" indent="0" lvl="0">
              <a:lnSpc>
                <a:spcPts val="4700"/>
              </a:lnSpc>
              <a:spcBef>
                <a:spcPct val="0"/>
              </a:spcBef>
            </a:pPr>
            <a:r>
              <a:rPr lang="en-US" sz="4700" spc="-235">
                <a:solidFill>
                  <a:srgbClr val="FFFFFF"/>
                </a:solidFill>
                <a:latin typeface="DM Sans"/>
                <a:ea typeface="DM Sans"/>
                <a:cs typeface="DM Sans"/>
                <a:sym typeface="DM Sans"/>
              </a:rPr>
              <a:t>25% Off </a:t>
            </a:r>
          </a:p>
          <a:p>
            <a:pPr algn="l" marL="0" indent="0" lvl="0">
              <a:lnSpc>
                <a:spcPts val="4700"/>
              </a:lnSpc>
              <a:spcBef>
                <a:spcPct val="0"/>
              </a:spcBef>
            </a:pPr>
          </a:p>
          <a:p>
            <a:pPr algn="l" marL="0" indent="0" lvl="0">
              <a:lnSpc>
                <a:spcPts val="4700"/>
              </a:lnSpc>
              <a:spcBef>
                <a:spcPct val="0"/>
              </a:spcBef>
            </a:pPr>
          </a:p>
          <a:p>
            <a:pPr algn="l" marL="0" indent="0" lvl="0">
              <a:lnSpc>
                <a:spcPts val="4700"/>
              </a:lnSpc>
              <a:spcBef>
                <a:spcPct val="0"/>
              </a:spcBef>
            </a:pPr>
          </a:p>
          <a:p>
            <a:pPr algn="l" marL="0" indent="0" lvl="0">
              <a:lnSpc>
                <a:spcPts val="4700"/>
              </a:lnSpc>
              <a:spcBef>
                <a:spcPct val="0"/>
              </a:spcBef>
            </a:pPr>
            <a:r>
              <a:rPr lang="en-US" b="true" sz="4700" spc="-235">
                <a:solidFill>
                  <a:srgbClr val="48D597"/>
                </a:solidFill>
                <a:latin typeface="DM Sans Bold"/>
                <a:ea typeface="DM Sans Bold"/>
                <a:cs typeface="DM Sans Bold"/>
                <a:sym typeface="DM Sans Bold"/>
              </a:rPr>
              <a:t>For Necessities Essentials!</a:t>
            </a:r>
          </a:p>
        </p:txBody>
      </p:sp>
      <p:grpSp>
        <p:nvGrpSpPr>
          <p:cNvPr name="Group 7" id="7"/>
          <p:cNvGrpSpPr/>
          <p:nvPr/>
        </p:nvGrpSpPr>
        <p:grpSpPr>
          <a:xfrm rot="0">
            <a:off x="-443758" y="5064479"/>
            <a:ext cx="8098511" cy="1395384"/>
            <a:chOff x="0" y="0"/>
            <a:chExt cx="2879470" cy="496136"/>
          </a:xfrm>
        </p:grpSpPr>
        <p:sp>
          <p:nvSpPr>
            <p:cNvPr name="Freeform 8" id="8"/>
            <p:cNvSpPr/>
            <p:nvPr/>
          </p:nvSpPr>
          <p:spPr>
            <a:xfrm flipH="false" flipV="false" rot="0">
              <a:off x="0" y="0"/>
              <a:ext cx="2879470" cy="496136"/>
            </a:xfrm>
            <a:custGeom>
              <a:avLst/>
              <a:gdLst/>
              <a:ahLst/>
              <a:cxnLst/>
              <a:rect r="r" b="b" t="t" l="l"/>
              <a:pathLst>
                <a:path h="496136" w="2879470">
                  <a:moveTo>
                    <a:pt x="2676270" y="0"/>
                  </a:moveTo>
                  <a:cubicBezTo>
                    <a:pt x="2788495" y="0"/>
                    <a:pt x="2879470" y="111064"/>
                    <a:pt x="2879470" y="248068"/>
                  </a:cubicBezTo>
                  <a:cubicBezTo>
                    <a:pt x="2879470" y="385073"/>
                    <a:pt x="2788495" y="496136"/>
                    <a:pt x="2676270" y="496136"/>
                  </a:cubicBezTo>
                  <a:lnTo>
                    <a:pt x="203200" y="496136"/>
                  </a:lnTo>
                  <a:cubicBezTo>
                    <a:pt x="90976" y="496136"/>
                    <a:pt x="0" y="385073"/>
                    <a:pt x="0" y="248068"/>
                  </a:cubicBezTo>
                  <a:cubicBezTo>
                    <a:pt x="0" y="111064"/>
                    <a:pt x="90976" y="0"/>
                    <a:pt x="203200" y="0"/>
                  </a:cubicBezTo>
                  <a:close/>
                </a:path>
              </a:pathLst>
            </a:custGeom>
            <a:solidFill>
              <a:srgbClr val="FFB92E"/>
            </a:solidFill>
          </p:spPr>
        </p:sp>
        <p:sp>
          <p:nvSpPr>
            <p:cNvPr name="TextBox 9" id="9"/>
            <p:cNvSpPr txBox="true"/>
            <p:nvPr/>
          </p:nvSpPr>
          <p:spPr>
            <a:xfrm>
              <a:off x="0" y="-76200"/>
              <a:ext cx="2879470" cy="572336"/>
            </a:xfrm>
            <a:prstGeom prst="rect">
              <a:avLst/>
            </a:prstGeom>
          </p:spPr>
          <p:txBody>
            <a:bodyPr anchor="ctr" rtlCol="false" tIns="50800" lIns="50800" bIns="50800" rIns="50800"/>
            <a:lstStyle/>
            <a:p>
              <a:pPr algn="ctr">
                <a:lnSpc>
                  <a:spcPts val="4284"/>
                </a:lnSpc>
              </a:pPr>
            </a:p>
          </p:txBody>
        </p:sp>
      </p:grpSp>
      <p:grpSp>
        <p:nvGrpSpPr>
          <p:cNvPr name="Group 10" id="10"/>
          <p:cNvGrpSpPr/>
          <p:nvPr/>
        </p:nvGrpSpPr>
        <p:grpSpPr>
          <a:xfrm rot="0">
            <a:off x="-443758" y="6886547"/>
            <a:ext cx="8182319" cy="2067136"/>
            <a:chOff x="0" y="0"/>
            <a:chExt cx="2909269" cy="734982"/>
          </a:xfrm>
        </p:grpSpPr>
        <p:sp>
          <p:nvSpPr>
            <p:cNvPr name="Freeform 11" id="11"/>
            <p:cNvSpPr/>
            <p:nvPr/>
          </p:nvSpPr>
          <p:spPr>
            <a:xfrm flipH="false" flipV="false" rot="0">
              <a:off x="0" y="0"/>
              <a:ext cx="2909269" cy="734982"/>
            </a:xfrm>
            <a:custGeom>
              <a:avLst/>
              <a:gdLst/>
              <a:ahLst/>
              <a:cxnLst/>
              <a:rect r="r" b="b" t="t" l="l"/>
              <a:pathLst>
                <a:path h="734982" w="2909269">
                  <a:moveTo>
                    <a:pt x="2706069" y="0"/>
                  </a:moveTo>
                  <a:cubicBezTo>
                    <a:pt x="2818293" y="0"/>
                    <a:pt x="2909269" y="164531"/>
                    <a:pt x="2909269" y="367491"/>
                  </a:cubicBezTo>
                  <a:cubicBezTo>
                    <a:pt x="2909269" y="570450"/>
                    <a:pt x="2818293" y="734982"/>
                    <a:pt x="2706069" y="734982"/>
                  </a:cubicBezTo>
                  <a:lnTo>
                    <a:pt x="203200" y="734982"/>
                  </a:lnTo>
                  <a:cubicBezTo>
                    <a:pt x="90976" y="734982"/>
                    <a:pt x="0" y="570450"/>
                    <a:pt x="0" y="367491"/>
                  </a:cubicBezTo>
                  <a:cubicBezTo>
                    <a:pt x="0" y="164531"/>
                    <a:pt x="90976" y="0"/>
                    <a:pt x="203200" y="0"/>
                  </a:cubicBezTo>
                  <a:close/>
                </a:path>
              </a:pathLst>
            </a:custGeom>
            <a:solidFill>
              <a:srgbClr val="FFB92E"/>
            </a:solidFill>
          </p:spPr>
        </p:sp>
        <p:sp>
          <p:nvSpPr>
            <p:cNvPr name="TextBox 12" id="12"/>
            <p:cNvSpPr txBox="true"/>
            <p:nvPr/>
          </p:nvSpPr>
          <p:spPr>
            <a:xfrm>
              <a:off x="0" y="-76200"/>
              <a:ext cx="2909269" cy="811182"/>
            </a:xfrm>
            <a:prstGeom prst="rect">
              <a:avLst/>
            </a:prstGeom>
          </p:spPr>
          <p:txBody>
            <a:bodyPr anchor="ctr" rtlCol="false" tIns="50800" lIns="50800" bIns="50800" rIns="50800"/>
            <a:lstStyle/>
            <a:p>
              <a:pPr algn="ctr">
                <a:lnSpc>
                  <a:spcPts val="4284"/>
                </a:lnSpc>
              </a:pPr>
            </a:p>
          </p:txBody>
        </p:sp>
      </p:grpSp>
      <p:sp>
        <p:nvSpPr>
          <p:cNvPr name="TextBox 13" id="13"/>
          <p:cNvSpPr txBox="true"/>
          <p:nvPr/>
        </p:nvSpPr>
        <p:spPr>
          <a:xfrm rot="0">
            <a:off x="1028700" y="5190569"/>
            <a:ext cx="5906650" cy="3600450"/>
          </a:xfrm>
          <a:prstGeom prst="rect">
            <a:avLst/>
          </a:prstGeom>
        </p:spPr>
        <p:txBody>
          <a:bodyPr anchor="t" rtlCol="false" tIns="0" lIns="0" bIns="0" rIns="0">
            <a:spAutoFit/>
          </a:bodyPr>
          <a:lstStyle/>
          <a:p>
            <a:pPr algn="just" marL="0" indent="0" lvl="0">
              <a:lnSpc>
                <a:spcPts val="4799"/>
              </a:lnSpc>
              <a:spcBef>
                <a:spcPct val="0"/>
              </a:spcBef>
            </a:pPr>
            <a:r>
              <a:rPr lang="en-US" sz="3999" spc="-159">
                <a:solidFill>
                  <a:srgbClr val="545454"/>
                </a:solidFill>
                <a:latin typeface="DM Sans"/>
                <a:ea typeface="DM Sans"/>
                <a:cs typeface="DM Sans"/>
                <a:sym typeface="DM Sans"/>
              </a:rPr>
              <a:t>Limited time offer. Grab yours now!</a:t>
            </a:r>
          </a:p>
          <a:p>
            <a:pPr algn="just" marL="0" indent="0" lvl="0">
              <a:lnSpc>
                <a:spcPts val="4799"/>
              </a:lnSpc>
              <a:spcBef>
                <a:spcPct val="0"/>
              </a:spcBef>
            </a:pPr>
          </a:p>
          <a:p>
            <a:pPr algn="just" marL="0" indent="0" lvl="0">
              <a:lnSpc>
                <a:spcPts val="4799"/>
              </a:lnSpc>
              <a:spcBef>
                <a:spcPct val="0"/>
              </a:spcBef>
            </a:pPr>
            <a:r>
              <a:rPr lang="en-US" sz="3999" spc="-159">
                <a:solidFill>
                  <a:srgbClr val="545454"/>
                </a:solidFill>
                <a:latin typeface="DM Sans"/>
                <a:ea typeface="DM Sans"/>
                <a:cs typeface="DM Sans"/>
                <a:sym typeface="DM Sans"/>
              </a:rPr>
              <a:t>Enjoy exclusive savings and treat yourself to premium quality. </a:t>
            </a:r>
          </a:p>
        </p:txBody>
      </p:sp>
      <p:grpSp>
        <p:nvGrpSpPr>
          <p:cNvPr name="Group 14" id="14"/>
          <p:cNvGrpSpPr/>
          <p:nvPr/>
        </p:nvGrpSpPr>
        <p:grpSpPr>
          <a:xfrm rot="0">
            <a:off x="-2178915" y="1624920"/>
            <a:ext cx="9917476" cy="1143000"/>
            <a:chOff x="0" y="0"/>
            <a:chExt cx="3526214" cy="406400"/>
          </a:xfrm>
        </p:grpSpPr>
        <p:sp>
          <p:nvSpPr>
            <p:cNvPr name="Freeform 15" id="15"/>
            <p:cNvSpPr/>
            <p:nvPr/>
          </p:nvSpPr>
          <p:spPr>
            <a:xfrm flipH="false" flipV="false" rot="0">
              <a:off x="0" y="0"/>
              <a:ext cx="3526214" cy="406400"/>
            </a:xfrm>
            <a:custGeom>
              <a:avLst/>
              <a:gdLst/>
              <a:ahLst/>
              <a:cxnLst/>
              <a:rect r="r" b="b" t="t" l="l"/>
              <a:pathLst>
                <a:path h="406400" w="3526214">
                  <a:moveTo>
                    <a:pt x="3323014" y="0"/>
                  </a:moveTo>
                  <a:cubicBezTo>
                    <a:pt x="3435238" y="0"/>
                    <a:pt x="3526214" y="90976"/>
                    <a:pt x="3526214" y="203200"/>
                  </a:cubicBezTo>
                  <a:cubicBezTo>
                    <a:pt x="3526214" y="315424"/>
                    <a:pt x="3435238" y="406400"/>
                    <a:pt x="3323014"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16" id="16"/>
            <p:cNvSpPr txBox="true"/>
            <p:nvPr/>
          </p:nvSpPr>
          <p:spPr>
            <a:xfrm>
              <a:off x="0" y="-38100"/>
              <a:ext cx="3526214" cy="444500"/>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1409256" y="1916005"/>
            <a:ext cx="5844157" cy="665605"/>
          </a:xfrm>
          <a:prstGeom prst="rect">
            <a:avLst/>
          </a:prstGeom>
        </p:spPr>
        <p:txBody>
          <a:bodyPr anchor="t" rtlCol="false" tIns="0" lIns="0" bIns="0" rIns="0">
            <a:spAutoFit/>
          </a:bodyPr>
          <a:lstStyle/>
          <a:p>
            <a:pPr algn="l" marL="0" indent="0" lvl="0">
              <a:lnSpc>
                <a:spcPts val="4926"/>
              </a:lnSpc>
            </a:pPr>
            <a:r>
              <a:rPr lang="en-US" sz="5079">
                <a:solidFill>
                  <a:srgbClr val="FEFEFE"/>
                </a:solidFill>
                <a:latin typeface="Anton"/>
                <a:ea typeface="Anton"/>
                <a:cs typeface="Anton"/>
                <a:sym typeface="Anton"/>
              </a:rPr>
              <a:t>SPECIAL ANGPAO TREAT:</a:t>
            </a:r>
          </a:p>
        </p:txBody>
      </p:sp>
      <p:sp>
        <p:nvSpPr>
          <p:cNvPr name="TextBox 18" id="18"/>
          <p:cNvSpPr txBox="true"/>
          <p:nvPr/>
        </p:nvSpPr>
        <p:spPr>
          <a:xfrm rot="0">
            <a:off x="8369502" y="4838347"/>
            <a:ext cx="4435036" cy="857957"/>
          </a:xfrm>
          <a:prstGeom prst="rect">
            <a:avLst/>
          </a:prstGeom>
        </p:spPr>
        <p:txBody>
          <a:bodyPr anchor="t" rtlCol="false" tIns="0" lIns="0" bIns="0" rIns="0">
            <a:spAutoFit/>
          </a:bodyPr>
          <a:lstStyle/>
          <a:p>
            <a:pPr algn="ctr">
              <a:lnSpc>
                <a:spcPts val="6137"/>
              </a:lnSpc>
            </a:pPr>
            <a:r>
              <a:rPr lang="en-US" sz="7307">
                <a:solidFill>
                  <a:srgbClr val="FFDE59"/>
                </a:solidFill>
                <a:latin typeface="Cinzel"/>
                <a:ea typeface="Cinzel"/>
                <a:cs typeface="Cinzel"/>
                <a:sym typeface="Cinzel"/>
              </a:rPr>
              <a:t>COUPON</a:t>
            </a:r>
          </a:p>
        </p:txBody>
      </p:sp>
      <p:grpSp>
        <p:nvGrpSpPr>
          <p:cNvPr name="Group 19" id="19"/>
          <p:cNvGrpSpPr/>
          <p:nvPr/>
        </p:nvGrpSpPr>
        <p:grpSpPr>
          <a:xfrm rot="0">
            <a:off x="14746831" y="341888"/>
            <a:ext cx="6317871" cy="785712"/>
            <a:chOff x="0" y="0"/>
            <a:chExt cx="8423828" cy="1047616"/>
          </a:xfrm>
        </p:grpSpPr>
        <p:grpSp>
          <p:nvGrpSpPr>
            <p:cNvPr name="Group 20" id="20"/>
            <p:cNvGrpSpPr/>
            <p:nvPr/>
          </p:nvGrpSpPr>
          <p:grpSpPr>
            <a:xfrm rot="0">
              <a:off x="0" y="0"/>
              <a:ext cx="8423828" cy="1047616"/>
              <a:chOff x="0" y="0"/>
              <a:chExt cx="2246354" cy="279364"/>
            </a:xfrm>
          </p:grpSpPr>
          <p:sp>
            <p:nvSpPr>
              <p:cNvPr name="Freeform 21" id="21"/>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2" id="22"/>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3" id="23"/>
            <p:cNvGrpSpPr/>
            <p:nvPr/>
          </p:nvGrpSpPr>
          <p:grpSpPr>
            <a:xfrm rot="0">
              <a:off x="408724" y="118304"/>
              <a:ext cx="2433022" cy="811007"/>
              <a:chOff x="0" y="0"/>
              <a:chExt cx="812800" cy="270933"/>
            </a:xfrm>
          </p:grpSpPr>
          <p:sp>
            <p:nvSpPr>
              <p:cNvPr name="Freeform 24" id="24"/>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5" id="25"/>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6" id="26"/>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3"/>
              <a:stretch>
                <a:fillRect l="0" t="0" r="0" b="0"/>
              </a:stretch>
            </a:blipFill>
          </p:spPr>
        </p:sp>
      </p:grpSp>
      <p:sp>
        <p:nvSpPr>
          <p:cNvPr name="Freeform 27" id="27"/>
          <p:cNvSpPr/>
          <p:nvPr/>
        </p:nvSpPr>
        <p:spPr>
          <a:xfrm flipH="false" flipV="false" rot="0">
            <a:off x="13299838" y="3326324"/>
            <a:ext cx="3837939" cy="1674301"/>
          </a:xfrm>
          <a:custGeom>
            <a:avLst/>
            <a:gdLst/>
            <a:ahLst/>
            <a:cxnLst/>
            <a:rect r="r" b="b" t="t" l="l"/>
            <a:pathLst>
              <a:path h="1674301" w="3837939">
                <a:moveTo>
                  <a:pt x="0" y="0"/>
                </a:moveTo>
                <a:lnTo>
                  <a:pt x="3837939" y="0"/>
                </a:lnTo>
                <a:lnTo>
                  <a:pt x="3837939" y="1674301"/>
                </a:lnTo>
                <a:lnTo>
                  <a:pt x="0" y="16743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16069511" y="3292774"/>
            <a:ext cx="1127306" cy="1707851"/>
          </a:xfrm>
          <a:custGeom>
            <a:avLst/>
            <a:gdLst/>
            <a:ahLst/>
            <a:cxnLst/>
            <a:rect r="r" b="b" t="t" l="l"/>
            <a:pathLst>
              <a:path h="1707851" w="1127306">
                <a:moveTo>
                  <a:pt x="0" y="0"/>
                </a:moveTo>
                <a:lnTo>
                  <a:pt x="1127306" y="0"/>
                </a:lnTo>
                <a:lnTo>
                  <a:pt x="1127306" y="1707851"/>
                </a:lnTo>
                <a:lnTo>
                  <a:pt x="0" y="1707851"/>
                </a:lnTo>
                <a:lnTo>
                  <a:pt x="0" y="0"/>
                </a:lnTo>
                <a:close/>
              </a:path>
            </a:pathLst>
          </a:custGeom>
          <a:blipFill>
            <a:blip r:embed="rId6">
              <a:extLst>
                <a:ext uri="{96DAC541-7B7A-43D3-8B79-37D633B846F1}">
                  <asvg:svgBlip xmlns:asvg="http://schemas.microsoft.com/office/drawing/2016/SVG/main" r:embed="rId7"/>
                </a:ext>
              </a:extLst>
            </a:blip>
            <a:stretch>
              <a:fillRect l="-247274" t="0" r="0" b="0"/>
            </a:stretch>
          </a:blipFill>
        </p:spPr>
      </p:sp>
      <p:grpSp>
        <p:nvGrpSpPr>
          <p:cNvPr name="Group 29" id="29"/>
          <p:cNvGrpSpPr/>
          <p:nvPr/>
        </p:nvGrpSpPr>
        <p:grpSpPr>
          <a:xfrm rot="0">
            <a:off x="14240006" y="2494339"/>
            <a:ext cx="880801" cy="203335"/>
            <a:chOff x="0" y="0"/>
            <a:chExt cx="519620" cy="119955"/>
          </a:xfrm>
        </p:grpSpPr>
        <p:sp>
          <p:nvSpPr>
            <p:cNvPr name="Freeform 30" id="30"/>
            <p:cNvSpPr/>
            <p:nvPr/>
          </p:nvSpPr>
          <p:spPr>
            <a:xfrm flipH="false" flipV="false" rot="0">
              <a:off x="0" y="0"/>
              <a:ext cx="519620" cy="119955"/>
            </a:xfrm>
            <a:custGeom>
              <a:avLst/>
              <a:gdLst/>
              <a:ahLst/>
              <a:cxnLst/>
              <a:rect r="r" b="b" t="t" l="l"/>
              <a:pathLst>
                <a:path h="119955" w="519620">
                  <a:moveTo>
                    <a:pt x="59978" y="0"/>
                  </a:moveTo>
                  <a:lnTo>
                    <a:pt x="459642" y="0"/>
                  </a:lnTo>
                  <a:cubicBezTo>
                    <a:pt x="475549" y="0"/>
                    <a:pt x="490805" y="6319"/>
                    <a:pt x="502053" y="17567"/>
                  </a:cubicBezTo>
                  <a:cubicBezTo>
                    <a:pt x="513301" y="28815"/>
                    <a:pt x="519620" y="44071"/>
                    <a:pt x="519620" y="59978"/>
                  </a:cubicBezTo>
                  <a:lnTo>
                    <a:pt x="519620" y="59978"/>
                  </a:lnTo>
                  <a:cubicBezTo>
                    <a:pt x="519620" y="75885"/>
                    <a:pt x="513301" y="91140"/>
                    <a:pt x="502053" y="102388"/>
                  </a:cubicBezTo>
                  <a:cubicBezTo>
                    <a:pt x="490805" y="113636"/>
                    <a:pt x="475549" y="119955"/>
                    <a:pt x="459642"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B81A"/>
            </a:solidFill>
          </p:spPr>
        </p:sp>
        <p:sp>
          <p:nvSpPr>
            <p:cNvPr name="TextBox 31" id="31"/>
            <p:cNvSpPr txBox="true"/>
            <p:nvPr/>
          </p:nvSpPr>
          <p:spPr>
            <a:xfrm>
              <a:off x="0" y="-28575"/>
              <a:ext cx="519620" cy="148530"/>
            </a:xfrm>
            <a:prstGeom prst="rect">
              <a:avLst/>
            </a:prstGeom>
          </p:spPr>
          <p:txBody>
            <a:bodyPr anchor="ctr" rtlCol="false" tIns="35638" lIns="35638" bIns="35638" rIns="35638"/>
            <a:lstStyle/>
            <a:p>
              <a:pPr algn="ctr">
                <a:lnSpc>
                  <a:spcPts val="2042"/>
                </a:lnSpc>
                <a:spcBef>
                  <a:spcPct val="0"/>
                </a:spcBef>
              </a:pPr>
            </a:p>
          </p:txBody>
        </p:sp>
      </p:grpSp>
      <p:grpSp>
        <p:nvGrpSpPr>
          <p:cNvPr name="Group 32" id="32"/>
          <p:cNvGrpSpPr/>
          <p:nvPr/>
        </p:nvGrpSpPr>
        <p:grpSpPr>
          <a:xfrm rot="0">
            <a:off x="14137279" y="3493275"/>
            <a:ext cx="1325301" cy="229812"/>
            <a:chOff x="0" y="0"/>
            <a:chExt cx="691771" cy="119955"/>
          </a:xfrm>
        </p:grpSpPr>
        <p:sp>
          <p:nvSpPr>
            <p:cNvPr name="Freeform 33" id="33"/>
            <p:cNvSpPr/>
            <p:nvPr/>
          </p:nvSpPr>
          <p:spPr>
            <a:xfrm flipH="false" flipV="false" rot="0">
              <a:off x="0" y="0"/>
              <a:ext cx="691771" cy="119955"/>
            </a:xfrm>
            <a:custGeom>
              <a:avLst/>
              <a:gdLst/>
              <a:ahLst/>
              <a:cxnLst/>
              <a:rect r="r" b="b" t="t" l="l"/>
              <a:pathLst>
                <a:path h="119955" w="691771">
                  <a:moveTo>
                    <a:pt x="59978" y="0"/>
                  </a:moveTo>
                  <a:lnTo>
                    <a:pt x="631793" y="0"/>
                  </a:lnTo>
                  <a:cubicBezTo>
                    <a:pt x="647700" y="0"/>
                    <a:pt x="662956" y="6319"/>
                    <a:pt x="674204" y="17567"/>
                  </a:cubicBezTo>
                  <a:cubicBezTo>
                    <a:pt x="685452" y="28815"/>
                    <a:pt x="691771" y="44071"/>
                    <a:pt x="691771" y="59978"/>
                  </a:cubicBezTo>
                  <a:lnTo>
                    <a:pt x="691771" y="59978"/>
                  </a:lnTo>
                  <a:cubicBezTo>
                    <a:pt x="691771" y="75885"/>
                    <a:pt x="685452" y="91140"/>
                    <a:pt x="674204" y="102388"/>
                  </a:cubicBezTo>
                  <a:cubicBezTo>
                    <a:pt x="662956" y="113636"/>
                    <a:pt x="647700" y="119955"/>
                    <a:pt x="631793"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FFFF"/>
            </a:solidFill>
          </p:spPr>
        </p:sp>
        <p:sp>
          <p:nvSpPr>
            <p:cNvPr name="TextBox 34" id="34"/>
            <p:cNvSpPr txBox="true"/>
            <p:nvPr/>
          </p:nvSpPr>
          <p:spPr>
            <a:xfrm>
              <a:off x="0" y="-28575"/>
              <a:ext cx="691771" cy="148530"/>
            </a:xfrm>
            <a:prstGeom prst="rect">
              <a:avLst/>
            </a:prstGeom>
          </p:spPr>
          <p:txBody>
            <a:bodyPr anchor="ctr" rtlCol="false" tIns="35638" lIns="35638" bIns="35638" rIns="35638"/>
            <a:lstStyle/>
            <a:p>
              <a:pPr algn="ctr">
                <a:lnSpc>
                  <a:spcPts val="2042"/>
                </a:lnSpc>
                <a:spcBef>
                  <a:spcPct val="0"/>
                </a:spcBef>
              </a:pPr>
            </a:p>
          </p:txBody>
        </p:sp>
      </p:grpSp>
      <p:sp>
        <p:nvSpPr>
          <p:cNvPr name="AutoShape 35" id="35"/>
          <p:cNvSpPr/>
          <p:nvPr/>
        </p:nvSpPr>
        <p:spPr>
          <a:xfrm>
            <a:off x="13969211" y="4515369"/>
            <a:ext cx="1493369" cy="0"/>
          </a:xfrm>
          <a:prstGeom prst="line">
            <a:avLst/>
          </a:prstGeom>
          <a:ln cap="flat" w="9525">
            <a:solidFill>
              <a:srgbClr val="1B1B1A"/>
            </a:solidFill>
            <a:prstDash val="lgDash"/>
            <a:headEnd type="none" len="sm" w="sm"/>
            <a:tailEnd type="none" len="sm" w="sm"/>
          </a:ln>
        </p:spPr>
      </p:sp>
      <p:sp>
        <p:nvSpPr>
          <p:cNvPr name="Freeform 36" id="36"/>
          <p:cNvSpPr/>
          <p:nvPr/>
        </p:nvSpPr>
        <p:spPr>
          <a:xfrm flipH="false" flipV="false" rot="0">
            <a:off x="13341283" y="7364542"/>
            <a:ext cx="3738971" cy="1631126"/>
          </a:xfrm>
          <a:custGeom>
            <a:avLst/>
            <a:gdLst/>
            <a:ahLst/>
            <a:cxnLst/>
            <a:rect r="r" b="b" t="t" l="l"/>
            <a:pathLst>
              <a:path h="1631126" w="3738971">
                <a:moveTo>
                  <a:pt x="0" y="0"/>
                </a:moveTo>
                <a:lnTo>
                  <a:pt x="3738971" y="0"/>
                </a:lnTo>
                <a:lnTo>
                  <a:pt x="3738971" y="1631126"/>
                </a:lnTo>
                <a:lnTo>
                  <a:pt x="0" y="1631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16003592" y="7364542"/>
            <a:ext cx="1076662" cy="1631126"/>
          </a:xfrm>
          <a:custGeom>
            <a:avLst/>
            <a:gdLst/>
            <a:ahLst/>
            <a:cxnLst/>
            <a:rect r="r" b="b" t="t" l="l"/>
            <a:pathLst>
              <a:path h="1631126" w="1076662">
                <a:moveTo>
                  <a:pt x="0" y="0"/>
                </a:moveTo>
                <a:lnTo>
                  <a:pt x="1076662" y="0"/>
                </a:lnTo>
                <a:lnTo>
                  <a:pt x="1076662" y="1631126"/>
                </a:lnTo>
                <a:lnTo>
                  <a:pt x="0" y="1631126"/>
                </a:lnTo>
                <a:lnTo>
                  <a:pt x="0" y="0"/>
                </a:lnTo>
                <a:close/>
              </a:path>
            </a:pathLst>
          </a:custGeom>
          <a:blipFill>
            <a:blip r:embed="rId6">
              <a:extLst>
                <a:ext uri="{96DAC541-7B7A-43D3-8B79-37D633B846F1}">
                  <asvg:svgBlip xmlns:asvg="http://schemas.microsoft.com/office/drawing/2016/SVG/main" r:embed="rId7"/>
                </a:ext>
              </a:extLst>
            </a:blip>
            <a:stretch>
              <a:fillRect l="-247274" t="0" r="0" b="0"/>
            </a:stretch>
          </a:blipFill>
        </p:spPr>
      </p:sp>
      <p:grpSp>
        <p:nvGrpSpPr>
          <p:cNvPr name="Group 38" id="38"/>
          <p:cNvGrpSpPr/>
          <p:nvPr/>
        </p:nvGrpSpPr>
        <p:grpSpPr>
          <a:xfrm rot="0">
            <a:off x="13880379" y="7534443"/>
            <a:ext cx="1633599" cy="255109"/>
            <a:chOff x="0" y="0"/>
            <a:chExt cx="837887" cy="130848"/>
          </a:xfrm>
        </p:grpSpPr>
        <p:sp>
          <p:nvSpPr>
            <p:cNvPr name="Freeform 39" id="39"/>
            <p:cNvSpPr/>
            <p:nvPr/>
          </p:nvSpPr>
          <p:spPr>
            <a:xfrm flipH="false" flipV="false" rot="0">
              <a:off x="0" y="0"/>
              <a:ext cx="837887" cy="130848"/>
            </a:xfrm>
            <a:custGeom>
              <a:avLst/>
              <a:gdLst/>
              <a:ahLst/>
              <a:cxnLst/>
              <a:rect r="r" b="b" t="t" l="l"/>
              <a:pathLst>
                <a:path h="130848" w="837887">
                  <a:moveTo>
                    <a:pt x="65424" y="0"/>
                  </a:moveTo>
                  <a:lnTo>
                    <a:pt x="772463" y="0"/>
                  </a:lnTo>
                  <a:cubicBezTo>
                    <a:pt x="789814" y="0"/>
                    <a:pt x="806455" y="6893"/>
                    <a:pt x="818724" y="19162"/>
                  </a:cubicBezTo>
                  <a:cubicBezTo>
                    <a:pt x="830994" y="31432"/>
                    <a:pt x="837887" y="48072"/>
                    <a:pt x="837887" y="65424"/>
                  </a:cubicBezTo>
                  <a:lnTo>
                    <a:pt x="837887" y="65424"/>
                  </a:lnTo>
                  <a:cubicBezTo>
                    <a:pt x="837887" y="101556"/>
                    <a:pt x="808595" y="130848"/>
                    <a:pt x="772463" y="130848"/>
                  </a:cubicBezTo>
                  <a:lnTo>
                    <a:pt x="65424" y="130848"/>
                  </a:lnTo>
                  <a:cubicBezTo>
                    <a:pt x="48072" y="130848"/>
                    <a:pt x="31432" y="123955"/>
                    <a:pt x="19162" y="111685"/>
                  </a:cubicBezTo>
                  <a:cubicBezTo>
                    <a:pt x="6893" y="99416"/>
                    <a:pt x="0" y="82775"/>
                    <a:pt x="0" y="65424"/>
                  </a:cubicBezTo>
                  <a:lnTo>
                    <a:pt x="0" y="65424"/>
                  </a:lnTo>
                  <a:cubicBezTo>
                    <a:pt x="0" y="48072"/>
                    <a:pt x="6893" y="31432"/>
                    <a:pt x="19162" y="19162"/>
                  </a:cubicBezTo>
                  <a:cubicBezTo>
                    <a:pt x="31432" y="6893"/>
                    <a:pt x="48072" y="0"/>
                    <a:pt x="65424" y="0"/>
                  </a:cubicBezTo>
                  <a:close/>
                </a:path>
              </a:pathLst>
            </a:custGeom>
            <a:solidFill>
              <a:srgbClr val="FFFFFF"/>
            </a:solidFill>
          </p:spPr>
        </p:sp>
        <p:sp>
          <p:nvSpPr>
            <p:cNvPr name="TextBox 40" id="40"/>
            <p:cNvSpPr txBox="true"/>
            <p:nvPr/>
          </p:nvSpPr>
          <p:spPr>
            <a:xfrm>
              <a:off x="0" y="-28575"/>
              <a:ext cx="837887" cy="159423"/>
            </a:xfrm>
            <a:prstGeom prst="rect">
              <a:avLst/>
            </a:prstGeom>
          </p:spPr>
          <p:txBody>
            <a:bodyPr anchor="ctr" rtlCol="false" tIns="36268" lIns="36268" bIns="36268" rIns="36268"/>
            <a:lstStyle/>
            <a:p>
              <a:pPr algn="ctr">
                <a:lnSpc>
                  <a:spcPts val="2042"/>
                </a:lnSpc>
                <a:spcBef>
                  <a:spcPct val="0"/>
                </a:spcBef>
              </a:pPr>
            </a:p>
          </p:txBody>
        </p:sp>
      </p:grpSp>
      <p:sp>
        <p:nvSpPr>
          <p:cNvPr name="TextBox 41" id="41"/>
          <p:cNvSpPr txBox="true"/>
          <p:nvPr/>
        </p:nvSpPr>
        <p:spPr>
          <a:xfrm rot="0">
            <a:off x="14120034" y="2581299"/>
            <a:ext cx="1208353" cy="153400"/>
          </a:xfrm>
          <a:prstGeom prst="rect">
            <a:avLst/>
          </a:prstGeom>
        </p:spPr>
        <p:txBody>
          <a:bodyPr anchor="t" rtlCol="false" tIns="0" lIns="0" bIns="0" rIns="0">
            <a:spAutoFit/>
          </a:bodyPr>
          <a:lstStyle/>
          <a:p>
            <a:pPr algn="ctr">
              <a:lnSpc>
                <a:spcPts val="1283"/>
              </a:lnSpc>
            </a:pPr>
            <a:r>
              <a:rPr lang="en-US" sz="917">
                <a:solidFill>
                  <a:srgbClr val="1B1B1A"/>
                </a:solidFill>
                <a:latin typeface="Glacial Indifference"/>
                <a:ea typeface="Glacial Indifference"/>
                <a:cs typeface="Glacial Indifference"/>
                <a:sym typeface="Glacial Indifference"/>
              </a:rPr>
              <a:t>Minimum Spend $50</a:t>
            </a:r>
          </a:p>
        </p:txBody>
      </p:sp>
      <p:sp>
        <p:nvSpPr>
          <p:cNvPr name="AutoShape 42" id="42"/>
          <p:cNvSpPr/>
          <p:nvPr/>
        </p:nvSpPr>
        <p:spPr>
          <a:xfrm>
            <a:off x="13679744" y="2541553"/>
            <a:ext cx="2323829" cy="0"/>
          </a:xfrm>
          <a:prstGeom prst="line">
            <a:avLst/>
          </a:prstGeom>
          <a:ln cap="flat" w="9525">
            <a:solidFill>
              <a:srgbClr val="1B1B1A"/>
            </a:solidFill>
            <a:prstDash val="lgDash"/>
            <a:headEnd type="none" len="sm" w="sm"/>
            <a:tailEnd type="none" len="sm" w="sm"/>
          </a:ln>
        </p:spPr>
      </p:sp>
      <p:sp>
        <p:nvSpPr>
          <p:cNvPr name="TextBox 43" id="43"/>
          <p:cNvSpPr txBox="true"/>
          <p:nvPr/>
        </p:nvSpPr>
        <p:spPr>
          <a:xfrm rot="0">
            <a:off x="13299838" y="2724299"/>
            <a:ext cx="3083641" cy="162384"/>
          </a:xfrm>
          <a:prstGeom prst="rect">
            <a:avLst/>
          </a:prstGeom>
        </p:spPr>
        <p:txBody>
          <a:bodyPr anchor="t" rtlCol="false" tIns="0" lIns="0" bIns="0" rIns="0">
            <a:spAutoFit/>
          </a:bodyPr>
          <a:lstStyle/>
          <a:p>
            <a:pPr algn="ctr">
              <a:lnSpc>
                <a:spcPts val="1106"/>
              </a:lnSpc>
            </a:pPr>
            <a:r>
              <a:rPr lang="en-US" sz="1141" spc="98">
                <a:solidFill>
                  <a:srgbClr val="1B1B1A"/>
                </a:solidFill>
                <a:latin typeface="Glacial Indifference"/>
                <a:ea typeface="Glacial Indifference"/>
                <a:cs typeface="Glacial Indifference"/>
                <a:sym typeface="Glacial Indifference"/>
              </a:rPr>
              <a:t>Valid Until 23 September, 2025</a:t>
            </a:r>
          </a:p>
        </p:txBody>
      </p:sp>
      <p:sp>
        <p:nvSpPr>
          <p:cNvPr name="Freeform 44" id="44"/>
          <p:cNvSpPr/>
          <p:nvPr/>
        </p:nvSpPr>
        <p:spPr>
          <a:xfrm flipH="false" flipV="false" rot="0">
            <a:off x="13320120" y="1378373"/>
            <a:ext cx="3621656" cy="1579947"/>
          </a:xfrm>
          <a:custGeom>
            <a:avLst/>
            <a:gdLst/>
            <a:ahLst/>
            <a:cxnLst/>
            <a:rect r="r" b="b" t="t" l="l"/>
            <a:pathLst>
              <a:path h="1579947" w="3621656">
                <a:moveTo>
                  <a:pt x="0" y="0"/>
                </a:moveTo>
                <a:lnTo>
                  <a:pt x="3621656" y="0"/>
                </a:lnTo>
                <a:lnTo>
                  <a:pt x="3621656" y="1579947"/>
                </a:lnTo>
                <a:lnTo>
                  <a:pt x="0" y="15799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5" id="45"/>
          <p:cNvSpPr/>
          <p:nvPr/>
        </p:nvSpPr>
        <p:spPr>
          <a:xfrm flipH="false" flipV="false" rot="0">
            <a:off x="15898895" y="1378373"/>
            <a:ext cx="1042881" cy="1579947"/>
          </a:xfrm>
          <a:custGeom>
            <a:avLst/>
            <a:gdLst/>
            <a:ahLst/>
            <a:cxnLst/>
            <a:rect r="r" b="b" t="t" l="l"/>
            <a:pathLst>
              <a:path h="1579947" w="1042881">
                <a:moveTo>
                  <a:pt x="0" y="0"/>
                </a:moveTo>
                <a:lnTo>
                  <a:pt x="1042881" y="0"/>
                </a:lnTo>
                <a:lnTo>
                  <a:pt x="1042881" y="1579947"/>
                </a:lnTo>
                <a:lnTo>
                  <a:pt x="0" y="1579947"/>
                </a:lnTo>
                <a:lnTo>
                  <a:pt x="0" y="0"/>
                </a:lnTo>
                <a:close/>
              </a:path>
            </a:pathLst>
          </a:custGeom>
          <a:blipFill>
            <a:blip r:embed="rId4">
              <a:extLst>
                <a:ext uri="{96DAC541-7B7A-43D3-8B79-37D633B846F1}">
                  <asvg:svgBlip xmlns:asvg="http://schemas.microsoft.com/office/drawing/2016/SVG/main" r:embed="rId5"/>
                </a:ext>
              </a:extLst>
            </a:blip>
            <a:stretch>
              <a:fillRect l="-247274" t="0" r="0" b="0"/>
            </a:stretch>
          </a:blipFill>
        </p:spPr>
      </p:sp>
      <p:grpSp>
        <p:nvGrpSpPr>
          <p:cNvPr name="Group 46" id="46"/>
          <p:cNvGrpSpPr/>
          <p:nvPr/>
        </p:nvGrpSpPr>
        <p:grpSpPr>
          <a:xfrm rot="0">
            <a:off x="13977127" y="1597019"/>
            <a:ext cx="1306404" cy="226535"/>
            <a:chOff x="0" y="0"/>
            <a:chExt cx="691771" cy="119955"/>
          </a:xfrm>
        </p:grpSpPr>
        <p:sp>
          <p:nvSpPr>
            <p:cNvPr name="Freeform 47" id="47"/>
            <p:cNvSpPr/>
            <p:nvPr/>
          </p:nvSpPr>
          <p:spPr>
            <a:xfrm flipH="false" flipV="false" rot="0">
              <a:off x="0" y="0"/>
              <a:ext cx="691771" cy="119955"/>
            </a:xfrm>
            <a:custGeom>
              <a:avLst/>
              <a:gdLst/>
              <a:ahLst/>
              <a:cxnLst/>
              <a:rect r="r" b="b" t="t" l="l"/>
              <a:pathLst>
                <a:path h="119955" w="691771">
                  <a:moveTo>
                    <a:pt x="59978" y="0"/>
                  </a:moveTo>
                  <a:lnTo>
                    <a:pt x="631793" y="0"/>
                  </a:lnTo>
                  <a:cubicBezTo>
                    <a:pt x="647700" y="0"/>
                    <a:pt x="662956" y="6319"/>
                    <a:pt x="674204" y="17567"/>
                  </a:cubicBezTo>
                  <a:cubicBezTo>
                    <a:pt x="685452" y="28815"/>
                    <a:pt x="691771" y="44071"/>
                    <a:pt x="691771" y="59978"/>
                  </a:cubicBezTo>
                  <a:lnTo>
                    <a:pt x="691771" y="59978"/>
                  </a:lnTo>
                  <a:cubicBezTo>
                    <a:pt x="691771" y="75885"/>
                    <a:pt x="685452" y="91140"/>
                    <a:pt x="674204" y="102388"/>
                  </a:cubicBezTo>
                  <a:cubicBezTo>
                    <a:pt x="662956" y="113636"/>
                    <a:pt x="647700" y="119955"/>
                    <a:pt x="631793"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B81A"/>
            </a:solidFill>
          </p:spPr>
        </p:sp>
        <p:sp>
          <p:nvSpPr>
            <p:cNvPr name="TextBox 48" id="48"/>
            <p:cNvSpPr txBox="true"/>
            <p:nvPr/>
          </p:nvSpPr>
          <p:spPr>
            <a:xfrm>
              <a:off x="0" y="-28575"/>
              <a:ext cx="691771" cy="148530"/>
            </a:xfrm>
            <a:prstGeom prst="rect">
              <a:avLst/>
            </a:prstGeom>
          </p:spPr>
          <p:txBody>
            <a:bodyPr anchor="ctr" rtlCol="false" tIns="35130" lIns="35130" bIns="35130" rIns="35130"/>
            <a:lstStyle/>
            <a:p>
              <a:pPr algn="ctr">
                <a:lnSpc>
                  <a:spcPts val="2042"/>
                </a:lnSpc>
                <a:spcBef>
                  <a:spcPct val="0"/>
                </a:spcBef>
              </a:pPr>
            </a:p>
          </p:txBody>
        </p:sp>
      </p:grpSp>
      <p:sp>
        <p:nvSpPr>
          <p:cNvPr name="TextBox 49" id="49"/>
          <p:cNvSpPr txBox="true"/>
          <p:nvPr/>
        </p:nvSpPr>
        <p:spPr>
          <a:xfrm rot="0">
            <a:off x="13409128" y="1907742"/>
            <a:ext cx="2509318" cy="627063"/>
          </a:xfrm>
          <a:prstGeom prst="rect">
            <a:avLst/>
          </a:prstGeom>
        </p:spPr>
        <p:txBody>
          <a:bodyPr anchor="t" rtlCol="false" tIns="0" lIns="0" bIns="0" rIns="0">
            <a:spAutoFit/>
          </a:bodyPr>
          <a:lstStyle/>
          <a:p>
            <a:pPr algn="ctr">
              <a:lnSpc>
                <a:spcPts val="2393"/>
              </a:lnSpc>
            </a:pPr>
            <a:r>
              <a:rPr lang="en-US" sz="2659">
                <a:solidFill>
                  <a:srgbClr val="1B1B1A"/>
                </a:solidFill>
                <a:latin typeface="Intro Rust G Base2Line"/>
                <a:ea typeface="Intro Rust G Base2Line"/>
                <a:cs typeface="Intro Rust G Base2Line"/>
                <a:sym typeface="Intro Rust G Base2Line"/>
              </a:rPr>
              <a:t>influncer</a:t>
            </a:r>
          </a:p>
          <a:p>
            <a:pPr algn="ctr">
              <a:lnSpc>
                <a:spcPts val="2393"/>
              </a:lnSpc>
            </a:pPr>
            <a:r>
              <a:rPr lang="en-US" sz="2659">
                <a:solidFill>
                  <a:srgbClr val="1B1B1A"/>
                </a:solidFill>
                <a:latin typeface="Intro Rust G Base2Line"/>
                <a:ea typeface="Intro Rust G Base2Line"/>
                <a:cs typeface="Intro Rust G Base2Line"/>
                <a:sym typeface="Intro Rust G Base2Line"/>
              </a:rPr>
              <a:t>rm2000.00</a:t>
            </a:r>
          </a:p>
        </p:txBody>
      </p:sp>
      <p:sp>
        <p:nvSpPr>
          <p:cNvPr name="TextBox 50" id="50"/>
          <p:cNvSpPr txBox="true"/>
          <p:nvPr/>
        </p:nvSpPr>
        <p:spPr>
          <a:xfrm rot="0">
            <a:off x="8864782" y="5029891"/>
            <a:ext cx="5676420" cy="44717"/>
          </a:xfrm>
          <a:prstGeom prst="rect">
            <a:avLst/>
          </a:prstGeom>
        </p:spPr>
        <p:txBody>
          <a:bodyPr anchor="t" rtlCol="false" tIns="0" lIns="0" bIns="0" rIns="0">
            <a:spAutoFit/>
          </a:bodyPr>
          <a:lstStyle/>
          <a:p>
            <a:pPr algn="ctr">
              <a:lnSpc>
                <a:spcPts val="372"/>
              </a:lnSpc>
            </a:pPr>
          </a:p>
        </p:txBody>
      </p:sp>
      <p:sp>
        <p:nvSpPr>
          <p:cNvPr name="Freeform 51" id="51"/>
          <p:cNvSpPr/>
          <p:nvPr/>
        </p:nvSpPr>
        <p:spPr>
          <a:xfrm flipH="false" flipV="false" rot="0">
            <a:off x="13341283" y="5293683"/>
            <a:ext cx="3349592" cy="1461260"/>
          </a:xfrm>
          <a:custGeom>
            <a:avLst/>
            <a:gdLst/>
            <a:ahLst/>
            <a:cxnLst/>
            <a:rect r="r" b="b" t="t" l="l"/>
            <a:pathLst>
              <a:path h="1461260" w="3349592">
                <a:moveTo>
                  <a:pt x="0" y="0"/>
                </a:moveTo>
                <a:lnTo>
                  <a:pt x="3349592" y="0"/>
                </a:lnTo>
                <a:lnTo>
                  <a:pt x="3349592" y="1461259"/>
                </a:lnTo>
                <a:lnTo>
                  <a:pt x="0" y="14612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2" id="52"/>
          <p:cNvSpPr/>
          <p:nvPr/>
        </p:nvSpPr>
        <p:spPr>
          <a:xfrm flipH="false" flipV="false" rot="0">
            <a:off x="15726337" y="5293683"/>
            <a:ext cx="964538" cy="1461260"/>
          </a:xfrm>
          <a:custGeom>
            <a:avLst/>
            <a:gdLst/>
            <a:ahLst/>
            <a:cxnLst/>
            <a:rect r="r" b="b" t="t" l="l"/>
            <a:pathLst>
              <a:path h="1461260" w="964538">
                <a:moveTo>
                  <a:pt x="0" y="0"/>
                </a:moveTo>
                <a:lnTo>
                  <a:pt x="964538" y="0"/>
                </a:lnTo>
                <a:lnTo>
                  <a:pt x="964538" y="1461259"/>
                </a:lnTo>
                <a:lnTo>
                  <a:pt x="0" y="1461259"/>
                </a:lnTo>
                <a:lnTo>
                  <a:pt x="0" y="0"/>
                </a:lnTo>
                <a:close/>
              </a:path>
            </a:pathLst>
          </a:custGeom>
          <a:blipFill>
            <a:blip r:embed="rId4">
              <a:extLst>
                <a:ext uri="{96DAC541-7B7A-43D3-8B79-37D633B846F1}">
                  <asvg:svgBlip xmlns:asvg="http://schemas.microsoft.com/office/drawing/2016/SVG/main" r:embed="rId5"/>
                </a:ext>
              </a:extLst>
            </a:blip>
            <a:stretch>
              <a:fillRect l="-247274" t="0" r="0" b="0"/>
            </a:stretch>
          </a:blipFill>
        </p:spPr>
      </p:sp>
      <p:grpSp>
        <p:nvGrpSpPr>
          <p:cNvPr name="Group 53" id="53"/>
          <p:cNvGrpSpPr/>
          <p:nvPr/>
        </p:nvGrpSpPr>
        <p:grpSpPr>
          <a:xfrm rot="0">
            <a:off x="13948935" y="5495904"/>
            <a:ext cx="1208265" cy="209517"/>
            <a:chOff x="0" y="0"/>
            <a:chExt cx="691771" cy="119955"/>
          </a:xfrm>
        </p:grpSpPr>
        <p:sp>
          <p:nvSpPr>
            <p:cNvPr name="Freeform 54" id="54"/>
            <p:cNvSpPr/>
            <p:nvPr/>
          </p:nvSpPr>
          <p:spPr>
            <a:xfrm flipH="false" flipV="false" rot="0">
              <a:off x="0" y="0"/>
              <a:ext cx="691771" cy="119955"/>
            </a:xfrm>
            <a:custGeom>
              <a:avLst/>
              <a:gdLst/>
              <a:ahLst/>
              <a:cxnLst/>
              <a:rect r="r" b="b" t="t" l="l"/>
              <a:pathLst>
                <a:path h="119955" w="691771">
                  <a:moveTo>
                    <a:pt x="59978" y="0"/>
                  </a:moveTo>
                  <a:lnTo>
                    <a:pt x="631793" y="0"/>
                  </a:lnTo>
                  <a:cubicBezTo>
                    <a:pt x="647700" y="0"/>
                    <a:pt x="662956" y="6319"/>
                    <a:pt x="674204" y="17567"/>
                  </a:cubicBezTo>
                  <a:cubicBezTo>
                    <a:pt x="685452" y="28815"/>
                    <a:pt x="691771" y="44071"/>
                    <a:pt x="691771" y="59978"/>
                  </a:cubicBezTo>
                  <a:lnTo>
                    <a:pt x="691771" y="59978"/>
                  </a:lnTo>
                  <a:cubicBezTo>
                    <a:pt x="691771" y="75885"/>
                    <a:pt x="685452" y="91140"/>
                    <a:pt x="674204" y="102388"/>
                  </a:cubicBezTo>
                  <a:cubicBezTo>
                    <a:pt x="662956" y="113636"/>
                    <a:pt x="647700" y="119955"/>
                    <a:pt x="631793" y="119955"/>
                  </a:cubicBezTo>
                  <a:lnTo>
                    <a:pt x="59978" y="119955"/>
                  </a:lnTo>
                  <a:cubicBezTo>
                    <a:pt x="44071" y="119955"/>
                    <a:pt x="28815" y="113636"/>
                    <a:pt x="17567" y="102388"/>
                  </a:cubicBezTo>
                  <a:cubicBezTo>
                    <a:pt x="6319" y="91140"/>
                    <a:pt x="0" y="75885"/>
                    <a:pt x="0" y="59978"/>
                  </a:cubicBezTo>
                  <a:lnTo>
                    <a:pt x="0" y="59978"/>
                  </a:lnTo>
                  <a:cubicBezTo>
                    <a:pt x="0" y="44071"/>
                    <a:pt x="6319" y="28815"/>
                    <a:pt x="17567" y="17567"/>
                  </a:cubicBezTo>
                  <a:cubicBezTo>
                    <a:pt x="28815" y="6319"/>
                    <a:pt x="44071" y="0"/>
                    <a:pt x="59978" y="0"/>
                  </a:cubicBezTo>
                  <a:close/>
                </a:path>
              </a:pathLst>
            </a:custGeom>
            <a:solidFill>
              <a:srgbClr val="FFB81A"/>
            </a:solidFill>
          </p:spPr>
        </p:sp>
        <p:sp>
          <p:nvSpPr>
            <p:cNvPr name="TextBox 55" id="55"/>
            <p:cNvSpPr txBox="true"/>
            <p:nvPr/>
          </p:nvSpPr>
          <p:spPr>
            <a:xfrm>
              <a:off x="0" y="-28575"/>
              <a:ext cx="691771" cy="148530"/>
            </a:xfrm>
            <a:prstGeom prst="rect">
              <a:avLst/>
            </a:prstGeom>
          </p:spPr>
          <p:txBody>
            <a:bodyPr anchor="ctr" rtlCol="false" tIns="32491" lIns="32491" bIns="32491" rIns="32491"/>
            <a:lstStyle/>
            <a:p>
              <a:pPr algn="ctr">
                <a:lnSpc>
                  <a:spcPts val="2042"/>
                </a:lnSpc>
                <a:spcBef>
                  <a:spcPct val="0"/>
                </a:spcBef>
              </a:pPr>
            </a:p>
          </p:txBody>
        </p:sp>
      </p:grpSp>
      <p:sp>
        <p:nvSpPr>
          <p:cNvPr name="AutoShape 56" id="56"/>
          <p:cNvSpPr/>
          <p:nvPr/>
        </p:nvSpPr>
        <p:spPr>
          <a:xfrm>
            <a:off x="13969211" y="2536007"/>
            <a:ext cx="1493369" cy="0"/>
          </a:xfrm>
          <a:prstGeom prst="line">
            <a:avLst/>
          </a:prstGeom>
          <a:ln cap="flat" w="9525">
            <a:solidFill>
              <a:srgbClr val="1B1B1A"/>
            </a:solidFill>
            <a:prstDash val="lgDash"/>
            <a:headEnd type="none" len="sm" w="sm"/>
            <a:tailEnd type="none" len="sm" w="sm"/>
          </a:ln>
        </p:spPr>
      </p:sp>
      <p:sp>
        <p:nvSpPr>
          <p:cNvPr name="AutoShape 57" id="57"/>
          <p:cNvSpPr/>
          <p:nvPr/>
        </p:nvSpPr>
        <p:spPr>
          <a:xfrm>
            <a:off x="13734832" y="6391840"/>
            <a:ext cx="1493369" cy="0"/>
          </a:xfrm>
          <a:prstGeom prst="line">
            <a:avLst/>
          </a:prstGeom>
          <a:ln cap="flat" w="9525">
            <a:solidFill>
              <a:srgbClr val="1B1B1A"/>
            </a:solidFill>
            <a:prstDash val="lgDash"/>
            <a:headEnd type="none" len="sm" w="sm"/>
            <a:tailEnd type="none" len="sm" w="sm"/>
          </a:ln>
        </p:spPr>
      </p:sp>
      <p:sp>
        <p:nvSpPr>
          <p:cNvPr name="Freeform 58" id="58"/>
          <p:cNvSpPr/>
          <p:nvPr/>
        </p:nvSpPr>
        <p:spPr>
          <a:xfrm flipH="false" flipV="false" rot="0">
            <a:off x="16204432" y="8089571"/>
            <a:ext cx="614793" cy="181069"/>
          </a:xfrm>
          <a:custGeom>
            <a:avLst/>
            <a:gdLst/>
            <a:ahLst/>
            <a:cxnLst/>
            <a:rect r="r" b="b" t="t" l="l"/>
            <a:pathLst>
              <a:path h="181069" w="614793">
                <a:moveTo>
                  <a:pt x="0" y="0"/>
                </a:moveTo>
                <a:lnTo>
                  <a:pt x="614794" y="0"/>
                </a:lnTo>
                <a:lnTo>
                  <a:pt x="614794" y="181069"/>
                </a:lnTo>
                <a:lnTo>
                  <a:pt x="0" y="181069"/>
                </a:lnTo>
                <a:lnTo>
                  <a:pt x="0" y="0"/>
                </a:lnTo>
                <a:close/>
              </a:path>
            </a:pathLst>
          </a:custGeom>
          <a:blipFill>
            <a:blip r:embed="rId3"/>
            <a:stretch>
              <a:fillRect l="0" t="0" r="0" b="0"/>
            </a:stretch>
          </a:blipFill>
        </p:spPr>
      </p:sp>
      <p:sp>
        <p:nvSpPr>
          <p:cNvPr name="TextBox 59" id="59"/>
          <p:cNvSpPr txBox="true"/>
          <p:nvPr/>
        </p:nvSpPr>
        <p:spPr>
          <a:xfrm rot="0">
            <a:off x="13433174" y="7922902"/>
            <a:ext cx="2590602" cy="649844"/>
          </a:xfrm>
          <a:prstGeom prst="rect">
            <a:avLst/>
          </a:prstGeom>
        </p:spPr>
        <p:txBody>
          <a:bodyPr anchor="t" rtlCol="false" tIns="0" lIns="0" bIns="0" rIns="0">
            <a:spAutoFit/>
          </a:bodyPr>
          <a:lstStyle/>
          <a:p>
            <a:pPr algn="ctr">
              <a:lnSpc>
                <a:spcPts val="2470"/>
              </a:lnSpc>
            </a:pPr>
            <a:r>
              <a:rPr lang="en-US" sz="2745">
                <a:solidFill>
                  <a:srgbClr val="1B1B1A"/>
                </a:solidFill>
                <a:latin typeface="Intro Rust G Base2Line"/>
                <a:ea typeface="Intro Rust G Base2Line"/>
                <a:cs typeface="Intro Rust G Base2Line"/>
                <a:sym typeface="Intro Rust G Base2Line"/>
              </a:rPr>
              <a:t>imperial</a:t>
            </a:r>
          </a:p>
          <a:p>
            <a:pPr algn="ctr">
              <a:lnSpc>
                <a:spcPts val="2470"/>
              </a:lnSpc>
            </a:pPr>
            <a:r>
              <a:rPr lang="en-US" sz="2745">
                <a:solidFill>
                  <a:srgbClr val="1B1B1A"/>
                </a:solidFill>
                <a:latin typeface="Intro Rust G Base2Line"/>
                <a:ea typeface="Intro Rust G Base2Line"/>
                <a:cs typeface="Intro Rust G Base2Line"/>
                <a:sym typeface="Intro Rust G Base2Line"/>
              </a:rPr>
              <a:t>rm30,000.00</a:t>
            </a:r>
          </a:p>
        </p:txBody>
      </p:sp>
      <p:sp>
        <p:nvSpPr>
          <p:cNvPr name="TextBox 60" id="60"/>
          <p:cNvSpPr txBox="true"/>
          <p:nvPr/>
        </p:nvSpPr>
        <p:spPr>
          <a:xfrm rot="0">
            <a:off x="13934053" y="7606566"/>
            <a:ext cx="1519760" cy="102902"/>
          </a:xfrm>
          <a:prstGeom prst="rect">
            <a:avLst/>
          </a:prstGeom>
        </p:spPr>
        <p:txBody>
          <a:bodyPr anchor="t" rtlCol="false" tIns="0" lIns="0" bIns="0" rIns="0">
            <a:spAutoFit/>
          </a:bodyPr>
          <a:lstStyle/>
          <a:p>
            <a:pPr algn="ctr">
              <a:lnSpc>
                <a:spcPts val="723"/>
              </a:lnSpc>
            </a:pPr>
            <a:r>
              <a:rPr lang="en-US" sz="746" spc="33">
                <a:solidFill>
                  <a:srgbClr val="1B1B1A"/>
                </a:solidFill>
                <a:latin typeface="Glacial Indifference"/>
                <a:ea typeface="Glacial Indifference"/>
                <a:cs typeface="Glacial Indifference"/>
                <a:sym typeface="Glacial Indifference"/>
              </a:rPr>
              <a:t>ESSENTIALS</a:t>
            </a:r>
          </a:p>
        </p:txBody>
      </p:sp>
      <p:sp>
        <p:nvSpPr>
          <p:cNvPr name="TextBox 61" id="61"/>
          <p:cNvSpPr txBox="true"/>
          <p:nvPr/>
        </p:nvSpPr>
        <p:spPr>
          <a:xfrm rot="0">
            <a:off x="13894291" y="1657652"/>
            <a:ext cx="1472075" cy="108899"/>
          </a:xfrm>
          <a:prstGeom prst="rect">
            <a:avLst/>
          </a:prstGeom>
        </p:spPr>
        <p:txBody>
          <a:bodyPr anchor="t" rtlCol="false" tIns="0" lIns="0" bIns="0" rIns="0">
            <a:spAutoFit/>
          </a:bodyPr>
          <a:lstStyle/>
          <a:p>
            <a:pPr algn="ctr">
              <a:lnSpc>
                <a:spcPts val="701"/>
              </a:lnSpc>
            </a:pPr>
            <a:r>
              <a:rPr lang="en-US" sz="722" spc="32">
                <a:solidFill>
                  <a:srgbClr val="1B1B1A"/>
                </a:solidFill>
                <a:latin typeface="Glacial Indifference"/>
                <a:ea typeface="Glacial Indifference"/>
                <a:cs typeface="Glacial Indifference"/>
                <a:sym typeface="Glacial Indifference"/>
              </a:rPr>
              <a:t>ESSENTIALS</a:t>
            </a:r>
          </a:p>
        </p:txBody>
      </p:sp>
      <p:sp>
        <p:nvSpPr>
          <p:cNvPr name="TextBox 62" id="62"/>
          <p:cNvSpPr txBox="true"/>
          <p:nvPr/>
        </p:nvSpPr>
        <p:spPr>
          <a:xfrm rot="0">
            <a:off x="13872322" y="5561507"/>
            <a:ext cx="1361491" cy="91193"/>
          </a:xfrm>
          <a:prstGeom prst="rect">
            <a:avLst/>
          </a:prstGeom>
        </p:spPr>
        <p:txBody>
          <a:bodyPr anchor="t" rtlCol="false" tIns="0" lIns="0" bIns="0" rIns="0">
            <a:spAutoFit/>
          </a:bodyPr>
          <a:lstStyle/>
          <a:p>
            <a:pPr algn="ctr">
              <a:lnSpc>
                <a:spcPts val="648"/>
              </a:lnSpc>
            </a:pPr>
            <a:r>
              <a:rPr lang="en-US" sz="668" spc="30">
                <a:solidFill>
                  <a:srgbClr val="1B1B1A"/>
                </a:solidFill>
                <a:latin typeface="Glacial Indifference"/>
                <a:ea typeface="Glacial Indifference"/>
                <a:cs typeface="Glacial Indifference"/>
                <a:sym typeface="Glacial Indifference"/>
              </a:rPr>
              <a:t>ESSENTIALS</a:t>
            </a:r>
          </a:p>
        </p:txBody>
      </p:sp>
      <p:sp>
        <p:nvSpPr>
          <p:cNvPr name="TextBox 63" id="63"/>
          <p:cNvSpPr txBox="true"/>
          <p:nvPr/>
        </p:nvSpPr>
        <p:spPr>
          <a:xfrm rot="0">
            <a:off x="13405522" y="5808081"/>
            <a:ext cx="2320815" cy="583758"/>
          </a:xfrm>
          <a:prstGeom prst="rect">
            <a:avLst/>
          </a:prstGeom>
        </p:spPr>
        <p:txBody>
          <a:bodyPr anchor="t" rtlCol="false" tIns="0" lIns="0" bIns="0" rIns="0">
            <a:spAutoFit/>
          </a:bodyPr>
          <a:lstStyle/>
          <a:p>
            <a:pPr algn="ctr">
              <a:lnSpc>
                <a:spcPts val="2213"/>
              </a:lnSpc>
            </a:pPr>
            <a:r>
              <a:rPr lang="en-US" sz="2459">
                <a:solidFill>
                  <a:srgbClr val="1B1B1A"/>
                </a:solidFill>
                <a:latin typeface="Intro Rust G Base2Line"/>
                <a:ea typeface="Intro Rust G Base2Line"/>
                <a:cs typeface="Intro Rust G Base2Line"/>
                <a:sym typeface="Intro Rust G Base2Line"/>
              </a:rPr>
              <a:t>supreme</a:t>
            </a:r>
          </a:p>
          <a:p>
            <a:pPr algn="ctr">
              <a:lnSpc>
                <a:spcPts val="2213"/>
              </a:lnSpc>
            </a:pPr>
            <a:r>
              <a:rPr lang="en-US" sz="2459">
                <a:solidFill>
                  <a:srgbClr val="1B1B1A"/>
                </a:solidFill>
                <a:latin typeface="Intro Rust G Base2Line"/>
                <a:ea typeface="Intro Rust G Base2Line"/>
                <a:cs typeface="Intro Rust G Base2Line"/>
                <a:sym typeface="Intro Rust G Base2Line"/>
              </a:rPr>
              <a:t>rm20,000.00</a:t>
            </a:r>
          </a:p>
        </p:txBody>
      </p:sp>
      <p:sp>
        <p:nvSpPr>
          <p:cNvPr name="TextBox 64" id="64"/>
          <p:cNvSpPr txBox="true"/>
          <p:nvPr/>
        </p:nvSpPr>
        <p:spPr>
          <a:xfrm rot="0">
            <a:off x="13514638" y="3856656"/>
            <a:ext cx="2545616" cy="646761"/>
          </a:xfrm>
          <a:prstGeom prst="rect">
            <a:avLst/>
          </a:prstGeom>
        </p:spPr>
        <p:txBody>
          <a:bodyPr anchor="t" rtlCol="false" tIns="0" lIns="0" bIns="0" rIns="0">
            <a:spAutoFit/>
          </a:bodyPr>
          <a:lstStyle/>
          <a:p>
            <a:pPr algn="ctr">
              <a:lnSpc>
                <a:spcPts val="2427"/>
              </a:lnSpc>
            </a:pPr>
            <a:r>
              <a:rPr lang="en-US" sz="2697">
                <a:solidFill>
                  <a:srgbClr val="1B1B1A"/>
                </a:solidFill>
                <a:latin typeface="Intro Rust G Base2Line"/>
                <a:ea typeface="Intro Rust G Base2Line"/>
                <a:cs typeface="Intro Rust G Base2Line"/>
                <a:sym typeface="Intro Rust G Base2Line"/>
              </a:rPr>
              <a:t>enchelon</a:t>
            </a:r>
          </a:p>
          <a:p>
            <a:pPr algn="ctr">
              <a:lnSpc>
                <a:spcPts val="2427"/>
              </a:lnSpc>
            </a:pPr>
            <a:r>
              <a:rPr lang="en-US" sz="2697">
                <a:solidFill>
                  <a:srgbClr val="1B1B1A"/>
                </a:solidFill>
                <a:latin typeface="Intro Rust G Base2Line"/>
                <a:ea typeface="Intro Rust G Base2Line"/>
                <a:cs typeface="Intro Rust G Base2Line"/>
                <a:sym typeface="Intro Rust G Base2Line"/>
              </a:rPr>
              <a:t>rm10,000.00</a:t>
            </a:r>
          </a:p>
        </p:txBody>
      </p:sp>
      <p:sp>
        <p:nvSpPr>
          <p:cNvPr name="TextBox 65" id="65"/>
          <p:cNvSpPr txBox="true"/>
          <p:nvPr/>
        </p:nvSpPr>
        <p:spPr>
          <a:xfrm rot="0">
            <a:off x="14053245" y="3554785"/>
            <a:ext cx="1493369" cy="110474"/>
          </a:xfrm>
          <a:prstGeom prst="rect">
            <a:avLst/>
          </a:prstGeom>
        </p:spPr>
        <p:txBody>
          <a:bodyPr anchor="t" rtlCol="false" tIns="0" lIns="0" bIns="0" rIns="0">
            <a:spAutoFit/>
          </a:bodyPr>
          <a:lstStyle/>
          <a:p>
            <a:pPr algn="ctr">
              <a:lnSpc>
                <a:spcPts val="711"/>
              </a:lnSpc>
            </a:pPr>
            <a:r>
              <a:rPr lang="en-US" sz="733" spc="32">
                <a:solidFill>
                  <a:srgbClr val="1B1B1A"/>
                </a:solidFill>
                <a:latin typeface="Glacial Indifference"/>
                <a:ea typeface="Glacial Indifference"/>
                <a:cs typeface="Glacial Indifference"/>
                <a:sym typeface="Glacial Indifference"/>
              </a:rPr>
              <a:t>ESSENTIALS</a:t>
            </a:r>
          </a:p>
        </p:txBody>
      </p:sp>
      <p:sp>
        <p:nvSpPr>
          <p:cNvPr name="TextBox 66" id="66"/>
          <p:cNvSpPr txBox="true"/>
          <p:nvPr/>
        </p:nvSpPr>
        <p:spPr>
          <a:xfrm rot="0">
            <a:off x="13689581" y="4657460"/>
            <a:ext cx="1981650" cy="110474"/>
          </a:xfrm>
          <a:prstGeom prst="rect">
            <a:avLst/>
          </a:prstGeom>
        </p:spPr>
        <p:txBody>
          <a:bodyPr anchor="t" rtlCol="false" tIns="0" lIns="0" bIns="0" rIns="0">
            <a:spAutoFit/>
          </a:bodyPr>
          <a:lstStyle/>
          <a:p>
            <a:pPr algn="ctr">
              <a:lnSpc>
                <a:spcPts val="711"/>
              </a:lnSpc>
            </a:pPr>
            <a:r>
              <a:rPr lang="en-US" sz="733" spc="63">
                <a:solidFill>
                  <a:srgbClr val="1B1B1A"/>
                </a:solidFill>
                <a:latin typeface="Glacial Indifference"/>
                <a:ea typeface="Glacial Indifference"/>
                <a:cs typeface="Glacial Indifference"/>
                <a:sym typeface="Glacial Indifference"/>
              </a:rPr>
              <a:t>Valid Until 23 September, 2025</a:t>
            </a:r>
          </a:p>
        </p:txBody>
      </p:sp>
      <p:sp>
        <p:nvSpPr>
          <p:cNvPr name="TextBox 67" id="67"/>
          <p:cNvSpPr txBox="true"/>
          <p:nvPr/>
        </p:nvSpPr>
        <p:spPr>
          <a:xfrm rot="0">
            <a:off x="13455203" y="6491852"/>
            <a:ext cx="1981650" cy="110474"/>
          </a:xfrm>
          <a:prstGeom prst="rect">
            <a:avLst/>
          </a:prstGeom>
        </p:spPr>
        <p:txBody>
          <a:bodyPr anchor="t" rtlCol="false" tIns="0" lIns="0" bIns="0" rIns="0">
            <a:spAutoFit/>
          </a:bodyPr>
          <a:lstStyle/>
          <a:p>
            <a:pPr algn="ctr">
              <a:lnSpc>
                <a:spcPts val="711"/>
              </a:lnSpc>
            </a:pPr>
            <a:r>
              <a:rPr lang="en-US" sz="733" spc="63">
                <a:solidFill>
                  <a:srgbClr val="1B1B1A"/>
                </a:solidFill>
                <a:latin typeface="Glacial Indifference"/>
                <a:ea typeface="Glacial Indifference"/>
                <a:cs typeface="Glacial Indifference"/>
                <a:sym typeface="Glacial Indifference"/>
              </a:rPr>
              <a:t>Valid Until 23 September, 2025</a:t>
            </a:r>
          </a:p>
        </p:txBody>
      </p:sp>
      <p:sp>
        <p:nvSpPr>
          <p:cNvPr name="TextBox 68" id="68"/>
          <p:cNvSpPr txBox="true"/>
          <p:nvPr/>
        </p:nvSpPr>
        <p:spPr>
          <a:xfrm rot="0">
            <a:off x="13689581" y="2540769"/>
            <a:ext cx="1981650" cy="110474"/>
          </a:xfrm>
          <a:prstGeom prst="rect">
            <a:avLst/>
          </a:prstGeom>
        </p:spPr>
        <p:txBody>
          <a:bodyPr anchor="t" rtlCol="false" tIns="0" lIns="0" bIns="0" rIns="0">
            <a:spAutoFit/>
          </a:bodyPr>
          <a:lstStyle/>
          <a:p>
            <a:pPr algn="ctr">
              <a:lnSpc>
                <a:spcPts val="711"/>
              </a:lnSpc>
            </a:pPr>
            <a:r>
              <a:rPr lang="en-US" sz="733" spc="63">
                <a:solidFill>
                  <a:srgbClr val="1B1B1A"/>
                </a:solidFill>
                <a:latin typeface="Glacial Indifference"/>
                <a:ea typeface="Glacial Indifference"/>
                <a:cs typeface="Glacial Indifference"/>
                <a:sym typeface="Glacial Indifference"/>
              </a:rPr>
              <a:t>Valid Until 23 September, 2025</a:t>
            </a:r>
          </a:p>
        </p:txBody>
      </p:sp>
      <p:sp>
        <p:nvSpPr>
          <p:cNvPr name="Freeform 69" id="69"/>
          <p:cNvSpPr/>
          <p:nvPr/>
        </p:nvSpPr>
        <p:spPr>
          <a:xfrm flipH="false" flipV="false" rot="0">
            <a:off x="16292378" y="4041338"/>
            <a:ext cx="614793" cy="181069"/>
          </a:xfrm>
          <a:custGeom>
            <a:avLst/>
            <a:gdLst/>
            <a:ahLst/>
            <a:cxnLst/>
            <a:rect r="r" b="b" t="t" l="l"/>
            <a:pathLst>
              <a:path h="181069" w="614793">
                <a:moveTo>
                  <a:pt x="0" y="0"/>
                </a:moveTo>
                <a:lnTo>
                  <a:pt x="614793" y="0"/>
                </a:lnTo>
                <a:lnTo>
                  <a:pt x="614793" y="181069"/>
                </a:lnTo>
                <a:lnTo>
                  <a:pt x="0" y="181069"/>
                </a:lnTo>
                <a:lnTo>
                  <a:pt x="0" y="0"/>
                </a:lnTo>
                <a:close/>
              </a:path>
            </a:pathLst>
          </a:custGeom>
          <a:blipFill>
            <a:blip r:embed="rId3"/>
            <a:stretch>
              <a:fillRect l="0" t="0" r="0" b="0"/>
            </a:stretch>
          </a:blipFill>
        </p:spPr>
      </p:sp>
      <p:sp>
        <p:nvSpPr>
          <p:cNvPr name="Freeform 70" id="70"/>
          <p:cNvSpPr/>
          <p:nvPr/>
        </p:nvSpPr>
        <p:spPr>
          <a:xfrm flipH="false" flipV="false" rot="0">
            <a:off x="15871989" y="5939205"/>
            <a:ext cx="577937" cy="170214"/>
          </a:xfrm>
          <a:custGeom>
            <a:avLst/>
            <a:gdLst/>
            <a:ahLst/>
            <a:cxnLst/>
            <a:rect r="r" b="b" t="t" l="l"/>
            <a:pathLst>
              <a:path h="170214" w="577937">
                <a:moveTo>
                  <a:pt x="0" y="0"/>
                </a:moveTo>
                <a:lnTo>
                  <a:pt x="577937" y="0"/>
                </a:lnTo>
                <a:lnTo>
                  <a:pt x="577937" y="170215"/>
                </a:lnTo>
                <a:lnTo>
                  <a:pt x="0" y="170215"/>
                </a:lnTo>
                <a:lnTo>
                  <a:pt x="0" y="0"/>
                </a:lnTo>
                <a:close/>
              </a:path>
            </a:pathLst>
          </a:custGeom>
          <a:blipFill>
            <a:blip r:embed="rId8"/>
            <a:stretch>
              <a:fillRect l="0" t="0" r="0" b="0"/>
            </a:stretch>
          </a:blipFill>
        </p:spPr>
      </p:sp>
      <p:sp>
        <p:nvSpPr>
          <p:cNvPr name="Freeform 71" id="71"/>
          <p:cNvSpPr/>
          <p:nvPr/>
        </p:nvSpPr>
        <p:spPr>
          <a:xfrm flipH="false" flipV="false" rot="0">
            <a:off x="16069511" y="2095554"/>
            <a:ext cx="614793" cy="181069"/>
          </a:xfrm>
          <a:custGeom>
            <a:avLst/>
            <a:gdLst/>
            <a:ahLst/>
            <a:cxnLst/>
            <a:rect r="r" b="b" t="t" l="l"/>
            <a:pathLst>
              <a:path h="181069" w="614793">
                <a:moveTo>
                  <a:pt x="0" y="0"/>
                </a:moveTo>
                <a:lnTo>
                  <a:pt x="614793" y="0"/>
                </a:lnTo>
                <a:lnTo>
                  <a:pt x="614793" y="181070"/>
                </a:lnTo>
                <a:lnTo>
                  <a:pt x="0" y="181070"/>
                </a:lnTo>
                <a:lnTo>
                  <a:pt x="0" y="0"/>
                </a:lnTo>
                <a:close/>
              </a:path>
            </a:pathLst>
          </a:custGeom>
          <a:blipFill>
            <a:blip r:embed="rId8"/>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99" r="-313" b="-3829"/>
            </a:stretch>
          </a:blipFill>
        </p:spPr>
      </p:sp>
      <p:sp>
        <p:nvSpPr>
          <p:cNvPr name="Freeform 3" id="3"/>
          <p:cNvSpPr/>
          <p:nvPr/>
        </p:nvSpPr>
        <p:spPr>
          <a:xfrm flipH="false" flipV="false" rot="0">
            <a:off x="-598542" y="1498483"/>
            <a:ext cx="10216024" cy="2642059"/>
          </a:xfrm>
          <a:custGeom>
            <a:avLst/>
            <a:gdLst/>
            <a:ahLst/>
            <a:cxnLst/>
            <a:rect r="r" b="b" t="t" l="l"/>
            <a:pathLst>
              <a:path h="2642059" w="10216024">
                <a:moveTo>
                  <a:pt x="0" y="0"/>
                </a:moveTo>
                <a:lnTo>
                  <a:pt x="10216024" y="0"/>
                </a:lnTo>
                <a:lnTo>
                  <a:pt x="10216024" y="2642059"/>
                </a:lnTo>
                <a:lnTo>
                  <a:pt x="0" y="2642059"/>
                </a:lnTo>
                <a:lnTo>
                  <a:pt x="0" y="0"/>
                </a:lnTo>
                <a:close/>
              </a:path>
            </a:pathLst>
          </a:custGeom>
          <a:blipFill>
            <a:blip r:embed="rId3"/>
            <a:stretch>
              <a:fillRect l="0" t="-38933" r="0" b="-38933"/>
            </a:stretch>
          </a:blipFill>
        </p:spPr>
      </p:sp>
      <p:sp>
        <p:nvSpPr>
          <p:cNvPr name="Freeform 4" id="4"/>
          <p:cNvSpPr/>
          <p:nvPr/>
        </p:nvSpPr>
        <p:spPr>
          <a:xfrm flipH="true" flipV="false" rot="0">
            <a:off x="9928079" y="1604536"/>
            <a:ext cx="8956260" cy="2642059"/>
          </a:xfrm>
          <a:custGeom>
            <a:avLst/>
            <a:gdLst/>
            <a:ahLst/>
            <a:cxnLst/>
            <a:rect r="r" b="b" t="t" l="l"/>
            <a:pathLst>
              <a:path h="2642059" w="8956260">
                <a:moveTo>
                  <a:pt x="8956261" y="0"/>
                </a:moveTo>
                <a:lnTo>
                  <a:pt x="0" y="0"/>
                </a:lnTo>
                <a:lnTo>
                  <a:pt x="0" y="2642059"/>
                </a:lnTo>
                <a:lnTo>
                  <a:pt x="8956261" y="2642059"/>
                </a:lnTo>
                <a:lnTo>
                  <a:pt x="8956261" y="0"/>
                </a:lnTo>
                <a:close/>
              </a:path>
            </a:pathLst>
          </a:custGeom>
          <a:blipFill>
            <a:blip r:embed="rId3"/>
            <a:stretch>
              <a:fillRect l="0" t="-27967" r="0" b="-27967"/>
            </a:stretch>
          </a:blipFill>
        </p:spPr>
      </p:sp>
      <p:grpSp>
        <p:nvGrpSpPr>
          <p:cNvPr name="Group 5" id="5"/>
          <p:cNvGrpSpPr/>
          <p:nvPr/>
        </p:nvGrpSpPr>
        <p:grpSpPr>
          <a:xfrm rot="0">
            <a:off x="1163240" y="3585622"/>
            <a:ext cx="16238593" cy="3377061"/>
            <a:chOff x="0" y="0"/>
            <a:chExt cx="4276831" cy="889432"/>
          </a:xfrm>
        </p:grpSpPr>
        <p:sp>
          <p:nvSpPr>
            <p:cNvPr name="Freeform 6" id="6"/>
            <p:cNvSpPr/>
            <p:nvPr/>
          </p:nvSpPr>
          <p:spPr>
            <a:xfrm flipH="false" flipV="false" rot="0">
              <a:off x="0" y="0"/>
              <a:ext cx="4276831" cy="889432"/>
            </a:xfrm>
            <a:custGeom>
              <a:avLst/>
              <a:gdLst/>
              <a:ahLst/>
              <a:cxnLst/>
              <a:rect r="r" b="b" t="t" l="l"/>
              <a:pathLst>
                <a:path h="889432" w="4276831">
                  <a:moveTo>
                    <a:pt x="0" y="0"/>
                  </a:moveTo>
                  <a:lnTo>
                    <a:pt x="4276831" y="0"/>
                  </a:lnTo>
                  <a:lnTo>
                    <a:pt x="4276831" y="889432"/>
                  </a:lnTo>
                  <a:lnTo>
                    <a:pt x="0" y="889432"/>
                  </a:lnTo>
                  <a:close/>
                </a:path>
              </a:pathLst>
            </a:custGeom>
            <a:solidFill>
              <a:srgbClr val="273F60"/>
            </a:solidFill>
          </p:spPr>
        </p:sp>
        <p:sp>
          <p:nvSpPr>
            <p:cNvPr name="TextBox 7" id="7"/>
            <p:cNvSpPr txBox="true"/>
            <p:nvPr/>
          </p:nvSpPr>
          <p:spPr>
            <a:xfrm>
              <a:off x="0" y="-57150"/>
              <a:ext cx="4276831" cy="946582"/>
            </a:xfrm>
            <a:prstGeom prst="rect">
              <a:avLst/>
            </a:prstGeom>
          </p:spPr>
          <p:txBody>
            <a:bodyPr anchor="ctr" rtlCol="false" tIns="50800" lIns="50800" bIns="50800" rIns="50800"/>
            <a:lstStyle/>
            <a:p>
              <a:pPr algn="ctr">
                <a:lnSpc>
                  <a:spcPts val="2940"/>
                </a:lnSpc>
              </a:pPr>
            </a:p>
          </p:txBody>
        </p:sp>
      </p:grpSp>
      <p:grpSp>
        <p:nvGrpSpPr>
          <p:cNvPr name="Group 8" id="8"/>
          <p:cNvGrpSpPr/>
          <p:nvPr/>
        </p:nvGrpSpPr>
        <p:grpSpPr>
          <a:xfrm rot="0">
            <a:off x="-1009349" y="1028700"/>
            <a:ext cx="9861604" cy="1143000"/>
            <a:chOff x="0" y="0"/>
            <a:chExt cx="3506348" cy="406400"/>
          </a:xfrm>
        </p:grpSpPr>
        <p:sp>
          <p:nvSpPr>
            <p:cNvPr name="Freeform 9" id="9"/>
            <p:cNvSpPr/>
            <p:nvPr/>
          </p:nvSpPr>
          <p:spPr>
            <a:xfrm flipH="false" flipV="false" rot="0">
              <a:off x="0" y="0"/>
              <a:ext cx="3506348" cy="406400"/>
            </a:xfrm>
            <a:custGeom>
              <a:avLst/>
              <a:gdLst/>
              <a:ahLst/>
              <a:cxnLst/>
              <a:rect r="r" b="b" t="t" l="l"/>
              <a:pathLst>
                <a:path h="406400" w="3506348">
                  <a:moveTo>
                    <a:pt x="3303148" y="0"/>
                  </a:moveTo>
                  <a:cubicBezTo>
                    <a:pt x="3415373" y="0"/>
                    <a:pt x="3506348" y="90976"/>
                    <a:pt x="3506348" y="203200"/>
                  </a:cubicBezTo>
                  <a:cubicBezTo>
                    <a:pt x="3506348" y="315424"/>
                    <a:pt x="3415373" y="406400"/>
                    <a:pt x="3303148"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10" id="10"/>
            <p:cNvSpPr txBox="true"/>
            <p:nvPr/>
          </p:nvSpPr>
          <p:spPr>
            <a:xfrm>
              <a:off x="0" y="-38100"/>
              <a:ext cx="3506348" cy="444500"/>
            </a:xfrm>
            <a:prstGeom prst="rect">
              <a:avLst/>
            </a:prstGeom>
          </p:spPr>
          <p:txBody>
            <a:bodyPr anchor="ctr" rtlCol="false" tIns="50800" lIns="50800" bIns="50800" rIns="50800"/>
            <a:lstStyle/>
            <a:p>
              <a:pPr algn="ctr">
                <a:lnSpc>
                  <a:spcPts val="2160"/>
                </a:lnSpc>
              </a:pPr>
            </a:p>
          </p:txBody>
        </p:sp>
      </p:grpSp>
      <p:sp>
        <p:nvSpPr>
          <p:cNvPr name="Freeform 11" id="11"/>
          <p:cNvSpPr/>
          <p:nvPr/>
        </p:nvSpPr>
        <p:spPr>
          <a:xfrm flipH="false" flipV="false" rot="0">
            <a:off x="6537914" y="1264938"/>
            <a:ext cx="8341981" cy="7945737"/>
          </a:xfrm>
          <a:custGeom>
            <a:avLst/>
            <a:gdLst/>
            <a:ahLst/>
            <a:cxnLst/>
            <a:rect r="r" b="b" t="t" l="l"/>
            <a:pathLst>
              <a:path h="7945737" w="8341981">
                <a:moveTo>
                  <a:pt x="0" y="0"/>
                </a:moveTo>
                <a:lnTo>
                  <a:pt x="8341981" y="0"/>
                </a:lnTo>
                <a:lnTo>
                  <a:pt x="8341981" y="7945737"/>
                </a:lnTo>
                <a:lnTo>
                  <a:pt x="0" y="7945737"/>
                </a:lnTo>
                <a:lnTo>
                  <a:pt x="0" y="0"/>
                </a:lnTo>
                <a:close/>
              </a:path>
            </a:pathLst>
          </a:custGeom>
          <a:blipFill>
            <a:blip r:embed="rId4"/>
            <a:stretch>
              <a:fillRect l="0" t="0" r="0" b="0"/>
            </a:stretch>
          </a:blipFill>
        </p:spPr>
      </p:sp>
      <p:sp>
        <p:nvSpPr>
          <p:cNvPr name="TextBox 12" id="12"/>
          <p:cNvSpPr txBox="true"/>
          <p:nvPr/>
        </p:nvSpPr>
        <p:spPr>
          <a:xfrm rot="0">
            <a:off x="1574951" y="3693160"/>
            <a:ext cx="15826882" cy="2986405"/>
          </a:xfrm>
          <a:prstGeom prst="rect">
            <a:avLst/>
          </a:prstGeom>
        </p:spPr>
        <p:txBody>
          <a:bodyPr anchor="t" rtlCol="false" tIns="0" lIns="0" bIns="0" rIns="0">
            <a:spAutoFit/>
          </a:bodyPr>
          <a:lstStyle/>
          <a:p>
            <a:pPr algn="l">
              <a:lnSpc>
                <a:spcPts val="4700"/>
              </a:lnSpc>
            </a:pPr>
            <a:r>
              <a:rPr lang="en-US" sz="4700" spc="-235" b="true">
                <a:solidFill>
                  <a:srgbClr val="FFFFFF"/>
                </a:solidFill>
                <a:latin typeface="DM Sans Bold"/>
                <a:ea typeface="DM Sans Bold"/>
                <a:cs typeface="DM Sans Bold"/>
                <a:sym typeface="DM Sans Bold"/>
              </a:rPr>
              <a:t>Stand a Chance to Win Luxury Cars! Win the latest models of:</a:t>
            </a:r>
          </a:p>
          <a:p>
            <a:pPr algn="l" marL="1014731" indent="-507365" lvl="1">
              <a:lnSpc>
                <a:spcPts val="4700"/>
              </a:lnSpc>
              <a:buFont typeface="Arial"/>
              <a:buChar char="•"/>
            </a:pPr>
            <a:r>
              <a:rPr lang="en-US" b="true" sz="4700" spc="-235">
                <a:solidFill>
                  <a:srgbClr val="70C266"/>
                </a:solidFill>
                <a:latin typeface="DM Sans Bold"/>
                <a:ea typeface="DM Sans Bold"/>
                <a:cs typeface="DM Sans Bold"/>
                <a:sym typeface="DM Sans Bold"/>
              </a:rPr>
              <a:t>Mercedes-Benz S-Class -Worth RM 698,744</a:t>
            </a:r>
          </a:p>
          <a:p>
            <a:pPr algn="l" marL="1014731" indent="-507365" lvl="1">
              <a:lnSpc>
                <a:spcPts val="4700"/>
              </a:lnSpc>
              <a:buFont typeface="Arial"/>
              <a:buChar char="•"/>
            </a:pPr>
            <a:r>
              <a:rPr lang="en-US" b="true" sz="4700" spc="-235">
                <a:solidFill>
                  <a:srgbClr val="70C266"/>
                </a:solidFill>
                <a:latin typeface="DM Sans Bold"/>
                <a:ea typeface="DM Sans Bold"/>
                <a:cs typeface="DM Sans Bold"/>
                <a:sym typeface="DM Sans Bold"/>
              </a:rPr>
              <a:t>Toyota Vellfire  – Worth RM 438,000</a:t>
            </a:r>
          </a:p>
          <a:p>
            <a:pPr algn="l" marL="1014731" indent="-507365" lvl="1">
              <a:lnSpc>
                <a:spcPts val="4700"/>
              </a:lnSpc>
              <a:buFont typeface="Arial"/>
              <a:buChar char="•"/>
            </a:pPr>
            <a:r>
              <a:rPr lang="en-US" b="true" sz="4700" spc="-235">
                <a:solidFill>
                  <a:srgbClr val="70C266"/>
                </a:solidFill>
                <a:latin typeface="DM Sans Bold"/>
                <a:ea typeface="DM Sans Bold"/>
                <a:cs typeface="DM Sans Bold"/>
                <a:sym typeface="DM Sans Bold"/>
              </a:rPr>
              <a:t>BMW 5 Series – Worth RM 359,700</a:t>
            </a:r>
          </a:p>
        </p:txBody>
      </p:sp>
      <p:sp>
        <p:nvSpPr>
          <p:cNvPr name="TextBox 13" id="13"/>
          <p:cNvSpPr txBox="true"/>
          <p:nvPr/>
        </p:nvSpPr>
        <p:spPr>
          <a:xfrm rot="0">
            <a:off x="1163240" y="1324121"/>
            <a:ext cx="9049242" cy="665605"/>
          </a:xfrm>
          <a:prstGeom prst="rect">
            <a:avLst/>
          </a:prstGeom>
        </p:spPr>
        <p:txBody>
          <a:bodyPr anchor="t" rtlCol="false" tIns="0" lIns="0" bIns="0" rIns="0">
            <a:spAutoFit/>
          </a:bodyPr>
          <a:lstStyle/>
          <a:p>
            <a:pPr algn="l" marL="0" indent="0" lvl="0">
              <a:lnSpc>
                <a:spcPts val="4926"/>
              </a:lnSpc>
            </a:pPr>
            <a:r>
              <a:rPr lang="en-US" sz="5079">
                <a:solidFill>
                  <a:srgbClr val="000000"/>
                </a:solidFill>
                <a:latin typeface="Anton"/>
                <a:ea typeface="Anton"/>
                <a:cs typeface="Anton"/>
                <a:sym typeface="Anton"/>
              </a:rPr>
              <a:t>DRIVE TOWARDS YOUR DREAMS:</a:t>
            </a:r>
          </a:p>
        </p:txBody>
      </p:sp>
      <p:sp>
        <p:nvSpPr>
          <p:cNvPr name="TextBox 14" id="14"/>
          <p:cNvSpPr txBox="true"/>
          <p:nvPr/>
        </p:nvSpPr>
        <p:spPr>
          <a:xfrm rot="0">
            <a:off x="1163240" y="2098320"/>
            <a:ext cx="9049242" cy="191430"/>
          </a:xfrm>
          <a:prstGeom prst="rect">
            <a:avLst/>
          </a:prstGeom>
        </p:spPr>
        <p:txBody>
          <a:bodyPr anchor="t" rtlCol="false" tIns="0" lIns="0" bIns="0" rIns="0">
            <a:spAutoFit/>
          </a:bodyPr>
          <a:lstStyle/>
          <a:p>
            <a:pPr algn="l" marL="0" indent="0" lvl="0">
              <a:lnSpc>
                <a:spcPts val="1517"/>
              </a:lnSpc>
            </a:pPr>
          </a:p>
        </p:txBody>
      </p:sp>
      <p:grpSp>
        <p:nvGrpSpPr>
          <p:cNvPr name="Group 15" id="15"/>
          <p:cNvGrpSpPr/>
          <p:nvPr/>
        </p:nvGrpSpPr>
        <p:grpSpPr>
          <a:xfrm rot="0">
            <a:off x="13471141" y="5863251"/>
            <a:ext cx="7861383" cy="2337357"/>
            <a:chOff x="0" y="0"/>
            <a:chExt cx="2795159" cy="831060"/>
          </a:xfrm>
        </p:grpSpPr>
        <p:sp>
          <p:nvSpPr>
            <p:cNvPr name="Freeform 16" id="16"/>
            <p:cNvSpPr/>
            <p:nvPr/>
          </p:nvSpPr>
          <p:spPr>
            <a:xfrm flipH="false" flipV="false" rot="0">
              <a:off x="0" y="0"/>
              <a:ext cx="2795158" cy="831060"/>
            </a:xfrm>
            <a:custGeom>
              <a:avLst/>
              <a:gdLst/>
              <a:ahLst/>
              <a:cxnLst/>
              <a:rect r="r" b="b" t="t" l="l"/>
              <a:pathLst>
                <a:path h="831060" w="2795158">
                  <a:moveTo>
                    <a:pt x="2591958" y="0"/>
                  </a:moveTo>
                  <a:cubicBezTo>
                    <a:pt x="2704183" y="0"/>
                    <a:pt x="2795158" y="186039"/>
                    <a:pt x="2795158" y="415530"/>
                  </a:cubicBezTo>
                  <a:cubicBezTo>
                    <a:pt x="2795158" y="645021"/>
                    <a:pt x="2704183" y="831060"/>
                    <a:pt x="2591958" y="831060"/>
                  </a:cubicBezTo>
                  <a:lnTo>
                    <a:pt x="203200" y="831060"/>
                  </a:lnTo>
                  <a:cubicBezTo>
                    <a:pt x="90976" y="831060"/>
                    <a:pt x="0" y="645021"/>
                    <a:pt x="0" y="415530"/>
                  </a:cubicBezTo>
                  <a:cubicBezTo>
                    <a:pt x="0" y="186039"/>
                    <a:pt x="90976" y="0"/>
                    <a:pt x="203200" y="0"/>
                  </a:cubicBezTo>
                  <a:close/>
                </a:path>
              </a:pathLst>
            </a:custGeom>
            <a:solidFill>
              <a:srgbClr val="FFB92E"/>
            </a:solidFill>
          </p:spPr>
        </p:sp>
        <p:sp>
          <p:nvSpPr>
            <p:cNvPr name="TextBox 17" id="17"/>
            <p:cNvSpPr txBox="true"/>
            <p:nvPr/>
          </p:nvSpPr>
          <p:spPr>
            <a:xfrm>
              <a:off x="0" y="-76200"/>
              <a:ext cx="2795159" cy="907260"/>
            </a:xfrm>
            <a:prstGeom prst="rect">
              <a:avLst/>
            </a:prstGeom>
          </p:spPr>
          <p:txBody>
            <a:bodyPr anchor="ctr" rtlCol="false" tIns="50800" lIns="50800" bIns="50800" rIns="50800"/>
            <a:lstStyle/>
            <a:p>
              <a:pPr algn="ctr">
                <a:lnSpc>
                  <a:spcPts val="4284"/>
                </a:lnSpc>
              </a:pPr>
            </a:p>
          </p:txBody>
        </p:sp>
      </p:grpSp>
      <p:grpSp>
        <p:nvGrpSpPr>
          <p:cNvPr name="Group 18" id="18"/>
          <p:cNvGrpSpPr/>
          <p:nvPr/>
        </p:nvGrpSpPr>
        <p:grpSpPr>
          <a:xfrm rot="0">
            <a:off x="9144000" y="6173894"/>
            <a:ext cx="5391503" cy="3036781"/>
            <a:chOff x="0" y="0"/>
            <a:chExt cx="11281991" cy="6354616"/>
          </a:xfrm>
        </p:grpSpPr>
        <p:sp>
          <p:nvSpPr>
            <p:cNvPr name="Freeform 19" id="19"/>
            <p:cNvSpPr/>
            <p:nvPr/>
          </p:nvSpPr>
          <p:spPr>
            <a:xfrm flipH="false" flipV="false" rot="0">
              <a:off x="0" y="0"/>
              <a:ext cx="11282045" cy="6354572"/>
            </a:xfrm>
            <a:custGeom>
              <a:avLst/>
              <a:gdLst/>
              <a:ahLst/>
              <a:cxnLst/>
              <a:rect r="r" b="b" t="t" l="l"/>
              <a:pathLst>
                <a:path h="6354572" w="11282045">
                  <a:moveTo>
                    <a:pt x="0" y="0"/>
                  </a:moveTo>
                  <a:lnTo>
                    <a:pt x="11282045" y="0"/>
                  </a:lnTo>
                  <a:lnTo>
                    <a:pt x="11282045" y="6354572"/>
                  </a:lnTo>
                  <a:lnTo>
                    <a:pt x="0" y="6354572"/>
                  </a:lnTo>
                  <a:lnTo>
                    <a:pt x="0" y="0"/>
                  </a:lnTo>
                  <a:close/>
                </a:path>
              </a:pathLst>
            </a:custGeom>
            <a:blipFill>
              <a:blip r:embed="rId5"/>
              <a:stretch>
                <a:fillRect l="0" t="0" r="0" b="0"/>
              </a:stretch>
            </a:blipFill>
          </p:spPr>
        </p:sp>
      </p:grpSp>
      <p:grpSp>
        <p:nvGrpSpPr>
          <p:cNvPr name="Group 20" id="20"/>
          <p:cNvGrpSpPr/>
          <p:nvPr/>
        </p:nvGrpSpPr>
        <p:grpSpPr>
          <a:xfrm rot="0">
            <a:off x="-923806" y="7296058"/>
            <a:ext cx="7707405" cy="1457417"/>
            <a:chOff x="0" y="0"/>
            <a:chExt cx="2740411" cy="518193"/>
          </a:xfrm>
        </p:grpSpPr>
        <p:sp>
          <p:nvSpPr>
            <p:cNvPr name="Freeform 21" id="21"/>
            <p:cNvSpPr/>
            <p:nvPr/>
          </p:nvSpPr>
          <p:spPr>
            <a:xfrm flipH="false" flipV="false" rot="0">
              <a:off x="0" y="0"/>
              <a:ext cx="2740411" cy="518193"/>
            </a:xfrm>
            <a:custGeom>
              <a:avLst/>
              <a:gdLst/>
              <a:ahLst/>
              <a:cxnLst/>
              <a:rect r="r" b="b" t="t" l="l"/>
              <a:pathLst>
                <a:path h="518193" w="2740411">
                  <a:moveTo>
                    <a:pt x="2537211" y="0"/>
                  </a:moveTo>
                  <a:cubicBezTo>
                    <a:pt x="2649435" y="0"/>
                    <a:pt x="2740411" y="116001"/>
                    <a:pt x="2740411" y="259096"/>
                  </a:cubicBezTo>
                  <a:cubicBezTo>
                    <a:pt x="2740411" y="402191"/>
                    <a:pt x="2649435" y="518193"/>
                    <a:pt x="2537211" y="518193"/>
                  </a:cubicBezTo>
                  <a:lnTo>
                    <a:pt x="203200" y="518193"/>
                  </a:lnTo>
                  <a:cubicBezTo>
                    <a:pt x="90976" y="518193"/>
                    <a:pt x="0" y="402191"/>
                    <a:pt x="0" y="259096"/>
                  </a:cubicBezTo>
                  <a:cubicBezTo>
                    <a:pt x="0" y="116001"/>
                    <a:pt x="90976" y="0"/>
                    <a:pt x="203200" y="0"/>
                  </a:cubicBezTo>
                  <a:close/>
                </a:path>
              </a:pathLst>
            </a:custGeom>
            <a:solidFill>
              <a:srgbClr val="FFB92E"/>
            </a:solidFill>
          </p:spPr>
        </p:sp>
        <p:sp>
          <p:nvSpPr>
            <p:cNvPr name="TextBox 22" id="22"/>
            <p:cNvSpPr txBox="true"/>
            <p:nvPr/>
          </p:nvSpPr>
          <p:spPr>
            <a:xfrm>
              <a:off x="0" y="-76200"/>
              <a:ext cx="2740411" cy="594393"/>
            </a:xfrm>
            <a:prstGeom prst="rect">
              <a:avLst/>
            </a:prstGeom>
          </p:spPr>
          <p:txBody>
            <a:bodyPr anchor="ctr" rtlCol="false" tIns="50800" lIns="50800" bIns="50800" rIns="50800"/>
            <a:lstStyle/>
            <a:p>
              <a:pPr algn="ctr">
                <a:lnSpc>
                  <a:spcPts val="4284"/>
                </a:lnSpc>
              </a:pPr>
            </a:p>
          </p:txBody>
        </p:sp>
      </p:grpSp>
      <p:sp>
        <p:nvSpPr>
          <p:cNvPr name="TextBox 23" id="23"/>
          <p:cNvSpPr txBox="true"/>
          <p:nvPr/>
        </p:nvSpPr>
        <p:spPr>
          <a:xfrm rot="0">
            <a:off x="1163240" y="7419883"/>
            <a:ext cx="5078759" cy="1200150"/>
          </a:xfrm>
          <a:prstGeom prst="rect">
            <a:avLst/>
          </a:prstGeom>
        </p:spPr>
        <p:txBody>
          <a:bodyPr anchor="t" rtlCol="false" tIns="0" lIns="0" bIns="0" rIns="0">
            <a:spAutoFit/>
          </a:bodyPr>
          <a:lstStyle/>
          <a:p>
            <a:pPr algn="l" marL="0" indent="0" lvl="0">
              <a:lnSpc>
                <a:spcPts val="4799"/>
              </a:lnSpc>
              <a:spcBef>
                <a:spcPct val="0"/>
              </a:spcBef>
            </a:pPr>
            <a:r>
              <a:rPr lang="en-US" sz="3999" spc="-159">
                <a:solidFill>
                  <a:srgbClr val="545454"/>
                </a:solidFill>
                <a:latin typeface="DM Sans"/>
                <a:ea typeface="DM Sans"/>
                <a:cs typeface="DM Sans"/>
                <a:sym typeface="DM Sans"/>
              </a:rPr>
              <a:t>Drive home your dream car – Enter now! </a:t>
            </a:r>
          </a:p>
        </p:txBody>
      </p:sp>
      <p:grpSp>
        <p:nvGrpSpPr>
          <p:cNvPr name="Group 24" id="24"/>
          <p:cNvGrpSpPr/>
          <p:nvPr/>
        </p:nvGrpSpPr>
        <p:grpSpPr>
          <a:xfrm rot="0">
            <a:off x="6056543" y="6104994"/>
            <a:ext cx="4652362" cy="3829928"/>
            <a:chOff x="0" y="0"/>
            <a:chExt cx="6410594" cy="5277344"/>
          </a:xfrm>
        </p:grpSpPr>
        <p:sp>
          <p:nvSpPr>
            <p:cNvPr name="Freeform 25" id="25"/>
            <p:cNvSpPr/>
            <p:nvPr/>
          </p:nvSpPr>
          <p:spPr>
            <a:xfrm flipH="false" flipV="false" rot="0">
              <a:off x="0" y="0"/>
              <a:ext cx="6410635" cy="5277358"/>
            </a:xfrm>
            <a:custGeom>
              <a:avLst/>
              <a:gdLst/>
              <a:ahLst/>
              <a:cxnLst/>
              <a:rect r="r" b="b" t="t" l="l"/>
              <a:pathLst>
                <a:path h="5277358" w="6410635">
                  <a:moveTo>
                    <a:pt x="0" y="0"/>
                  </a:moveTo>
                  <a:lnTo>
                    <a:pt x="6410635" y="0"/>
                  </a:lnTo>
                  <a:lnTo>
                    <a:pt x="6410635" y="5277358"/>
                  </a:lnTo>
                  <a:lnTo>
                    <a:pt x="0" y="5277358"/>
                  </a:lnTo>
                  <a:lnTo>
                    <a:pt x="0" y="0"/>
                  </a:lnTo>
                  <a:close/>
                </a:path>
              </a:pathLst>
            </a:custGeom>
            <a:blipFill>
              <a:blip r:embed="rId6"/>
              <a:stretch>
                <a:fillRect l="-39298" t="0" r="-39298" b="0"/>
              </a:stretch>
            </a:blipFill>
          </p:spPr>
        </p:sp>
      </p:grpSp>
      <p:grpSp>
        <p:nvGrpSpPr>
          <p:cNvPr name="Group 26" id="26"/>
          <p:cNvGrpSpPr/>
          <p:nvPr/>
        </p:nvGrpSpPr>
        <p:grpSpPr>
          <a:xfrm rot="0">
            <a:off x="7306777" y="6962683"/>
            <a:ext cx="5472366" cy="3074774"/>
            <a:chOff x="0" y="0"/>
            <a:chExt cx="12426871" cy="6982321"/>
          </a:xfrm>
        </p:grpSpPr>
        <p:sp>
          <p:nvSpPr>
            <p:cNvPr name="Freeform 27" id="27"/>
            <p:cNvSpPr/>
            <p:nvPr/>
          </p:nvSpPr>
          <p:spPr>
            <a:xfrm flipH="false" flipV="false" rot="0">
              <a:off x="0" y="0"/>
              <a:ext cx="12426823" cy="6982333"/>
            </a:xfrm>
            <a:custGeom>
              <a:avLst/>
              <a:gdLst/>
              <a:ahLst/>
              <a:cxnLst/>
              <a:rect r="r" b="b" t="t" l="l"/>
              <a:pathLst>
                <a:path h="6982333" w="12426823">
                  <a:moveTo>
                    <a:pt x="0" y="0"/>
                  </a:moveTo>
                  <a:lnTo>
                    <a:pt x="12426823" y="0"/>
                  </a:lnTo>
                  <a:lnTo>
                    <a:pt x="12426823" y="6982333"/>
                  </a:lnTo>
                  <a:lnTo>
                    <a:pt x="0" y="6982333"/>
                  </a:lnTo>
                  <a:lnTo>
                    <a:pt x="0" y="0"/>
                  </a:lnTo>
                  <a:close/>
                </a:path>
              </a:pathLst>
            </a:custGeom>
            <a:blipFill>
              <a:blip r:embed="rId7"/>
              <a:stretch>
                <a:fillRect l="0" t="0" r="0" b="0"/>
              </a:stretch>
            </a:blipFill>
          </p:spPr>
        </p:sp>
      </p:grpSp>
      <p:sp>
        <p:nvSpPr>
          <p:cNvPr name="TextBox 28" id="28"/>
          <p:cNvSpPr txBox="true"/>
          <p:nvPr/>
        </p:nvSpPr>
        <p:spPr>
          <a:xfrm rot="0">
            <a:off x="13862940" y="6062571"/>
            <a:ext cx="4425060" cy="1800225"/>
          </a:xfrm>
          <a:prstGeom prst="rect">
            <a:avLst/>
          </a:prstGeom>
        </p:spPr>
        <p:txBody>
          <a:bodyPr anchor="t" rtlCol="false" tIns="0" lIns="0" bIns="0" rIns="0">
            <a:spAutoFit/>
          </a:bodyPr>
          <a:lstStyle/>
          <a:p>
            <a:pPr algn="l" marL="0" indent="0" lvl="0">
              <a:lnSpc>
                <a:spcPts val="4799"/>
              </a:lnSpc>
              <a:spcBef>
                <a:spcPct val="0"/>
              </a:spcBef>
            </a:pPr>
            <a:r>
              <a:rPr lang="en-US" sz="3999" spc="-159">
                <a:solidFill>
                  <a:srgbClr val="545454"/>
                </a:solidFill>
                <a:latin typeface="DM Sans"/>
                <a:ea typeface="DM Sans"/>
                <a:cs typeface="DM Sans"/>
                <a:sym typeface="DM Sans"/>
              </a:rPr>
              <a:t>Yearly essentials minimum spending of RM1.4m to qualify.</a:t>
            </a:r>
          </a:p>
        </p:txBody>
      </p:sp>
      <p:grpSp>
        <p:nvGrpSpPr>
          <p:cNvPr name="Group 29" id="29"/>
          <p:cNvGrpSpPr/>
          <p:nvPr/>
        </p:nvGrpSpPr>
        <p:grpSpPr>
          <a:xfrm rot="0">
            <a:off x="-1789210" y="2360759"/>
            <a:ext cx="9438212" cy="1129613"/>
            <a:chOff x="0" y="0"/>
            <a:chExt cx="3355809" cy="401640"/>
          </a:xfrm>
        </p:grpSpPr>
        <p:sp>
          <p:nvSpPr>
            <p:cNvPr name="Freeform 30" id="30"/>
            <p:cNvSpPr/>
            <p:nvPr/>
          </p:nvSpPr>
          <p:spPr>
            <a:xfrm flipH="false" flipV="false" rot="0">
              <a:off x="0" y="0"/>
              <a:ext cx="3355809" cy="401640"/>
            </a:xfrm>
            <a:custGeom>
              <a:avLst/>
              <a:gdLst/>
              <a:ahLst/>
              <a:cxnLst/>
              <a:rect r="r" b="b" t="t" l="l"/>
              <a:pathLst>
                <a:path h="401640" w="3355809">
                  <a:moveTo>
                    <a:pt x="3152609" y="0"/>
                  </a:moveTo>
                  <a:cubicBezTo>
                    <a:pt x="3264833" y="0"/>
                    <a:pt x="3355809" y="89910"/>
                    <a:pt x="3355809" y="200820"/>
                  </a:cubicBezTo>
                  <a:cubicBezTo>
                    <a:pt x="3355809" y="311730"/>
                    <a:pt x="3264833" y="401640"/>
                    <a:pt x="3152609" y="401640"/>
                  </a:cubicBezTo>
                  <a:lnTo>
                    <a:pt x="203200" y="401640"/>
                  </a:lnTo>
                  <a:cubicBezTo>
                    <a:pt x="90976" y="401640"/>
                    <a:pt x="0" y="311730"/>
                    <a:pt x="0" y="200820"/>
                  </a:cubicBezTo>
                  <a:cubicBezTo>
                    <a:pt x="0" y="89910"/>
                    <a:pt x="90976" y="0"/>
                    <a:pt x="203200" y="0"/>
                  </a:cubicBezTo>
                  <a:close/>
                </a:path>
              </a:pathLst>
            </a:custGeom>
            <a:solidFill>
              <a:srgbClr val="FFB92E"/>
            </a:solidFill>
          </p:spPr>
        </p:sp>
        <p:sp>
          <p:nvSpPr>
            <p:cNvPr name="TextBox 31" id="31"/>
            <p:cNvSpPr txBox="true"/>
            <p:nvPr/>
          </p:nvSpPr>
          <p:spPr>
            <a:xfrm>
              <a:off x="0" y="-76200"/>
              <a:ext cx="3355809" cy="477840"/>
            </a:xfrm>
            <a:prstGeom prst="rect">
              <a:avLst/>
            </a:prstGeom>
          </p:spPr>
          <p:txBody>
            <a:bodyPr anchor="ctr" rtlCol="false" tIns="50800" lIns="50800" bIns="50800" rIns="50800"/>
            <a:lstStyle/>
            <a:p>
              <a:pPr algn="ctr">
                <a:lnSpc>
                  <a:spcPts val="4284"/>
                </a:lnSpc>
              </a:pPr>
            </a:p>
          </p:txBody>
        </p:sp>
      </p:grpSp>
      <p:sp>
        <p:nvSpPr>
          <p:cNvPr name="TextBox 32" id="32"/>
          <p:cNvSpPr txBox="true"/>
          <p:nvPr/>
        </p:nvSpPr>
        <p:spPr>
          <a:xfrm rot="0">
            <a:off x="1028700" y="2625528"/>
            <a:ext cx="5913625" cy="600075"/>
          </a:xfrm>
          <a:prstGeom prst="rect">
            <a:avLst/>
          </a:prstGeom>
        </p:spPr>
        <p:txBody>
          <a:bodyPr anchor="t" rtlCol="false" tIns="0" lIns="0" bIns="0" rIns="0">
            <a:spAutoFit/>
          </a:bodyPr>
          <a:lstStyle/>
          <a:p>
            <a:pPr algn="l" marL="0" indent="0" lvl="0">
              <a:lnSpc>
                <a:spcPts val="4799"/>
              </a:lnSpc>
              <a:spcBef>
                <a:spcPct val="0"/>
              </a:spcBef>
            </a:pPr>
            <a:r>
              <a:rPr lang="en-US" sz="3999" spc="-159">
                <a:solidFill>
                  <a:srgbClr val="545454"/>
                </a:solidFill>
                <a:latin typeface="DM Sans"/>
                <a:ea typeface="DM Sans"/>
                <a:cs typeface="DM Sans"/>
                <a:sym typeface="DM Sans"/>
              </a:rPr>
              <a:t>Top sales are entitled for:</a:t>
            </a:r>
          </a:p>
        </p:txBody>
      </p:sp>
      <p:grpSp>
        <p:nvGrpSpPr>
          <p:cNvPr name="Group 33" id="33"/>
          <p:cNvGrpSpPr/>
          <p:nvPr/>
        </p:nvGrpSpPr>
        <p:grpSpPr>
          <a:xfrm rot="0">
            <a:off x="14746831" y="341888"/>
            <a:ext cx="6317871" cy="785712"/>
            <a:chOff x="0" y="0"/>
            <a:chExt cx="8423828" cy="1047616"/>
          </a:xfrm>
        </p:grpSpPr>
        <p:grpSp>
          <p:nvGrpSpPr>
            <p:cNvPr name="Group 34" id="34"/>
            <p:cNvGrpSpPr/>
            <p:nvPr/>
          </p:nvGrpSpPr>
          <p:grpSpPr>
            <a:xfrm rot="0">
              <a:off x="0" y="0"/>
              <a:ext cx="8423828" cy="1047616"/>
              <a:chOff x="0" y="0"/>
              <a:chExt cx="2246354" cy="279364"/>
            </a:xfrm>
          </p:grpSpPr>
          <p:sp>
            <p:nvSpPr>
              <p:cNvPr name="Freeform 35" id="35"/>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36" id="36"/>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37" id="37"/>
            <p:cNvGrpSpPr/>
            <p:nvPr/>
          </p:nvGrpSpPr>
          <p:grpSpPr>
            <a:xfrm rot="0">
              <a:off x="408724" y="118304"/>
              <a:ext cx="2433022" cy="811007"/>
              <a:chOff x="0" y="0"/>
              <a:chExt cx="812800" cy="270933"/>
            </a:xfrm>
          </p:grpSpPr>
          <p:sp>
            <p:nvSpPr>
              <p:cNvPr name="Freeform 38" id="3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39" id="39"/>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40" id="40"/>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8"/>
              <a:stretch>
                <a:fillRect l="0" t="0" r="0" b="0"/>
              </a:stretch>
            </a:blipFill>
          </p:spPr>
        </p:sp>
      </p:grpSp>
    </p:spTree>
  </p:cSld>
  <p:clrMapOvr>
    <a:masterClrMapping/>
  </p:clrMapOvr>
  <p:transition spd="fast">
    <p:wipe dir="l"/>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false" flipV="false" rot="0">
            <a:off x="-11366121" y="-2352087"/>
            <a:ext cx="36702853" cy="15768049"/>
          </a:xfrm>
          <a:custGeom>
            <a:avLst/>
            <a:gdLst/>
            <a:ahLst/>
            <a:cxnLst/>
            <a:rect r="r" b="b" t="t" l="l"/>
            <a:pathLst>
              <a:path h="15768049" w="36702853">
                <a:moveTo>
                  <a:pt x="0" y="0"/>
                </a:moveTo>
                <a:lnTo>
                  <a:pt x="36702852" y="0"/>
                </a:lnTo>
                <a:lnTo>
                  <a:pt x="36702852" y="15768049"/>
                </a:lnTo>
                <a:lnTo>
                  <a:pt x="0" y="15768049"/>
                </a:lnTo>
                <a:lnTo>
                  <a:pt x="0" y="0"/>
                </a:lnTo>
                <a:close/>
              </a:path>
            </a:pathLst>
          </a:custGeom>
          <a:blipFill>
            <a:blip r:embed="rId3"/>
            <a:stretch>
              <a:fillRect l="0" t="-31468" r="0" b="-31468"/>
            </a:stretch>
          </a:blipFill>
        </p:spPr>
      </p:sp>
      <p:sp>
        <p:nvSpPr>
          <p:cNvPr name="Freeform 4" id="4"/>
          <p:cNvSpPr/>
          <p:nvPr/>
        </p:nvSpPr>
        <p:spPr>
          <a:xfrm flipH="false" flipV="false" rot="0">
            <a:off x="1348939" y="830208"/>
            <a:ext cx="8852347" cy="7017348"/>
          </a:xfrm>
          <a:custGeom>
            <a:avLst/>
            <a:gdLst/>
            <a:ahLst/>
            <a:cxnLst/>
            <a:rect r="r" b="b" t="t" l="l"/>
            <a:pathLst>
              <a:path h="7017348" w="8852347">
                <a:moveTo>
                  <a:pt x="0" y="0"/>
                </a:moveTo>
                <a:lnTo>
                  <a:pt x="8852347" y="0"/>
                </a:lnTo>
                <a:lnTo>
                  <a:pt x="8852347" y="7017348"/>
                </a:lnTo>
                <a:lnTo>
                  <a:pt x="0" y="7017348"/>
                </a:lnTo>
                <a:lnTo>
                  <a:pt x="0" y="0"/>
                </a:lnTo>
                <a:close/>
              </a:path>
            </a:pathLst>
          </a:custGeom>
          <a:blipFill>
            <a:blip r:embed="rId4"/>
            <a:stretch>
              <a:fillRect l="-19977" t="-62546" r="0" b="-33061"/>
            </a:stretch>
          </a:blipFill>
        </p:spPr>
      </p:sp>
      <p:sp>
        <p:nvSpPr>
          <p:cNvPr name="Freeform 5" id="5"/>
          <p:cNvSpPr/>
          <p:nvPr/>
        </p:nvSpPr>
        <p:spPr>
          <a:xfrm flipH="false" flipV="false" rot="0">
            <a:off x="1607847" y="1237686"/>
            <a:ext cx="4385277" cy="6256903"/>
          </a:xfrm>
          <a:custGeom>
            <a:avLst/>
            <a:gdLst/>
            <a:ahLst/>
            <a:cxnLst/>
            <a:rect r="r" b="b" t="t" l="l"/>
            <a:pathLst>
              <a:path h="6256903" w="4385277">
                <a:moveTo>
                  <a:pt x="0" y="0"/>
                </a:moveTo>
                <a:lnTo>
                  <a:pt x="4385277" y="0"/>
                </a:lnTo>
                <a:lnTo>
                  <a:pt x="4385277" y="6256903"/>
                </a:lnTo>
                <a:lnTo>
                  <a:pt x="0" y="6256903"/>
                </a:lnTo>
                <a:lnTo>
                  <a:pt x="0" y="0"/>
                </a:lnTo>
                <a:close/>
              </a:path>
            </a:pathLst>
          </a:custGeom>
          <a:blipFill>
            <a:blip r:embed="rId5"/>
            <a:stretch>
              <a:fillRect l="-3628" t="0" r="-3628" b="0"/>
            </a:stretch>
          </a:blipFill>
        </p:spPr>
      </p:sp>
      <p:sp>
        <p:nvSpPr>
          <p:cNvPr name="Freeform 6" id="6"/>
          <p:cNvSpPr/>
          <p:nvPr/>
        </p:nvSpPr>
        <p:spPr>
          <a:xfrm flipH="false" flipV="false" rot="0">
            <a:off x="4620069" y="612142"/>
            <a:ext cx="4349025" cy="6561378"/>
          </a:xfrm>
          <a:custGeom>
            <a:avLst/>
            <a:gdLst/>
            <a:ahLst/>
            <a:cxnLst/>
            <a:rect r="r" b="b" t="t" l="l"/>
            <a:pathLst>
              <a:path h="6561378" w="4349025">
                <a:moveTo>
                  <a:pt x="0" y="0"/>
                </a:moveTo>
                <a:lnTo>
                  <a:pt x="4349025" y="0"/>
                </a:lnTo>
                <a:lnTo>
                  <a:pt x="4349025" y="6561378"/>
                </a:lnTo>
                <a:lnTo>
                  <a:pt x="0" y="6561378"/>
                </a:lnTo>
                <a:lnTo>
                  <a:pt x="0" y="0"/>
                </a:lnTo>
                <a:close/>
              </a:path>
            </a:pathLst>
          </a:custGeom>
          <a:blipFill>
            <a:blip r:embed="rId6"/>
            <a:stretch>
              <a:fillRect l="-3628" t="0" r="-18359" b="-7808"/>
            </a:stretch>
          </a:blipFill>
        </p:spPr>
      </p:sp>
      <p:sp>
        <p:nvSpPr>
          <p:cNvPr name="Freeform 7" id="7"/>
          <p:cNvSpPr/>
          <p:nvPr/>
        </p:nvSpPr>
        <p:spPr>
          <a:xfrm flipH="false" flipV="false" rot="0">
            <a:off x="8938740" y="7379998"/>
            <a:ext cx="1500550" cy="2145938"/>
          </a:xfrm>
          <a:custGeom>
            <a:avLst/>
            <a:gdLst/>
            <a:ahLst/>
            <a:cxnLst/>
            <a:rect r="r" b="b" t="t" l="l"/>
            <a:pathLst>
              <a:path h="2145938" w="1500550">
                <a:moveTo>
                  <a:pt x="0" y="0"/>
                </a:moveTo>
                <a:lnTo>
                  <a:pt x="1500550" y="0"/>
                </a:lnTo>
                <a:lnTo>
                  <a:pt x="1500550" y="2145938"/>
                </a:lnTo>
                <a:lnTo>
                  <a:pt x="0" y="2145938"/>
                </a:lnTo>
                <a:lnTo>
                  <a:pt x="0" y="0"/>
                </a:lnTo>
                <a:close/>
              </a:path>
            </a:pathLst>
          </a:custGeom>
          <a:blipFill>
            <a:blip r:embed="rId7"/>
            <a:stretch>
              <a:fillRect l="-3628" t="0" r="-3628" b="0"/>
            </a:stretch>
          </a:blipFill>
        </p:spPr>
      </p:sp>
      <p:grpSp>
        <p:nvGrpSpPr>
          <p:cNvPr name="Group 8" id="8"/>
          <p:cNvGrpSpPr/>
          <p:nvPr/>
        </p:nvGrpSpPr>
        <p:grpSpPr>
          <a:xfrm rot="0">
            <a:off x="8969094" y="2909284"/>
            <a:ext cx="7989057" cy="4368870"/>
            <a:chOff x="0" y="0"/>
            <a:chExt cx="2104114" cy="1150649"/>
          </a:xfrm>
        </p:grpSpPr>
        <p:sp>
          <p:nvSpPr>
            <p:cNvPr name="Freeform 9" id="9"/>
            <p:cNvSpPr/>
            <p:nvPr/>
          </p:nvSpPr>
          <p:spPr>
            <a:xfrm flipH="false" flipV="false" rot="0">
              <a:off x="0" y="0"/>
              <a:ext cx="2104114" cy="1150649"/>
            </a:xfrm>
            <a:custGeom>
              <a:avLst/>
              <a:gdLst/>
              <a:ahLst/>
              <a:cxnLst/>
              <a:rect r="r" b="b" t="t" l="l"/>
              <a:pathLst>
                <a:path h="1150649" w="2104114">
                  <a:moveTo>
                    <a:pt x="0" y="0"/>
                  </a:moveTo>
                  <a:lnTo>
                    <a:pt x="2104114" y="0"/>
                  </a:lnTo>
                  <a:lnTo>
                    <a:pt x="2104114" y="1150649"/>
                  </a:lnTo>
                  <a:lnTo>
                    <a:pt x="0" y="1150649"/>
                  </a:lnTo>
                  <a:close/>
                </a:path>
              </a:pathLst>
            </a:custGeom>
            <a:solidFill>
              <a:srgbClr val="273F60"/>
            </a:solidFill>
          </p:spPr>
        </p:sp>
        <p:sp>
          <p:nvSpPr>
            <p:cNvPr name="TextBox 10" id="10"/>
            <p:cNvSpPr txBox="true"/>
            <p:nvPr/>
          </p:nvSpPr>
          <p:spPr>
            <a:xfrm>
              <a:off x="0" y="-57150"/>
              <a:ext cx="2104114" cy="1207799"/>
            </a:xfrm>
            <a:prstGeom prst="rect">
              <a:avLst/>
            </a:prstGeom>
          </p:spPr>
          <p:txBody>
            <a:bodyPr anchor="ctr" rtlCol="false" tIns="50800" lIns="50800" bIns="50800" rIns="50800"/>
            <a:lstStyle/>
            <a:p>
              <a:pPr algn="ctr">
                <a:lnSpc>
                  <a:spcPts val="2940"/>
                </a:lnSpc>
              </a:pPr>
            </a:p>
          </p:txBody>
        </p:sp>
      </p:grpSp>
      <p:sp>
        <p:nvSpPr>
          <p:cNvPr name="Freeform 11" id="11"/>
          <p:cNvSpPr/>
          <p:nvPr/>
        </p:nvSpPr>
        <p:spPr>
          <a:xfrm flipH="false" flipV="false" rot="0">
            <a:off x="-1144355" y="7307804"/>
            <a:ext cx="11200133" cy="2940035"/>
          </a:xfrm>
          <a:custGeom>
            <a:avLst/>
            <a:gdLst/>
            <a:ahLst/>
            <a:cxnLst/>
            <a:rect r="r" b="b" t="t" l="l"/>
            <a:pathLst>
              <a:path h="2940035" w="11200133">
                <a:moveTo>
                  <a:pt x="0" y="0"/>
                </a:moveTo>
                <a:lnTo>
                  <a:pt x="11200132" y="0"/>
                </a:lnTo>
                <a:lnTo>
                  <a:pt x="11200132" y="2940034"/>
                </a:lnTo>
                <a:lnTo>
                  <a:pt x="0" y="2940034"/>
                </a:lnTo>
                <a:lnTo>
                  <a:pt x="0" y="0"/>
                </a:lnTo>
                <a:close/>
              </a:path>
            </a:pathLst>
          </a:custGeom>
          <a:blipFill>
            <a:blip r:embed="rId8"/>
            <a:stretch>
              <a:fillRect l="0" t="0" r="0" b="0"/>
            </a:stretch>
          </a:blipFill>
        </p:spPr>
      </p:sp>
      <p:sp>
        <p:nvSpPr>
          <p:cNvPr name="Freeform 12" id="12"/>
          <p:cNvSpPr/>
          <p:nvPr/>
        </p:nvSpPr>
        <p:spPr>
          <a:xfrm flipH="false" flipV="false" rot="0">
            <a:off x="4541715" y="6309747"/>
            <a:ext cx="2313496" cy="2293988"/>
          </a:xfrm>
          <a:custGeom>
            <a:avLst/>
            <a:gdLst/>
            <a:ahLst/>
            <a:cxnLst/>
            <a:rect r="r" b="b" t="t" l="l"/>
            <a:pathLst>
              <a:path h="2293988" w="2313496">
                <a:moveTo>
                  <a:pt x="0" y="0"/>
                </a:moveTo>
                <a:lnTo>
                  <a:pt x="2313496" y="0"/>
                </a:lnTo>
                <a:lnTo>
                  <a:pt x="2313496" y="2293988"/>
                </a:lnTo>
                <a:lnTo>
                  <a:pt x="0" y="2293988"/>
                </a:lnTo>
                <a:lnTo>
                  <a:pt x="0" y="0"/>
                </a:lnTo>
                <a:close/>
              </a:path>
            </a:pathLst>
          </a:custGeom>
          <a:blipFill>
            <a:blip r:embed="rId9"/>
            <a:stretch>
              <a:fillRect l="-3628" t="-44226" r="-3628" b="0"/>
            </a:stretch>
          </a:blipFill>
        </p:spPr>
      </p:sp>
      <p:sp>
        <p:nvSpPr>
          <p:cNvPr name="Freeform 13" id="13"/>
          <p:cNvSpPr/>
          <p:nvPr/>
        </p:nvSpPr>
        <p:spPr>
          <a:xfrm flipH="false" flipV="false" rot="0">
            <a:off x="2052309" y="5387593"/>
            <a:ext cx="2787894" cy="2459963"/>
          </a:xfrm>
          <a:custGeom>
            <a:avLst/>
            <a:gdLst/>
            <a:ahLst/>
            <a:cxnLst/>
            <a:rect r="r" b="b" t="t" l="l"/>
            <a:pathLst>
              <a:path h="2459963" w="2787894">
                <a:moveTo>
                  <a:pt x="0" y="0"/>
                </a:moveTo>
                <a:lnTo>
                  <a:pt x="2787894" y="0"/>
                </a:lnTo>
                <a:lnTo>
                  <a:pt x="2787894" y="2459963"/>
                </a:lnTo>
                <a:lnTo>
                  <a:pt x="0" y="2459963"/>
                </a:lnTo>
                <a:lnTo>
                  <a:pt x="0" y="0"/>
                </a:lnTo>
                <a:close/>
              </a:path>
            </a:pathLst>
          </a:custGeom>
          <a:blipFill>
            <a:blip r:embed="rId10"/>
            <a:stretch>
              <a:fillRect l="-8824" t="0" r="-8824" b="0"/>
            </a:stretch>
          </a:blipFill>
        </p:spPr>
      </p:sp>
      <p:sp>
        <p:nvSpPr>
          <p:cNvPr name="Freeform 14" id="14"/>
          <p:cNvSpPr/>
          <p:nvPr/>
        </p:nvSpPr>
        <p:spPr>
          <a:xfrm flipH="false" flipV="false" rot="61494">
            <a:off x="5536504" y="6338001"/>
            <a:ext cx="1492432" cy="2252566"/>
          </a:xfrm>
          <a:custGeom>
            <a:avLst/>
            <a:gdLst/>
            <a:ahLst/>
            <a:cxnLst/>
            <a:rect r="r" b="b" t="t" l="l"/>
            <a:pathLst>
              <a:path h="2252566" w="1492432">
                <a:moveTo>
                  <a:pt x="0" y="0"/>
                </a:moveTo>
                <a:lnTo>
                  <a:pt x="1492432" y="0"/>
                </a:lnTo>
                <a:lnTo>
                  <a:pt x="1492432" y="2252566"/>
                </a:lnTo>
                <a:lnTo>
                  <a:pt x="0" y="2252566"/>
                </a:lnTo>
                <a:lnTo>
                  <a:pt x="0" y="0"/>
                </a:lnTo>
                <a:close/>
              </a:path>
            </a:pathLst>
          </a:custGeom>
          <a:blipFill>
            <a:blip r:embed="rId11"/>
            <a:stretch>
              <a:fillRect l="-6599" t="0" r="-6599" b="0"/>
            </a:stretch>
          </a:blipFill>
        </p:spPr>
      </p:sp>
      <p:sp>
        <p:nvSpPr>
          <p:cNvPr name="Freeform 15" id="15"/>
          <p:cNvSpPr/>
          <p:nvPr/>
        </p:nvSpPr>
        <p:spPr>
          <a:xfrm flipH="false" flipV="false" rot="0">
            <a:off x="1348939" y="4971756"/>
            <a:ext cx="4043714" cy="4041047"/>
          </a:xfrm>
          <a:custGeom>
            <a:avLst/>
            <a:gdLst/>
            <a:ahLst/>
            <a:cxnLst/>
            <a:rect r="r" b="b" t="t" l="l"/>
            <a:pathLst>
              <a:path h="4041047" w="4043714">
                <a:moveTo>
                  <a:pt x="0" y="0"/>
                </a:moveTo>
                <a:lnTo>
                  <a:pt x="4043714" y="0"/>
                </a:lnTo>
                <a:lnTo>
                  <a:pt x="4043714" y="4041048"/>
                </a:lnTo>
                <a:lnTo>
                  <a:pt x="0" y="4041048"/>
                </a:lnTo>
                <a:lnTo>
                  <a:pt x="0" y="0"/>
                </a:lnTo>
                <a:close/>
              </a:path>
            </a:pathLst>
          </a:custGeom>
          <a:blipFill>
            <a:blip r:embed="rId12"/>
            <a:stretch>
              <a:fillRect l="0" t="-31667" r="-1114" b="-3241"/>
            </a:stretch>
          </a:blipFill>
        </p:spPr>
      </p:sp>
      <p:sp>
        <p:nvSpPr>
          <p:cNvPr name="Freeform 16" id="16"/>
          <p:cNvSpPr/>
          <p:nvPr/>
        </p:nvSpPr>
        <p:spPr>
          <a:xfrm flipH="false" flipV="false" rot="0">
            <a:off x="23780" y="6691325"/>
            <a:ext cx="2289456" cy="3138883"/>
          </a:xfrm>
          <a:custGeom>
            <a:avLst/>
            <a:gdLst/>
            <a:ahLst/>
            <a:cxnLst/>
            <a:rect r="r" b="b" t="t" l="l"/>
            <a:pathLst>
              <a:path h="3138883" w="2289456">
                <a:moveTo>
                  <a:pt x="0" y="0"/>
                </a:moveTo>
                <a:lnTo>
                  <a:pt x="2289455" y="0"/>
                </a:lnTo>
                <a:lnTo>
                  <a:pt x="2289455" y="3138882"/>
                </a:lnTo>
                <a:lnTo>
                  <a:pt x="0" y="3138882"/>
                </a:lnTo>
                <a:lnTo>
                  <a:pt x="0" y="0"/>
                </a:lnTo>
                <a:close/>
              </a:path>
            </a:pathLst>
          </a:custGeom>
          <a:blipFill>
            <a:blip r:embed="rId13"/>
            <a:stretch>
              <a:fillRect l="-3939" t="-541" r="0" b="-541"/>
            </a:stretch>
          </a:blipFill>
        </p:spPr>
      </p:sp>
      <p:sp>
        <p:nvSpPr>
          <p:cNvPr name="Freeform 17" id="17"/>
          <p:cNvSpPr/>
          <p:nvPr/>
        </p:nvSpPr>
        <p:spPr>
          <a:xfrm flipH="false" flipV="false" rot="0">
            <a:off x="8257114" y="6208005"/>
            <a:ext cx="1191801" cy="2556593"/>
          </a:xfrm>
          <a:custGeom>
            <a:avLst/>
            <a:gdLst/>
            <a:ahLst/>
            <a:cxnLst/>
            <a:rect r="r" b="b" t="t" l="l"/>
            <a:pathLst>
              <a:path h="2556593" w="1191801">
                <a:moveTo>
                  <a:pt x="0" y="0"/>
                </a:moveTo>
                <a:lnTo>
                  <a:pt x="1191801" y="0"/>
                </a:lnTo>
                <a:lnTo>
                  <a:pt x="1191801" y="2556593"/>
                </a:lnTo>
                <a:lnTo>
                  <a:pt x="0" y="2556593"/>
                </a:lnTo>
                <a:lnTo>
                  <a:pt x="0" y="0"/>
                </a:lnTo>
                <a:close/>
              </a:path>
            </a:pathLst>
          </a:custGeom>
          <a:blipFill>
            <a:blip r:embed="rId14"/>
            <a:stretch>
              <a:fillRect l="-3628" t="0" r="-3628" b="0"/>
            </a:stretch>
          </a:blipFill>
        </p:spPr>
      </p:sp>
      <p:sp>
        <p:nvSpPr>
          <p:cNvPr name="Freeform 18" id="18"/>
          <p:cNvSpPr/>
          <p:nvPr/>
        </p:nvSpPr>
        <p:spPr>
          <a:xfrm flipH="false" flipV="false" rot="487205">
            <a:off x="8102062" y="8088910"/>
            <a:ext cx="438637" cy="1351376"/>
          </a:xfrm>
          <a:custGeom>
            <a:avLst/>
            <a:gdLst/>
            <a:ahLst/>
            <a:cxnLst/>
            <a:rect r="r" b="b" t="t" l="l"/>
            <a:pathLst>
              <a:path h="1351376" w="438637">
                <a:moveTo>
                  <a:pt x="0" y="0"/>
                </a:moveTo>
                <a:lnTo>
                  <a:pt x="438637" y="0"/>
                </a:lnTo>
                <a:lnTo>
                  <a:pt x="438637" y="1351376"/>
                </a:lnTo>
                <a:lnTo>
                  <a:pt x="0" y="1351376"/>
                </a:lnTo>
                <a:lnTo>
                  <a:pt x="0" y="0"/>
                </a:lnTo>
                <a:close/>
              </a:path>
            </a:pathLst>
          </a:custGeom>
          <a:blipFill>
            <a:blip r:embed="rId15"/>
            <a:stretch>
              <a:fillRect l="-2521" t="0" r="-2521" b="0"/>
            </a:stretch>
          </a:blipFill>
        </p:spPr>
      </p:sp>
      <p:sp>
        <p:nvSpPr>
          <p:cNvPr name="Freeform 19" id="19"/>
          <p:cNvSpPr/>
          <p:nvPr/>
        </p:nvSpPr>
        <p:spPr>
          <a:xfrm flipH="false" flipV="false" rot="0">
            <a:off x="4453476" y="7347522"/>
            <a:ext cx="1539648" cy="1594284"/>
          </a:xfrm>
          <a:custGeom>
            <a:avLst/>
            <a:gdLst/>
            <a:ahLst/>
            <a:cxnLst/>
            <a:rect r="r" b="b" t="t" l="l"/>
            <a:pathLst>
              <a:path h="1594284" w="1539648">
                <a:moveTo>
                  <a:pt x="0" y="0"/>
                </a:moveTo>
                <a:lnTo>
                  <a:pt x="1539648" y="0"/>
                </a:lnTo>
                <a:lnTo>
                  <a:pt x="1539648" y="1594284"/>
                </a:lnTo>
                <a:lnTo>
                  <a:pt x="0" y="1594284"/>
                </a:lnTo>
                <a:lnTo>
                  <a:pt x="0" y="0"/>
                </a:lnTo>
                <a:close/>
              </a:path>
            </a:pathLst>
          </a:custGeom>
          <a:blipFill>
            <a:blip r:embed="rId16"/>
            <a:stretch>
              <a:fillRect l="-24447" t="-23687" r="-3628" b="0"/>
            </a:stretch>
          </a:blipFill>
        </p:spPr>
      </p:sp>
      <p:sp>
        <p:nvSpPr>
          <p:cNvPr name="Freeform 20" id="20"/>
          <p:cNvSpPr/>
          <p:nvPr/>
        </p:nvSpPr>
        <p:spPr>
          <a:xfrm flipH="false" flipV="false" rot="0">
            <a:off x="6732020" y="6178662"/>
            <a:ext cx="1844770" cy="2258283"/>
          </a:xfrm>
          <a:custGeom>
            <a:avLst/>
            <a:gdLst/>
            <a:ahLst/>
            <a:cxnLst/>
            <a:rect r="r" b="b" t="t" l="l"/>
            <a:pathLst>
              <a:path h="2258283" w="1844770">
                <a:moveTo>
                  <a:pt x="0" y="0"/>
                </a:moveTo>
                <a:lnTo>
                  <a:pt x="1844770" y="0"/>
                </a:lnTo>
                <a:lnTo>
                  <a:pt x="1844770" y="2258283"/>
                </a:lnTo>
                <a:lnTo>
                  <a:pt x="0" y="2258283"/>
                </a:lnTo>
                <a:lnTo>
                  <a:pt x="0" y="0"/>
                </a:lnTo>
                <a:close/>
              </a:path>
            </a:pathLst>
          </a:custGeom>
          <a:blipFill>
            <a:blip r:embed="rId17"/>
            <a:stretch>
              <a:fillRect l="0" t="0" r="0" b="0"/>
            </a:stretch>
          </a:blipFill>
        </p:spPr>
      </p:sp>
      <p:sp>
        <p:nvSpPr>
          <p:cNvPr name="Freeform 21" id="21"/>
          <p:cNvSpPr/>
          <p:nvPr/>
        </p:nvSpPr>
        <p:spPr>
          <a:xfrm flipH="false" flipV="false" rot="-443813">
            <a:off x="8641958" y="8164307"/>
            <a:ext cx="420286" cy="1297257"/>
          </a:xfrm>
          <a:custGeom>
            <a:avLst/>
            <a:gdLst/>
            <a:ahLst/>
            <a:cxnLst/>
            <a:rect r="r" b="b" t="t" l="l"/>
            <a:pathLst>
              <a:path h="1297257" w="420286">
                <a:moveTo>
                  <a:pt x="0" y="0"/>
                </a:moveTo>
                <a:lnTo>
                  <a:pt x="420285" y="0"/>
                </a:lnTo>
                <a:lnTo>
                  <a:pt x="420285" y="1297257"/>
                </a:lnTo>
                <a:lnTo>
                  <a:pt x="0" y="1297257"/>
                </a:lnTo>
                <a:lnTo>
                  <a:pt x="0" y="0"/>
                </a:lnTo>
                <a:close/>
              </a:path>
            </a:pathLst>
          </a:custGeom>
          <a:blipFill>
            <a:blip r:embed="rId18"/>
            <a:stretch>
              <a:fillRect l="-2619" t="0" r="-2619" b="0"/>
            </a:stretch>
          </a:blipFill>
        </p:spPr>
      </p:sp>
      <p:sp>
        <p:nvSpPr>
          <p:cNvPr name="Freeform 22" id="22"/>
          <p:cNvSpPr/>
          <p:nvPr/>
        </p:nvSpPr>
        <p:spPr>
          <a:xfrm flipH="false" flipV="false" rot="-4946069">
            <a:off x="857727" y="8034186"/>
            <a:ext cx="1274437" cy="1292617"/>
          </a:xfrm>
          <a:custGeom>
            <a:avLst/>
            <a:gdLst/>
            <a:ahLst/>
            <a:cxnLst/>
            <a:rect r="r" b="b" t="t" l="l"/>
            <a:pathLst>
              <a:path h="1292617" w="1274437">
                <a:moveTo>
                  <a:pt x="0" y="0"/>
                </a:moveTo>
                <a:lnTo>
                  <a:pt x="1274437" y="0"/>
                </a:lnTo>
                <a:lnTo>
                  <a:pt x="1274437" y="1292617"/>
                </a:lnTo>
                <a:lnTo>
                  <a:pt x="0" y="1292617"/>
                </a:lnTo>
                <a:lnTo>
                  <a:pt x="0" y="0"/>
                </a:lnTo>
                <a:close/>
              </a:path>
            </a:pathLst>
          </a:custGeom>
          <a:blipFill>
            <a:blip r:embed="rId19"/>
            <a:stretch>
              <a:fillRect l="0" t="-4142" r="0" b="-4142"/>
            </a:stretch>
          </a:blipFill>
        </p:spPr>
      </p:sp>
      <p:sp>
        <p:nvSpPr>
          <p:cNvPr name="Freeform 23" id="23"/>
          <p:cNvSpPr/>
          <p:nvPr/>
        </p:nvSpPr>
        <p:spPr>
          <a:xfrm flipH="false" flipV="false" rot="-2700000">
            <a:off x="2612858" y="8121980"/>
            <a:ext cx="1227332" cy="1221136"/>
          </a:xfrm>
          <a:custGeom>
            <a:avLst/>
            <a:gdLst/>
            <a:ahLst/>
            <a:cxnLst/>
            <a:rect r="r" b="b" t="t" l="l"/>
            <a:pathLst>
              <a:path h="1221136" w="1227332">
                <a:moveTo>
                  <a:pt x="0" y="0"/>
                </a:moveTo>
                <a:lnTo>
                  <a:pt x="1227332" y="0"/>
                </a:lnTo>
                <a:lnTo>
                  <a:pt x="1227332" y="1221136"/>
                </a:lnTo>
                <a:lnTo>
                  <a:pt x="0" y="1221136"/>
                </a:lnTo>
                <a:lnTo>
                  <a:pt x="0" y="0"/>
                </a:lnTo>
                <a:close/>
              </a:path>
            </a:pathLst>
          </a:custGeom>
          <a:blipFill>
            <a:blip r:embed="rId20"/>
            <a:stretch>
              <a:fillRect l="-3849" t="-7317" r="0" b="-7317"/>
            </a:stretch>
          </a:blipFill>
        </p:spPr>
      </p:sp>
      <p:sp>
        <p:nvSpPr>
          <p:cNvPr name="Freeform 24" id="24"/>
          <p:cNvSpPr/>
          <p:nvPr/>
        </p:nvSpPr>
        <p:spPr>
          <a:xfrm flipH="false" flipV="false" rot="-4132910">
            <a:off x="4918178" y="8083408"/>
            <a:ext cx="1179090" cy="1206185"/>
          </a:xfrm>
          <a:custGeom>
            <a:avLst/>
            <a:gdLst/>
            <a:ahLst/>
            <a:cxnLst/>
            <a:rect r="r" b="b" t="t" l="l"/>
            <a:pathLst>
              <a:path h="1206185" w="1179090">
                <a:moveTo>
                  <a:pt x="0" y="0"/>
                </a:moveTo>
                <a:lnTo>
                  <a:pt x="1179090" y="0"/>
                </a:lnTo>
                <a:lnTo>
                  <a:pt x="1179090" y="1206185"/>
                </a:lnTo>
                <a:lnTo>
                  <a:pt x="0" y="1206185"/>
                </a:lnTo>
                <a:lnTo>
                  <a:pt x="0" y="0"/>
                </a:lnTo>
                <a:close/>
              </a:path>
            </a:pathLst>
          </a:custGeom>
          <a:blipFill>
            <a:blip r:embed="rId21"/>
            <a:stretch>
              <a:fillRect l="-9169" t="-8603" r="0" b="-8603"/>
            </a:stretch>
          </a:blipFill>
        </p:spPr>
      </p:sp>
      <p:sp>
        <p:nvSpPr>
          <p:cNvPr name="Freeform 25" id="25"/>
          <p:cNvSpPr/>
          <p:nvPr/>
        </p:nvSpPr>
        <p:spPr>
          <a:xfrm flipH="false" flipV="false" rot="-597219">
            <a:off x="4255313" y="8218669"/>
            <a:ext cx="1186257" cy="1397410"/>
          </a:xfrm>
          <a:custGeom>
            <a:avLst/>
            <a:gdLst/>
            <a:ahLst/>
            <a:cxnLst/>
            <a:rect r="r" b="b" t="t" l="l"/>
            <a:pathLst>
              <a:path h="1397410" w="1186257">
                <a:moveTo>
                  <a:pt x="0" y="0"/>
                </a:moveTo>
                <a:lnTo>
                  <a:pt x="1186257" y="0"/>
                </a:lnTo>
                <a:lnTo>
                  <a:pt x="1186257" y="1397410"/>
                </a:lnTo>
                <a:lnTo>
                  <a:pt x="0" y="1397410"/>
                </a:lnTo>
                <a:lnTo>
                  <a:pt x="0" y="0"/>
                </a:lnTo>
                <a:close/>
              </a:path>
            </a:pathLst>
          </a:custGeom>
          <a:blipFill>
            <a:blip r:embed="rId22"/>
            <a:stretch>
              <a:fillRect l="-3628" t="0" r="-3628" b="0"/>
            </a:stretch>
          </a:blipFill>
        </p:spPr>
      </p:sp>
      <p:sp>
        <p:nvSpPr>
          <p:cNvPr name="Freeform 26" id="26"/>
          <p:cNvSpPr/>
          <p:nvPr/>
        </p:nvSpPr>
        <p:spPr>
          <a:xfrm flipH="false" flipV="false" rot="199558">
            <a:off x="7311424" y="8094109"/>
            <a:ext cx="529674" cy="1233416"/>
          </a:xfrm>
          <a:custGeom>
            <a:avLst/>
            <a:gdLst/>
            <a:ahLst/>
            <a:cxnLst/>
            <a:rect r="r" b="b" t="t" l="l"/>
            <a:pathLst>
              <a:path h="1233416" w="529674">
                <a:moveTo>
                  <a:pt x="0" y="0"/>
                </a:moveTo>
                <a:lnTo>
                  <a:pt x="529674" y="0"/>
                </a:lnTo>
                <a:lnTo>
                  <a:pt x="529674" y="1233415"/>
                </a:lnTo>
                <a:lnTo>
                  <a:pt x="0" y="1233415"/>
                </a:lnTo>
                <a:lnTo>
                  <a:pt x="0" y="0"/>
                </a:lnTo>
                <a:close/>
              </a:path>
            </a:pathLst>
          </a:custGeom>
          <a:blipFill>
            <a:blip r:embed="rId23"/>
            <a:stretch>
              <a:fillRect l="-2408" t="0" r="-2408" b="0"/>
            </a:stretch>
          </a:blipFill>
        </p:spPr>
      </p:sp>
      <p:sp>
        <p:nvSpPr>
          <p:cNvPr name="Freeform 27" id="27"/>
          <p:cNvSpPr/>
          <p:nvPr/>
        </p:nvSpPr>
        <p:spPr>
          <a:xfrm flipH="false" flipV="false" rot="-569298">
            <a:off x="7722803" y="8162166"/>
            <a:ext cx="534985" cy="1256072"/>
          </a:xfrm>
          <a:custGeom>
            <a:avLst/>
            <a:gdLst/>
            <a:ahLst/>
            <a:cxnLst/>
            <a:rect r="r" b="b" t="t" l="l"/>
            <a:pathLst>
              <a:path h="1256072" w="534985">
                <a:moveTo>
                  <a:pt x="0" y="0"/>
                </a:moveTo>
                <a:lnTo>
                  <a:pt x="534985" y="0"/>
                </a:lnTo>
                <a:lnTo>
                  <a:pt x="534985" y="1256072"/>
                </a:lnTo>
                <a:lnTo>
                  <a:pt x="0" y="1256072"/>
                </a:lnTo>
                <a:lnTo>
                  <a:pt x="0" y="0"/>
                </a:lnTo>
                <a:close/>
              </a:path>
            </a:pathLst>
          </a:custGeom>
          <a:blipFill>
            <a:blip r:embed="rId24"/>
            <a:stretch>
              <a:fillRect l="-2841" t="0" r="-2841" b="0"/>
            </a:stretch>
          </a:blipFill>
        </p:spPr>
      </p:sp>
      <p:sp>
        <p:nvSpPr>
          <p:cNvPr name="Freeform 28" id="28"/>
          <p:cNvSpPr/>
          <p:nvPr/>
        </p:nvSpPr>
        <p:spPr>
          <a:xfrm flipH="false" flipV="false" rot="512652">
            <a:off x="7588881" y="8111724"/>
            <a:ext cx="523084" cy="1246434"/>
          </a:xfrm>
          <a:custGeom>
            <a:avLst/>
            <a:gdLst/>
            <a:ahLst/>
            <a:cxnLst/>
            <a:rect r="r" b="b" t="t" l="l"/>
            <a:pathLst>
              <a:path h="1246434" w="523084">
                <a:moveTo>
                  <a:pt x="0" y="0"/>
                </a:moveTo>
                <a:lnTo>
                  <a:pt x="523084" y="0"/>
                </a:lnTo>
                <a:lnTo>
                  <a:pt x="523084" y="1246434"/>
                </a:lnTo>
                <a:lnTo>
                  <a:pt x="0" y="1246434"/>
                </a:lnTo>
                <a:lnTo>
                  <a:pt x="0" y="0"/>
                </a:lnTo>
                <a:close/>
              </a:path>
            </a:pathLst>
          </a:custGeom>
          <a:blipFill>
            <a:blip r:embed="rId25"/>
            <a:stretch>
              <a:fillRect l="-3628" t="0" r="-3628" b="0"/>
            </a:stretch>
          </a:blipFill>
        </p:spPr>
      </p:sp>
      <p:sp>
        <p:nvSpPr>
          <p:cNvPr name="Freeform 29" id="29"/>
          <p:cNvSpPr/>
          <p:nvPr/>
        </p:nvSpPr>
        <p:spPr>
          <a:xfrm flipH="false" flipV="false" rot="-1142495">
            <a:off x="7125333" y="8130839"/>
            <a:ext cx="516824" cy="1215362"/>
          </a:xfrm>
          <a:custGeom>
            <a:avLst/>
            <a:gdLst/>
            <a:ahLst/>
            <a:cxnLst/>
            <a:rect r="r" b="b" t="t" l="l"/>
            <a:pathLst>
              <a:path h="1215362" w="516824">
                <a:moveTo>
                  <a:pt x="0" y="0"/>
                </a:moveTo>
                <a:lnTo>
                  <a:pt x="516824" y="0"/>
                </a:lnTo>
                <a:lnTo>
                  <a:pt x="516824" y="1215363"/>
                </a:lnTo>
                <a:lnTo>
                  <a:pt x="0" y="1215363"/>
                </a:lnTo>
                <a:lnTo>
                  <a:pt x="0" y="0"/>
                </a:lnTo>
                <a:close/>
              </a:path>
            </a:pathLst>
          </a:custGeom>
          <a:blipFill>
            <a:blip r:embed="rId26"/>
            <a:stretch>
              <a:fillRect l="-1955" t="0" r="-1955" b="0"/>
            </a:stretch>
          </a:blipFill>
        </p:spPr>
      </p:sp>
      <p:sp>
        <p:nvSpPr>
          <p:cNvPr name="Freeform 30" id="30"/>
          <p:cNvSpPr/>
          <p:nvPr/>
        </p:nvSpPr>
        <p:spPr>
          <a:xfrm flipH="false" flipV="false" rot="-569088">
            <a:off x="6913313" y="8145717"/>
            <a:ext cx="495462" cy="1138483"/>
          </a:xfrm>
          <a:custGeom>
            <a:avLst/>
            <a:gdLst/>
            <a:ahLst/>
            <a:cxnLst/>
            <a:rect r="r" b="b" t="t" l="l"/>
            <a:pathLst>
              <a:path h="1138483" w="495462">
                <a:moveTo>
                  <a:pt x="0" y="0"/>
                </a:moveTo>
                <a:lnTo>
                  <a:pt x="495462" y="0"/>
                </a:lnTo>
                <a:lnTo>
                  <a:pt x="495462" y="1138483"/>
                </a:lnTo>
                <a:lnTo>
                  <a:pt x="0" y="1138483"/>
                </a:lnTo>
                <a:lnTo>
                  <a:pt x="0" y="0"/>
                </a:lnTo>
                <a:close/>
              </a:path>
            </a:pathLst>
          </a:custGeom>
          <a:blipFill>
            <a:blip r:embed="rId27"/>
            <a:stretch>
              <a:fillRect l="-767" t="0" r="-767" b="0"/>
            </a:stretch>
          </a:blipFill>
        </p:spPr>
      </p:sp>
      <p:sp>
        <p:nvSpPr>
          <p:cNvPr name="Freeform 31" id="31"/>
          <p:cNvSpPr/>
          <p:nvPr/>
        </p:nvSpPr>
        <p:spPr>
          <a:xfrm flipH="false" flipV="false" rot="-1628563">
            <a:off x="6650781" y="8177902"/>
            <a:ext cx="506610" cy="1168117"/>
          </a:xfrm>
          <a:custGeom>
            <a:avLst/>
            <a:gdLst/>
            <a:ahLst/>
            <a:cxnLst/>
            <a:rect r="r" b="b" t="t" l="l"/>
            <a:pathLst>
              <a:path h="1168117" w="506610">
                <a:moveTo>
                  <a:pt x="0" y="0"/>
                </a:moveTo>
                <a:lnTo>
                  <a:pt x="506610" y="0"/>
                </a:lnTo>
                <a:lnTo>
                  <a:pt x="506610" y="1168117"/>
                </a:lnTo>
                <a:lnTo>
                  <a:pt x="0" y="1168117"/>
                </a:lnTo>
                <a:lnTo>
                  <a:pt x="0" y="0"/>
                </a:lnTo>
                <a:close/>
              </a:path>
            </a:pathLst>
          </a:custGeom>
          <a:blipFill>
            <a:blip r:embed="rId28"/>
            <a:stretch>
              <a:fillRect l="0" t="-1586" r="-6629" b="-954"/>
            </a:stretch>
          </a:blipFill>
        </p:spPr>
      </p:sp>
      <p:sp>
        <p:nvSpPr>
          <p:cNvPr name="Freeform 32" id="32"/>
          <p:cNvSpPr/>
          <p:nvPr/>
        </p:nvSpPr>
        <p:spPr>
          <a:xfrm flipH="false" flipV="false" rot="-5286995">
            <a:off x="5931770" y="7935109"/>
            <a:ext cx="1309089" cy="1337252"/>
          </a:xfrm>
          <a:custGeom>
            <a:avLst/>
            <a:gdLst/>
            <a:ahLst/>
            <a:cxnLst/>
            <a:rect r="r" b="b" t="t" l="l"/>
            <a:pathLst>
              <a:path h="1337252" w="1309089">
                <a:moveTo>
                  <a:pt x="0" y="0"/>
                </a:moveTo>
                <a:lnTo>
                  <a:pt x="1309089" y="0"/>
                </a:lnTo>
                <a:lnTo>
                  <a:pt x="1309089" y="1337252"/>
                </a:lnTo>
                <a:lnTo>
                  <a:pt x="0" y="1337252"/>
                </a:lnTo>
                <a:lnTo>
                  <a:pt x="0" y="0"/>
                </a:lnTo>
                <a:close/>
              </a:path>
            </a:pathLst>
          </a:custGeom>
          <a:blipFill>
            <a:blip r:embed="rId29"/>
            <a:stretch>
              <a:fillRect l="0" t="-3758" r="0" b="-3758"/>
            </a:stretch>
          </a:blipFill>
        </p:spPr>
      </p:sp>
      <p:sp>
        <p:nvSpPr>
          <p:cNvPr name="Freeform 33" id="33"/>
          <p:cNvSpPr/>
          <p:nvPr/>
        </p:nvSpPr>
        <p:spPr>
          <a:xfrm flipH="false" flipV="false" rot="-3962787">
            <a:off x="1505029" y="8152560"/>
            <a:ext cx="1167218" cy="1159974"/>
          </a:xfrm>
          <a:custGeom>
            <a:avLst/>
            <a:gdLst/>
            <a:ahLst/>
            <a:cxnLst/>
            <a:rect r="r" b="b" t="t" l="l"/>
            <a:pathLst>
              <a:path h="1159974" w="1167218">
                <a:moveTo>
                  <a:pt x="0" y="0"/>
                </a:moveTo>
                <a:lnTo>
                  <a:pt x="1167218" y="0"/>
                </a:lnTo>
                <a:lnTo>
                  <a:pt x="1167218" y="1159975"/>
                </a:lnTo>
                <a:lnTo>
                  <a:pt x="0" y="1159975"/>
                </a:lnTo>
                <a:lnTo>
                  <a:pt x="0" y="0"/>
                </a:lnTo>
                <a:close/>
              </a:path>
            </a:pathLst>
          </a:custGeom>
          <a:blipFill>
            <a:blip r:embed="rId30"/>
            <a:stretch>
              <a:fillRect l="0" t="-5257" r="0" b="-5257"/>
            </a:stretch>
          </a:blipFill>
        </p:spPr>
      </p:sp>
      <p:sp>
        <p:nvSpPr>
          <p:cNvPr name="Freeform 34" id="34"/>
          <p:cNvSpPr/>
          <p:nvPr/>
        </p:nvSpPr>
        <p:spPr>
          <a:xfrm flipH="false" flipV="false" rot="-4840664">
            <a:off x="1964700" y="8126172"/>
            <a:ext cx="1175411" cy="1189588"/>
          </a:xfrm>
          <a:custGeom>
            <a:avLst/>
            <a:gdLst/>
            <a:ahLst/>
            <a:cxnLst/>
            <a:rect r="r" b="b" t="t" l="l"/>
            <a:pathLst>
              <a:path h="1189588" w="1175411">
                <a:moveTo>
                  <a:pt x="0" y="0"/>
                </a:moveTo>
                <a:lnTo>
                  <a:pt x="1175411" y="0"/>
                </a:lnTo>
                <a:lnTo>
                  <a:pt x="1175411" y="1189588"/>
                </a:lnTo>
                <a:lnTo>
                  <a:pt x="0" y="1189588"/>
                </a:lnTo>
                <a:lnTo>
                  <a:pt x="0" y="0"/>
                </a:lnTo>
                <a:close/>
              </a:path>
            </a:pathLst>
          </a:custGeom>
          <a:blipFill>
            <a:blip r:embed="rId31"/>
            <a:stretch>
              <a:fillRect l="0" t="-4260" r="0" b="-4260"/>
            </a:stretch>
          </a:blipFill>
        </p:spPr>
      </p:sp>
      <p:sp>
        <p:nvSpPr>
          <p:cNvPr name="Freeform 35" id="35"/>
          <p:cNvSpPr/>
          <p:nvPr/>
        </p:nvSpPr>
        <p:spPr>
          <a:xfrm flipH="false" flipV="false" rot="-4013091">
            <a:off x="3043805" y="8112254"/>
            <a:ext cx="1223718" cy="1217425"/>
          </a:xfrm>
          <a:custGeom>
            <a:avLst/>
            <a:gdLst/>
            <a:ahLst/>
            <a:cxnLst/>
            <a:rect r="r" b="b" t="t" l="l"/>
            <a:pathLst>
              <a:path h="1217425" w="1223718">
                <a:moveTo>
                  <a:pt x="0" y="0"/>
                </a:moveTo>
                <a:lnTo>
                  <a:pt x="1223718" y="0"/>
                </a:lnTo>
                <a:lnTo>
                  <a:pt x="1223718" y="1217425"/>
                </a:lnTo>
                <a:lnTo>
                  <a:pt x="0" y="1217425"/>
                </a:lnTo>
                <a:lnTo>
                  <a:pt x="0" y="0"/>
                </a:lnTo>
                <a:close/>
              </a:path>
            </a:pathLst>
          </a:custGeom>
          <a:blipFill>
            <a:blip r:embed="rId32"/>
            <a:stretch>
              <a:fillRect l="0" t="-5198" r="0" b="-5198"/>
            </a:stretch>
          </a:blipFill>
        </p:spPr>
      </p:sp>
      <p:sp>
        <p:nvSpPr>
          <p:cNvPr name="Freeform 36" id="36"/>
          <p:cNvSpPr/>
          <p:nvPr/>
        </p:nvSpPr>
        <p:spPr>
          <a:xfrm flipH="false" flipV="false" rot="-3166193">
            <a:off x="5509502" y="8120135"/>
            <a:ext cx="1231164" cy="1201663"/>
          </a:xfrm>
          <a:custGeom>
            <a:avLst/>
            <a:gdLst/>
            <a:ahLst/>
            <a:cxnLst/>
            <a:rect r="r" b="b" t="t" l="l"/>
            <a:pathLst>
              <a:path h="1201663" w="1231164">
                <a:moveTo>
                  <a:pt x="0" y="0"/>
                </a:moveTo>
                <a:lnTo>
                  <a:pt x="1231164" y="0"/>
                </a:lnTo>
                <a:lnTo>
                  <a:pt x="1231164" y="1201663"/>
                </a:lnTo>
                <a:lnTo>
                  <a:pt x="0" y="1201663"/>
                </a:lnTo>
                <a:lnTo>
                  <a:pt x="0" y="0"/>
                </a:lnTo>
                <a:close/>
              </a:path>
            </a:pathLst>
          </a:custGeom>
          <a:blipFill>
            <a:blip r:embed="rId33"/>
            <a:stretch>
              <a:fillRect l="0" t="-6262" r="0" b="-6262"/>
            </a:stretch>
          </a:blipFill>
        </p:spPr>
      </p:sp>
      <p:sp>
        <p:nvSpPr>
          <p:cNvPr name="Freeform 37" id="37"/>
          <p:cNvSpPr/>
          <p:nvPr/>
        </p:nvSpPr>
        <p:spPr>
          <a:xfrm flipH="false" flipV="false" rot="-2280395">
            <a:off x="3633234" y="8081160"/>
            <a:ext cx="1238607" cy="1393323"/>
          </a:xfrm>
          <a:custGeom>
            <a:avLst/>
            <a:gdLst/>
            <a:ahLst/>
            <a:cxnLst/>
            <a:rect r="r" b="b" t="t" l="l"/>
            <a:pathLst>
              <a:path h="1393323" w="1238607">
                <a:moveTo>
                  <a:pt x="0" y="0"/>
                </a:moveTo>
                <a:lnTo>
                  <a:pt x="1238607" y="0"/>
                </a:lnTo>
                <a:lnTo>
                  <a:pt x="1238607" y="1393322"/>
                </a:lnTo>
                <a:lnTo>
                  <a:pt x="0" y="1393322"/>
                </a:lnTo>
                <a:lnTo>
                  <a:pt x="0" y="0"/>
                </a:lnTo>
                <a:close/>
              </a:path>
            </a:pathLst>
          </a:custGeom>
          <a:blipFill>
            <a:blip r:embed="rId34"/>
            <a:stretch>
              <a:fillRect l="-1211" t="0" r="-1211" b="0"/>
            </a:stretch>
          </a:blipFill>
        </p:spPr>
      </p:sp>
      <p:grpSp>
        <p:nvGrpSpPr>
          <p:cNvPr name="Group 38" id="38"/>
          <p:cNvGrpSpPr/>
          <p:nvPr/>
        </p:nvGrpSpPr>
        <p:grpSpPr>
          <a:xfrm rot="0">
            <a:off x="8852100" y="1397492"/>
            <a:ext cx="9861604" cy="1143000"/>
            <a:chOff x="0" y="0"/>
            <a:chExt cx="3506348" cy="406400"/>
          </a:xfrm>
        </p:grpSpPr>
        <p:sp>
          <p:nvSpPr>
            <p:cNvPr name="Freeform 39" id="39"/>
            <p:cNvSpPr/>
            <p:nvPr/>
          </p:nvSpPr>
          <p:spPr>
            <a:xfrm flipH="false" flipV="false" rot="0">
              <a:off x="0" y="0"/>
              <a:ext cx="3506348" cy="406400"/>
            </a:xfrm>
            <a:custGeom>
              <a:avLst/>
              <a:gdLst/>
              <a:ahLst/>
              <a:cxnLst/>
              <a:rect r="r" b="b" t="t" l="l"/>
              <a:pathLst>
                <a:path h="406400" w="3506348">
                  <a:moveTo>
                    <a:pt x="3303148" y="0"/>
                  </a:moveTo>
                  <a:cubicBezTo>
                    <a:pt x="3415373" y="0"/>
                    <a:pt x="3506348" y="90976"/>
                    <a:pt x="3506348" y="203200"/>
                  </a:cubicBezTo>
                  <a:cubicBezTo>
                    <a:pt x="3506348" y="315424"/>
                    <a:pt x="3415373" y="406400"/>
                    <a:pt x="3303148"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40" id="40"/>
            <p:cNvSpPr txBox="true"/>
            <p:nvPr/>
          </p:nvSpPr>
          <p:spPr>
            <a:xfrm>
              <a:off x="0" y="-38100"/>
              <a:ext cx="3506348" cy="444500"/>
            </a:xfrm>
            <a:prstGeom prst="rect">
              <a:avLst/>
            </a:prstGeom>
          </p:spPr>
          <p:txBody>
            <a:bodyPr anchor="ctr" rtlCol="false" tIns="50800" lIns="50800" bIns="50800" rIns="50800"/>
            <a:lstStyle/>
            <a:p>
              <a:pPr algn="ctr">
                <a:lnSpc>
                  <a:spcPts val="2160"/>
                </a:lnSpc>
              </a:pPr>
            </a:p>
          </p:txBody>
        </p:sp>
      </p:grpSp>
      <p:sp>
        <p:nvSpPr>
          <p:cNvPr name="Freeform 41" id="41"/>
          <p:cNvSpPr/>
          <p:nvPr/>
        </p:nvSpPr>
        <p:spPr>
          <a:xfrm flipH="false" flipV="false" rot="0">
            <a:off x="14746831" y="1237686"/>
            <a:ext cx="5579349" cy="7434837"/>
          </a:xfrm>
          <a:custGeom>
            <a:avLst/>
            <a:gdLst/>
            <a:ahLst/>
            <a:cxnLst/>
            <a:rect r="r" b="b" t="t" l="l"/>
            <a:pathLst>
              <a:path h="7434837" w="5579349">
                <a:moveTo>
                  <a:pt x="0" y="0"/>
                </a:moveTo>
                <a:lnTo>
                  <a:pt x="5579349" y="0"/>
                </a:lnTo>
                <a:lnTo>
                  <a:pt x="5579349" y="7434837"/>
                </a:lnTo>
                <a:lnTo>
                  <a:pt x="0" y="7434837"/>
                </a:lnTo>
                <a:lnTo>
                  <a:pt x="0" y="0"/>
                </a:lnTo>
                <a:close/>
              </a:path>
            </a:pathLst>
          </a:custGeom>
          <a:blipFill>
            <a:blip r:embed="rId35"/>
            <a:stretch>
              <a:fillRect l="0" t="0" r="0" b="0"/>
            </a:stretch>
          </a:blipFill>
        </p:spPr>
      </p:sp>
      <p:grpSp>
        <p:nvGrpSpPr>
          <p:cNvPr name="Group 42" id="42"/>
          <p:cNvGrpSpPr/>
          <p:nvPr/>
        </p:nvGrpSpPr>
        <p:grpSpPr>
          <a:xfrm rot="0">
            <a:off x="10715515" y="8436945"/>
            <a:ext cx="7902939" cy="1327166"/>
            <a:chOff x="0" y="0"/>
            <a:chExt cx="2809934" cy="471881"/>
          </a:xfrm>
        </p:grpSpPr>
        <p:sp>
          <p:nvSpPr>
            <p:cNvPr name="Freeform 43" id="43"/>
            <p:cNvSpPr/>
            <p:nvPr/>
          </p:nvSpPr>
          <p:spPr>
            <a:xfrm flipH="false" flipV="false" rot="0">
              <a:off x="0" y="0"/>
              <a:ext cx="2809934" cy="471881"/>
            </a:xfrm>
            <a:custGeom>
              <a:avLst/>
              <a:gdLst/>
              <a:ahLst/>
              <a:cxnLst/>
              <a:rect r="r" b="b" t="t" l="l"/>
              <a:pathLst>
                <a:path h="471881" w="2809934">
                  <a:moveTo>
                    <a:pt x="2606734" y="0"/>
                  </a:moveTo>
                  <a:cubicBezTo>
                    <a:pt x="2718958" y="0"/>
                    <a:pt x="2809934" y="105634"/>
                    <a:pt x="2809934" y="235941"/>
                  </a:cubicBezTo>
                  <a:cubicBezTo>
                    <a:pt x="2809934" y="366247"/>
                    <a:pt x="2718958" y="471881"/>
                    <a:pt x="2606734" y="471881"/>
                  </a:cubicBezTo>
                  <a:lnTo>
                    <a:pt x="203200" y="471881"/>
                  </a:lnTo>
                  <a:cubicBezTo>
                    <a:pt x="90976" y="471881"/>
                    <a:pt x="0" y="366247"/>
                    <a:pt x="0" y="235941"/>
                  </a:cubicBezTo>
                  <a:cubicBezTo>
                    <a:pt x="0" y="105634"/>
                    <a:pt x="90976" y="0"/>
                    <a:pt x="203200" y="0"/>
                  </a:cubicBezTo>
                  <a:close/>
                </a:path>
              </a:pathLst>
            </a:custGeom>
            <a:solidFill>
              <a:srgbClr val="FFB92E"/>
            </a:solidFill>
          </p:spPr>
        </p:sp>
        <p:sp>
          <p:nvSpPr>
            <p:cNvPr name="TextBox 44" id="44"/>
            <p:cNvSpPr txBox="true"/>
            <p:nvPr/>
          </p:nvSpPr>
          <p:spPr>
            <a:xfrm>
              <a:off x="0" y="-76200"/>
              <a:ext cx="2809934" cy="548081"/>
            </a:xfrm>
            <a:prstGeom prst="rect">
              <a:avLst/>
            </a:prstGeom>
          </p:spPr>
          <p:txBody>
            <a:bodyPr anchor="ctr" rtlCol="false" tIns="50800" lIns="50800" bIns="50800" rIns="50800"/>
            <a:lstStyle/>
            <a:p>
              <a:pPr algn="ctr">
                <a:lnSpc>
                  <a:spcPts val="4284"/>
                </a:lnSpc>
              </a:pPr>
            </a:p>
          </p:txBody>
        </p:sp>
      </p:grpSp>
      <p:sp>
        <p:nvSpPr>
          <p:cNvPr name="Freeform 45" id="45"/>
          <p:cNvSpPr/>
          <p:nvPr/>
        </p:nvSpPr>
        <p:spPr>
          <a:xfrm flipH="false" flipV="false" rot="601524">
            <a:off x="8888130" y="8178594"/>
            <a:ext cx="449470" cy="1318284"/>
          </a:xfrm>
          <a:custGeom>
            <a:avLst/>
            <a:gdLst/>
            <a:ahLst/>
            <a:cxnLst/>
            <a:rect r="r" b="b" t="t" l="l"/>
            <a:pathLst>
              <a:path h="1318284" w="449470">
                <a:moveTo>
                  <a:pt x="0" y="0"/>
                </a:moveTo>
                <a:lnTo>
                  <a:pt x="449470" y="0"/>
                </a:lnTo>
                <a:lnTo>
                  <a:pt x="449470" y="1318284"/>
                </a:lnTo>
                <a:lnTo>
                  <a:pt x="0" y="1318284"/>
                </a:lnTo>
                <a:lnTo>
                  <a:pt x="0" y="0"/>
                </a:lnTo>
                <a:close/>
              </a:path>
            </a:pathLst>
          </a:custGeom>
          <a:blipFill>
            <a:blip r:embed="rId36"/>
            <a:stretch>
              <a:fillRect l="0" t="0" r="0" b="0"/>
            </a:stretch>
          </a:blipFill>
        </p:spPr>
      </p:sp>
      <p:sp>
        <p:nvSpPr>
          <p:cNvPr name="Freeform 46" id="46"/>
          <p:cNvSpPr/>
          <p:nvPr/>
        </p:nvSpPr>
        <p:spPr>
          <a:xfrm flipH="false" flipV="false" rot="1037312">
            <a:off x="8348641" y="8094236"/>
            <a:ext cx="436064" cy="1354794"/>
          </a:xfrm>
          <a:custGeom>
            <a:avLst/>
            <a:gdLst/>
            <a:ahLst/>
            <a:cxnLst/>
            <a:rect r="r" b="b" t="t" l="l"/>
            <a:pathLst>
              <a:path h="1354794" w="436064">
                <a:moveTo>
                  <a:pt x="0" y="0"/>
                </a:moveTo>
                <a:lnTo>
                  <a:pt x="436064" y="0"/>
                </a:lnTo>
                <a:lnTo>
                  <a:pt x="436064" y="1354794"/>
                </a:lnTo>
                <a:lnTo>
                  <a:pt x="0" y="1354794"/>
                </a:lnTo>
                <a:lnTo>
                  <a:pt x="0" y="0"/>
                </a:lnTo>
                <a:close/>
              </a:path>
            </a:pathLst>
          </a:custGeom>
          <a:blipFill>
            <a:blip r:embed="rId37"/>
            <a:stretch>
              <a:fillRect l="0" t="0" r="0" b="0"/>
            </a:stretch>
          </a:blipFill>
        </p:spPr>
      </p:sp>
      <p:grpSp>
        <p:nvGrpSpPr>
          <p:cNvPr name="Group 47" id="47"/>
          <p:cNvGrpSpPr/>
          <p:nvPr/>
        </p:nvGrpSpPr>
        <p:grpSpPr>
          <a:xfrm rot="0">
            <a:off x="14746831" y="341888"/>
            <a:ext cx="6317871" cy="785712"/>
            <a:chOff x="0" y="0"/>
            <a:chExt cx="8423828" cy="1047616"/>
          </a:xfrm>
        </p:grpSpPr>
        <p:grpSp>
          <p:nvGrpSpPr>
            <p:cNvPr name="Group 48" id="48"/>
            <p:cNvGrpSpPr/>
            <p:nvPr/>
          </p:nvGrpSpPr>
          <p:grpSpPr>
            <a:xfrm rot="0">
              <a:off x="0" y="0"/>
              <a:ext cx="8423828" cy="1047616"/>
              <a:chOff x="0" y="0"/>
              <a:chExt cx="2246354" cy="279364"/>
            </a:xfrm>
          </p:grpSpPr>
          <p:sp>
            <p:nvSpPr>
              <p:cNvPr name="Freeform 49" id="4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50" id="5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51" id="51"/>
            <p:cNvGrpSpPr/>
            <p:nvPr/>
          </p:nvGrpSpPr>
          <p:grpSpPr>
            <a:xfrm rot="0">
              <a:off x="408724" y="118304"/>
              <a:ext cx="2433022" cy="811007"/>
              <a:chOff x="0" y="0"/>
              <a:chExt cx="812800" cy="270933"/>
            </a:xfrm>
          </p:grpSpPr>
          <p:sp>
            <p:nvSpPr>
              <p:cNvPr name="Freeform 52" id="5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53" id="5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54" id="5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38"/>
              <a:stretch>
                <a:fillRect l="0" t="0" r="0" b="0"/>
              </a:stretch>
            </a:blipFill>
          </p:spPr>
        </p:sp>
      </p:grpSp>
      <p:sp>
        <p:nvSpPr>
          <p:cNvPr name="TextBox 55" id="55"/>
          <p:cNvSpPr txBox="true"/>
          <p:nvPr/>
        </p:nvSpPr>
        <p:spPr>
          <a:xfrm rot="0">
            <a:off x="9161506" y="3291214"/>
            <a:ext cx="7604233" cy="3576955"/>
          </a:xfrm>
          <a:prstGeom prst="rect">
            <a:avLst/>
          </a:prstGeom>
        </p:spPr>
        <p:txBody>
          <a:bodyPr anchor="t" rtlCol="false" tIns="0" lIns="0" bIns="0" rIns="0">
            <a:spAutoFit/>
          </a:bodyPr>
          <a:lstStyle/>
          <a:p>
            <a:pPr algn="ctr" marL="0" indent="0" lvl="0">
              <a:lnSpc>
                <a:spcPts val="4700"/>
              </a:lnSpc>
              <a:spcBef>
                <a:spcPct val="0"/>
              </a:spcBef>
            </a:pPr>
            <a:r>
              <a:rPr lang="en-US" b="true" sz="4700" spc="-235">
                <a:solidFill>
                  <a:srgbClr val="FFFFFF"/>
                </a:solidFill>
                <a:latin typeface="DM Sans Bold"/>
                <a:ea typeface="DM Sans Bold"/>
                <a:cs typeface="DM Sans Bold"/>
                <a:sym typeface="DM Sans Bold"/>
              </a:rPr>
              <a:t>Delve into our diverse selection of </a:t>
            </a:r>
            <a:r>
              <a:rPr lang="en-US" b="true" sz="4700" spc="-235">
                <a:solidFill>
                  <a:srgbClr val="70C266"/>
                </a:solidFill>
                <a:latin typeface="DM Sans Bold"/>
                <a:ea typeface="DM Sans Bold"/>
                <a:cs typeface="DM Sans Bold"/>
                <a:sym typeface="DM Sans Bold"/>
              </a:rPr>
              <a:t>42 essential products</a:t>
            </a:r>
            <a:r>
              <a:rPr lang="en-US" b="true" sz="4700" spc="-235">
                <a:solidFill>
                  <a:srgbClr val="FFFFFF"/>
                </a:solidFill>
                <a:latin typeface="DM Sans Bold"/>
                <a:ea typeface="DM Sans Bold"/>
                <a:cs typeface="DM Sans Bold"/>
                <a:sym typeface="DM Sans Bold"/>
              </a:rPr>
              <a:t> meticulously crafted to elevate your journey towards graceful health and beauty.</a:t>
            </a:r>
          </a:p>
        </p:txBody>
      </p:sp>
      <p:sp>
        <p:nvSpPr>
          <p:cNvPr name="TextBox 56" id="56"/>
          <p:cNvSpPr txBox="true"/>
          <p:nvPr/>
        </p:nvSpPr>
        <p:spPr>
          <a:xfrm rot="0">
            <a:off x="11010790" y="8563961"/>
            <a:ext cx="6998965" cy="1200150"/>
          </a:xfrm>
          <a:prstGeom prst="rect">
            <a:avLst/>
          </a:prstGeom>
        </p:spPr>
        <p:txBody>
          <a:bodyPr anchor="t" rtlCol="false" tIns="0" lIns="0" bIns="0" rIns="0">
            <a:spAutoFit/>
          </a:bodyPr>
          <a:lstStyle/>
          <a:p>
            <a:pPr algn="ctr" marL="0" indent="0" lvl="0">
              <a:lnSpc>
                <a:spcPts val="4799"/>
              </a:lnSpc>
              <a:spcBef>
                <a:spcPct val="0"/>
              </a:spcBef>
            </a:pPr>
            <a:r>
              <a:rPr lang="en-US" sz="3999" spc="-159">
                <a:solidFill>
                  <a:srgbClr val="000002"/>
                </a:solidFill>
                <a:latin typeface="DM Sans"/>
                <a:ea typeface="DM Sans"/>
                <a:cs typeface="DM Sans"/>
                <a:sym typeface="DM Sans"/>
              </a:rPr>
              <a:t>Essential Necessities for Your Wellbeing</a:t>
            </a:r>
          </a:p>
        </p:txBody>
      </p:sp>
      <p:sp>
        <p:nvSpPr>
          <p:cNvPr name="TextBox 57" id="57"/>
          <p:cNvSpPr txBox="true"/>
          <p:nvPr/>
        </p:nvSpPr>
        <p:spPr>
          <a:xfrm rot="0">
            <a:off x="9043838" y="1688577"/>
            <a:ext cx="7914312" cy="665605"/>
          </a:xfrm>
          <a:prstGeom prst="rect">
            <a:avLst/>
          </a:prstGeom>
        </p:spPr>
        <p:txBody>
          <a:bodyPr anchor="t" rtlCol="false" tIns="0" lIns="0" bIns="0" rIns="0">
            <a:spAutoFit/>
          </a:bodyPr>
          <a:lstStyle/>
          <a:p>
            <a:pPr algn="l" marL="0" indent="0" lvl="0">
              <a:lnSpc>
                <a:spcPts val="4926"/>
              </a:lnSpc>
            </a:pPr>
            <a:r>
              <a:rPr lang="en-US" sz="5079">
                <a:solidFill>
                  <a:srgbClr val="000002"/>
                </a:solidFill>
                <a:latin typeface="Anton"/>
                <a:ea typeface="Anton"/>
                <a:cs typeface="Anton"/>
                <a:sym typeface="Anton"/>
              </a:rPr>
              <a:t>ESSENTIAL PRODUCTS SELECTION:</a:t>
            </a:r>
          </a:p>
        </p:txBody>
      </p:sp>
      <p:sp>
        <p:nvSpPr>
          <p:cNvPr name="TextBox 58" id="58"/>
          <p:cNvSpPr txBox="true"/>
          <p:nvPr/>
        </p:nvSpPr>
        <p:spPr>
          <a:xfrm rot="0">
            <a:off x="877383" y="2116660"/>
            <a:ext cx="9049242" cy="191430"/>
          </a:xfrm>
          <a:prstGeom prst="rect">
            <a:avLst/>
          </a:prstGeom>
        </p:spPr>
        <p:txBody>
          <a:bodyPr anchor="t" rtlCol="false" tIns="0" lIns="0" bIns="0" rIns="0">
            <a:spAutoFit/>
          </a:bodyPr>
          <a:lstStyle/>
          <a:p>
            <a:pPr algn="l" marL="0" indent="0" lvl="0">
              <a:lnSpc>
                <a:spcPts val="1517"/>
              </a:lnSpc>
            </a:pPr>
          </a:p>
        </p:txBody>
      </p:sp>
    </p:spTree>
  </p:cSld>
  <p:clrMapOvr>
    <a:masterClrMapping/>
  </p:clrMapOvr>
  <p:transition spd="fast">
    <p:wipe dir="l"/>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0F2F9"/>
        </a:solidFill>
      </p:bgPr>
    </p:bg>
    <p:spTree>
      <p:nvGrpSpPr>
        <p:cNvPr id="1" name=""/>
        <p:cNvGrpSpPr/>
        <p:nvPr/>
      </p:nvGrpSpPr>
      <p:grpSpPr>
        <a:xfrm>
          <a:off x="0" y="0"/>
          <a:ext cx="0" cy="0"/>
          <a:chOff x="0" y="0"/>
          <a:chExt cx="0" cy="0"/>
        </a:xfrm>
      </p:grpSpPr>
      <p:grpSp>
        <p:nvGrpSpPr>
          <p:cNvPr name="Group 2" id="2"/>
          <p:cNvGrpSpPr/>
          <p:nvPr/>
        </p:nvGrpSpPr>
        <p:grpSpPr>
          <a:xfrm rot="0">
            <a:off x="4901101" y="2297903"/>
            <a:ext cx="8485798" cy="3883794"/>
            <a:chOff x="0" y="0"/>
            <a:chExt cx="2234943" cy="1022892"/>
          </a:xfrm>
        </p:grpSpPr>
        <p:sp>
          <p:nvSpPr>
            <p:cNvPr name="Freeform 3" id="3"/>
            <p:cNvSpPr/>
            <p:nvPr/>
          </p:nvSpPr>
          <p:spPr>
            <a:xfrm flipH="false" flipV="false" rot="0">
              <a:off x="0" y="0"/>
              <a:ext cx="2234943" cy="1022892"/>
            </a:xfrm>
            <a:custGeom>
              <a:avLst/>
              <a:gdLst/>
              <a:ahLst/>
              <a:cxnLst/>
              <a:rect r="r" b="b" t="t" l="l"/>
              <a:pathLst>
                <a:path h="1022892" w="2234943">
                  <a:moveTo>
                    <a:pt x="0" y="0"/>
                  </a:moveTo>
                  <a:lnTo>
                    <a:pt x="2234943" y="0"/>
                  </a:lnTo>
                  <a:lnTo>
                    <a:pt x="2234943" y="1022892"/>
                  </a:lnTo>
                  <a:lnTo>
                    <a:pt x="0" y="1022892"/>
                  </a:lnTo>
                  <a:close/>
                </a:path>
              </a:pathLst>
            </a:custGeom>
            <a:solidFill>
              <a:srgbClr val="273F60"/>
            </a:solidFill>
          </p:spPr>
        </p:sp>
        <p:sp>
          <p:nvSpPr>
            <p:cNvPr name="TextBox 4" id="4"/>
            <p:cNvSpPr txBox="true"/>
            <p:nvPr/>
          </p:nvSpPr>
          <p:spPr>
            <a:xfrm>
              <a:off x="0" y="-57150"/>
              <a:ext cx="2234943" cy="1080042"/>
            </a:xfrm>
            <a:prstGeom prst="rect">
              <a:avLst/>
            </a:prstGeom>
          </p:spPr>
          <p:txBody>
            <a:bodyPr anchor="ctr" rtlCol="false" tIns="50800" lIns="50800" bIns="50800" rIns="50800"/>
            <a:lstStyle/>
            <a:p>
              <a:pPr algn="ctr">
                <a:lnSpc>
                  <a:spcPts val="2940"/>
                </a:lnSpc>
              </a:pPr>
            </a:p>
          </p:txBody>
        </p:sp>
      </p:grpSp>
      <p:sp>
        <p:nvSpPr>
          <p:cNvPr name="TextBox 5" id="5"/>
          <p:cNvSpPr txBox="true"/>
          <p:nvPr/>
        </p:nvSpPr>
        <p:spPr>
          <a:xfrm rot="0">
            <a:off x="5377539" y="2863824"/>
            <a:ext cx="7532921" cy="4758055"/>
          </a:xfrm>
          <a:prstGeom prst="rect">
            <a:avLst/>
          </a:prstGeom>
        </p:spPr>
        <p:txBody>
          <a:bodyPr anchor="t" rtlCol="false" tIns="0" lIns="0" bIns="0" rIns="0">
            <a:spAutoFit/>
          </a:bodyPr>
          <a:lstStyle/>
          <a:p>
            <a:pPr algn="ctr">
              <a:lnSpc>
                <a:spcPts val="4700"/>
              </a:lnSpc>
            </a:pPr>
            <a:r>
              <a:rPr lang="en-US" b="true" sz="4700" spc="-235">
                <a:solidFill>
                  <a:srgbClr val="FFFFFF"/>
                </a:solidFill>
                <a:latin typeface="DM Sans Bold"/>
                <a:ea typeface="DM Sans Bold"/>
                <a:cs typeface="DM Sans Bold"/>
                <a:sym typeface="DM Sans Bold"/>
              </a:rPr>
              <a:t>Limited Membership Opportunity: Grab your chance —</a:t>
            </a:r>
          </a:p>
          <a:p>
            <a:pPr algn="ctr">
              <a:lnSpc>
                <a:spcPts val="4700"/>
              </a:lnSpc>
            </a:pPr>
            <a:r>
              <a:rPr lang="en-US" b="true" sz="4700" spc="-235">
                <a:solidFill>
                  <a:srgbClr val="05B362"/>
                </a:solidFill>
                <a:latin typeface="DM Sans Bold"/>
                <a:ea typeface="DM Sans Bold"/>
                <a:cs typeface="DM Sans Bold"/>
                <a:sym typeface="DM Sans Bold"/>
              </a:rPr>
              <a:t>CBS memberships are limited .</a:t>
            </a:r>
          </a:p>
          <a:p>
            <a:pPr algn="ctr">
              <a:lnSpc>
                <a:spcPts val="4700"/>
              </a:lnSpc>
            </a:pPr>
          </a:p>
          <a:p>
            <a:pPr algn="just">
              <a:lnSpc>
                <a:spcPts val="4700"/>
              </a:lnSpc>
            </a:pPr>
          </a:p>
          <a:p>
            <a:pPr algn="just">
              <a:lnSpc>
                <a:spcPts val="4700"/>
              </a:lnSpc>
            </a:pPr>
          </a:p>
        </p:txBody>
      </p:sp>
      <p:sp>
        <p:nvSpPr>
          <p:cNvPr name="Freeform 6" id="6"/>
          <p:cNvSpPr/>
          <p:nvPr/>
        </p:nvSpPr>
        <p:spPr>
          <a:xfrm flipH="false" flipV="false" rot="0">
            <a:off x="1518989" y="3457399"/>
            <a:ext cx="3134462" cy="1912022"/>
          </a:xfrm>
          <a:custGeom>
            <a:avLst/>
            <a:gdLst/>
            <a:ahLst/>
            <a:cxnLst/>
            <a:rect r="r" b="b" t="t" l="l"/>
            <a:pathLst>
              <a:path h="1912022" w="3134462">
                <a:moveTo>
                  <a:pt x="0" y="0"/>
                </a:moveTo>
                <a:lnTo>
                  <a:pt x="3134462" y="0"/>
                </a:lnTo>
                <a:lnTo>
                  <a:pt x="3134462" y="1912022"/>
                </a:lnTo>
                <a:lnTo>
                  <a:pt x="0" y="1912022"/>
                </a:lnTo>
                <a:lnTo>
                  <a:pt x="0" y="0"/>
                </a:lnTo>
                <a:close/>
              </a:path>
            </a:pathLst>
          </a:custGeom>
          <a:blipFill>
            <a:blip r:embed="rId2"/>
            <a:stretch>
              <a:fillRect l="0" t="0" r="0" b="0"/>
            </a:stretch>
          </a:blipFill>
        </p:spPr>
      </p:sp>
      <p:sp>
        <p:nvSpPr>
          <p:cNvPr name="Freeform 7" id="7"/>
          <p:cNvSpPr/>
          <p:nvPr/>
        </p:nvSpPr>
        <p:spPr>
          <a:xfrm flipH="false" flipV="false" rot="1342413">
            <a:off x="12158872" y="1139343"/>
            <a:ext cx="2869500" cy="2317121"/>
          </a:xfrm>
          <a:custGeom>
            <a:avLst/>
            <a:gdLst/>
            <a:ahLst/>
            <a:cxnLst/>
            <a:rect r="r" b="b" t="t" l="l"/>
            <a:pathLst>
              <a:path h="2317121" w="2869500">
                <a:moveTo>
                  <a:pt x="0" y="0"/>
                </a:moveTo>
                <a:lnTo>
                  <a:pt x="2869499" y="0"/>
                </a:lnTo>
                <a:lnTo>
                  <a:pt x="2869499" y="2317121"/>
                </a:lnTo>
                <a:lnTo>
                  <a:pt x="0" y="23171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3353533" y="4228890"/>
            <a:ext cx="4015664" cy="2344144"/>
          </a:xfrm>
          <a:custGeom>
            <a:avLst/>
            <a:gdLst/>
            <a:ahLst/>
            <a:cxnLst/>
            <a:rect r="r" b="b" t="t" l="l"/>
            <a:pathLst>
              <a:path h="2344144" w="4015664">
                <a:moveTo>
                  <a:pt x="0" y="0"/>
                </a:moveTo>
                <a:lnTo>
                  <a:pt x="4015664" y="0"/>
                </a:lnTo>
                <a:lnTo>
                  <a:pt x="4015664" y="2344144"/>
                </a:lnTo>
                <a:lnTo>
                  <a:pt x="0" y="2344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489027" y="6382534"/>
            <a:ext cx="17330650" cy="1869900"/>
            <a:chOff x="0" y="0"/>
            <a:chExt cx="6162009" cy="664853"/>
          </a:xfrm>
        </p:grpSpPr>
        <p:sp>
          <p:nvSpPr>
            <p:cNvPr name="Freeform 10" id="10"/>
            <p:cNvSpPr/>
            <p:nvPr/>
          </p:nvSpPr>
          <p:spPr>
            <a:xfrm flipH="false" flipV="false" rot="0">
              <a:off x="0" y="0"/>
              <a:ext cx="6162009" cy="664853"/>
            </a:xfrm>
            <a:custGeom>
              <a:avLst/>
              <a:gdLst/>
              <a:ahLst/>
              <a:cxnLst/>
              <a:rect r="r" b="b" t="t" l="l"/>
              <a:pathLst>
                <a:path h="664853" w="6162009">
                  <a:moveTo>
                    <a:pt x="5958809" y="0"/>
                  </a:moveTo>
                  <a:cubicBezTo>
                    <a:pt x="6071033" y="0"/>
                    <a:pt x="6162009" y="148832"/>
                    <a:pt x="6162009" y="332427"/>
                  </a:cubicBezTo>
                  <a:cubicBezTo>
                    <a:pt x="6162009" y="516021"/>
                    <a:pt x="6071033" y="664853"/>
                    <a:pt x="5958809" y="664853"/>
                  </a:cubicBezTo>
                  <a:lnTo>
                    <a:pt x="203200" y="664853"/>
                  </a:lnTo>
                  <a:cubicBezTo>
                    <a:pt x="90976" y="664853"/>
                    <a:pt x="0" y="516021"/>
                    <a:pt x="0" y="332427"/>
                  </a:cubicBezTo>
                  <a:cubicBezTo>
                    <a:pt x="0" y="148832"/>
                    <a:pt x="90976" y="0"/>
                    <a:pt x="203200" y="0"/>
                  </a:cubicBezTo>
                  <a:close/>
                </a:path>
              </a:pathLst>
            </a:custGeom>
            <a:solidFill>
              <a:srgbClr val="FFB92E"/>
            </a:solidFill>
          </p:spPr>
        </p:sp>
        <p:sp>
          <p:nvSpPr>
            <p:cNvPr name="TextBox 11" id="11"/>
            <p:cNvSpPr txBox="true"/>
            <p:nvPr/>
          </p:nvSpPr>
          <p:spPr>
            <a:xfrm>
              <a:off x="0" y="-76200"/>
              <a:ext cx="6162009" cy="741053"/>
            </a:xfrm>
            <a:prstGeom prst="rect">
              <a:avLst/>
            </a:prstGeom>
          </p:spPr>
          <p:txBody>
            <a:bodyPr anchor="ctr" rtlCol="false" tIns="50800" lIns="50800" bIns="50800" rIns="50800"/>
            <a:lstStyle/>
            <a:p>
              <a:pPr algn="ctr">
                <a:lnSpc>
                  <a:spcPts val="4284"/>
                </a:lnSpc>
              </a:pPr>
            </a:p>
          </p:txBody>
        </p:sp>
      </p:grpSp>
      <p:sp>
        <p:nvSpPr>
          <p:cNvPr name="TextBox 12" id="12"/>
          <p:cNvSpPr txBox="true"/>
          <p:nvPr/>
        </p:nvSpPr>
        <p:spPr>
          <a:xfrm rot="0">
            <a:off x="1028700" y="6537502"/>
            <a:ext cx="15812924" cy="1384300"/>
          </a:xfrm>
          <a:prstGeom prst="rect">
            <a:avLst/>
          </a:prstGeom>
        </p:spPr>
        <p:txBody>
          <a:bodyPr anchor="t" rtlCol="false" tIns="0" lIns="0" bIns="0" rIns="0">
            <a:spAutoFit/>
          </a:bodyPr>
          <a:lstStyle/>
          <a:p>
            <a:pPr algn="ctr">
              <a:lnSpc>
                <a:spcPts val="5599"/>
              </a:lnSpc>
              <a:spcBef>
                <a:spcPct val="0"/>
              </a:spcBef>
            </a:pPr>
            <a:r>
              <a:rPr lang="en-US" sz="3999">
                <a:solidFill>
                  <a:srgbClr val="545454"/>
                </a:solidFill>
                <a:latin typeface="DM Sans"/>
                <a:ea typeface="DM Sans"/>
                <a:cs typeface="DM Sans"/>
                <a:sym typeface="DM Sans"/>
              </a:rPr>
              <a:t>To qualify, you have to join our CBS team (Consumer, Business, Shareholders).</a:t>
            </a:r>
          </a:p>
        </p:txBody>
      </p:sp>
      <p:grpSp>
        <p:nvGrpSpPr>
          <p:cNvPr name="Group 13" id="13"/>
          <p:cNvGrpSpPr/>
          <p:nvPr/>
        </p:nvGrpSpPr>
        <p:grpSpPr>
          <a:xfrm rot="0">
            <a:off x="14746831" y="341888"/>
            <a:ext cx="6317871" cy="785712"/>
            <a:chOff x="0" y="0"/>
            <a:chExt cx="8423828" cy="1047616"/>
          </a:xfrm>
        </p:grpSpPr>
        <p:grpSp>
          <p:nvGrpSpPr>
            <p:cNvPr name="Group 14" id="14"/>
            <p:cNvGrpSpPr/>
            <p:nvPr/>
          </p:nvGrpSpPr>
          <p:grpSpPr>
            <a:xfrm rot="0">
              <a:off x="0" y="0"/>
              <a:ext cx="8423828" cy="1047616"/>
              <a:chOff x="0" y="0"/>
              <a:chExt cx="2246354" cy="279364"/>
            </a:xfrm>
          </p:grpSpPr>
          <p:sp>
            <p:nvSpPr>
              <p:cNvPr name="Freeform 15" id="15"/>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6" id="16"/>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7" id="17"/>
            <p:cNvGrpSpPr/>
            <p:nvPr/>
          </p:nvGrpSpPr>
          <p:grpSpPr>
            <a:xfrm rot="0">
              <a:off x="408724" y="118304"/>
              <a:ext cx="2433022" cy="811007"/>
              <a:chOff x="0" y="0"/>
              <a:chExt cx="812800" cy="270933"/>
            </a:xfrm>
          </p:grpSpPr>
          <p:sp>
            <p:nvSpPr>
              <p:cNvPr name="Freeform 18" id="1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9" id="19"/>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0" id="20"/>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7"/>
              <a:stretch>
                <a:fillRect l="0" t="0" r="0" b="0"/>
              </a:stretch>
            </a:blipFill>
          </p:spPr>
        </p:sp>
      </p:grpSp>
    </p:spTree>
  </p:cSld>
  <p:clrMapOvr>
    <a:masterClrMapping/>
  </p:clrMapOvr>
  <p:transition spd="fast">
    <p:wipe dir="l"/>
  </p:transition>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1769342" y="-396882"/>
            <a:ext cx="22161529" cy="11080765"/>
          </a:xfrm>
          <a:custGeom>
            <a:avLst/>
            <a:gdLst/>
            <a:ahLst/>
            <a:cxnLst/>
            <a:rect r="r" b="b" t="t" l="l"/>
            <a:pathLst>
              <a:path h="11080765" w="22161529">
                <a:moveTo>
                  <a:pt x="22161529" y="11080764"/>
                </a:moveTo>
                <a:lnTo>
                  <a:pt x="0" y="11080764"/>
                </a:lnTo>
                <a:lnTo>
                  <a:pt x="0" y="0"/>
                </a:lnTo>
                <a:lnTo>
                  <a:pt x="22161529" y="0"/>
                </a:lnTo>
                <a:lnTo>
                  <a:pt x="22161529" y="1108076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444609" y="-314124"/>
            <a:ext cx="3404105" cy="1342824"/>
          </a:xfrm>
          <a:custGeom>
            <a:avLst/>
            <a:gdLst/>
            <a:ahLst/>
            <a:cxnLst/>
            <a:rect r="r" b="b" t="t" l="l"/>
            <a:pathLst>
              <a:path h="1342824" w="3404105">
                <a:moveTo>
                  <a:pt x="0" y="0"/>
                </a:moveTo>
                <a:lnTo>
                  <a:pt x="3404105" y="0"/>
                </a:lnTo>
                <a:lnTo>
                  <a:pt x="3404105" y="1342824"/>
                </a:lnTo>
                <a:lnTo>
                  <a:pt x="0" y="1342824"/>
                </a:lnTo>
                <a:lnTo>
                  <a:pt x="0" y="0"/>
                </a:lnTo>
                <a:close/>
              </a:path>
            </a:pathLst>
          </a:custGeom>
          <a:blipFill>
            <a:blip r:embed="rId5"/>
            <a:stretch>
              <a:fillRect l="0" t="0" r="0" b="-79138"/>
            </a:stretch>
          </a:blipFill>
        </p:spPr>
      </p:sp>
      <p:grpSp>
        <p:nvGrpSpPr>
          <p:cNvPr name="Group 5" id="5"/>
          <p:cNvGrpSpPr/>
          <p:nvPr/>
        </p:nvGrpSpPr>
        <p:grpSpPr>
          <a:xfrm rot="0">
            <a:off x="9706387" y="1028700"/>
            <a:ext cx="5575398" cy="3279646"/>
            <a:chOff x="0" y="0"/>
            <a:chExt cx="1381760" cy="812800"/>
          </a:xfrm>
        </p:grpSpPr>
        <p:sp>
          <p:nvSpPr>
            <p:cNvPr name="Freeform 6" id="6"/>
            <p:cNvSpPr/>
            <p:nvPr/>
          </p:nvSpPr>
          <p:spPr>
            <a:xfrm flipH="false" flipV="false" rot="0">
              <a:off x="0" y="0"/>
              <a:ext cx="1381760" cy="812800"/>
            </a:xfrm>
            <a:custGeom>
              <a:avLst/>
              <a:gdLst/>
              <a:ahLst/>
              <a:cxnLst/>
              <a:rect r="r" b="b" t="t" l="l"/>
              <a:pathLst>
                <a:path h="812800" w="1381760">
                  <a:moveTo>
                    <a:pt x="0" y="0"/>
                  </a:moveTo>
                  <a:lnTo>
                    <a:pt x="1381760" y="0"/>
                  </a:lnTo>
                  <a:lnTo>
                    <a:pt x="1381760" y="812800"/>
                  </a:lnTo>
                  <a:lnTo>
                    <a:pt x="0" y="812800"/>
                  </a:lnTo>
                  <a:close/>
                </a:path>
              </a:pathLst>
            </a:custGeom>
            <a:solidFill>
              <a:srgbClr val="6DA7CC"/>
            </a:solidFill>
          </p:spPr>
        </p:sp>
        <p:sp>
          <p:nvSpPr>
            <p:cNvPr name="TextBox 7" id="7"/>
            <p:cNvSpPr txBox="true"/>
            <p:nvPr/>
          </p:nvSpPr>
          <p:spPr>
            <a:xfrm>
              <a:off x="0" y="-28575"/>
              <a:ext cx="1381760" cy="841375"/>
            </a:xfrm>
            <a:prstGeom prst="rect">
              <a:avLst/>
            </a:prstGeom>
          </p:spPr>
          <p:txBody>
            <a:bodyPr anchor="ctr" rtlCol="false" tIns="61029" lIns="61029" bIns="61029" rIns="61029"/>
            <a:lstStyle/>
            <a:p>
              <a:pPr algn="ctr">
                <a:lnSpc>
                  <a:spcPts val="1513"/>
                </a:lnSpc>
              </a:pPr>
            </a:p>
          </p:txBody>
        </p:sp>
      </p:grpSp>
      <p:grpSp>
        <p:nvGrpSpPr>
          <p:cNvPr name="Group 8" id="8"/>
          <p:cNvGrpSpPr/>
          <p:nvPr/>
        </p:nvGrpSpPr>
        <p:grpSpPr>
          <a:xfrm rot="0">
            <a:off x="-909918" y="-146661"/>
            <a:ext cx="13196831" cy="10875507"/>
            <a:chOff x="0" y="0"/>
            <a:chExt cx="1268012" cy="1044968"/>
          </a:xfrm>
        </p:grpSpPr>
        <p:sp>
          <p:nvSpPr>
            <p:cNvPr name="Freeform 9" id="9"/>
            <p:cNvSpPr/>
            <p:nvPr/>
          </p:nvSpPr>
          <p:spPr>
            <a:xfrm flipH="false" flipV="false" rot="0">
              <a:off x="0" y="0"/>
              <a:ext cx="1268012" cy="1044968"/>
            </a:xfrm>
            <a:custGeom>
              <a:avLst/>
              <a:gdLst/>
              <a:ahLst/>
              <a:cxnLst/>
              <a:rect r="r" b="b" t="t" l="l"/>
              <a:pathLst>
                <a:path h="1044968" w="1268012">
                  <a:moveTo>
                    <a:pt x="203200" y="0"/>
                  </a:moveTo>
                  <a:lnTo>
                    <a:pt x="1268012" y="0"/>
                  </a:lnTo>
                  <a:lnTo>
                    <a:pt x="1064812" y="1044968"/>
                  </a:lnTo>
                  <a:lnTo>
                    <a:pt x="0" y="1044968"/>
                  </a:lnTo>
                  <a:lnTo>
                    <a:pt x="203200" y="0"/>
                  </a:lnTo>
                  <a:close/>
                </a:path>
              </a:pathLst>
            </a:custGeom>
            <a:solidFill>
              <a:srgbClr val="22263E"/>
            </a:solidFill>
          </p:spPr>
        </p:sp>
        <p:sp>
          <p:nvSpPr>
            <p:cNvPr name="TextBox 10" id="10"/>
            <p:cNvSpPr txBox="true"/>
            <p:nvPr/>
          </p:nvSpPr>
          <p:spPr>
            <a:xfrm>
              <a:off x="101600" y="-28575"/>
              <a:ext cx="1064812" cy="1073543"/>
            </a:xfrm>
            <a:prstGeom prst="rect">
              <a:avLst/>
            </a:prstGeom>
          </p:spPr>
          <p:txBody>
            <a:bodyPr anchor="ctr" rtlCol="false" tIns="61029" lIns="61029" bIns="61029" rIns="61029"/>
            <a:lstStyle/>
            <a:p>
              <a:pPr algn="ctr">
                <a:lnSpc>
                  <a:spcPts val="1513"/>
                </a:lnSpc>
              </a:pPr>
            </a:p>
          </p:txBody>
        </p:sp>
      </p:grpSp>
      <p:grpSp>
        <p:nvGrpSpPr>
          <p:cNvPr name="Group 11" id="11"/>
          <p:cNvGrpSpPr>
            <a:grpSpLocks noChangeAspect="true"/>
          </p:cNvGrpSpPr>
          <p:nvPr/>
        </p:nvGrpSpPr>
        <p:grpSpPr>
          <a:xfrm rot="0">
            <a:off x="10555955" y="-146661"/>
            <a:ext cx="8848895" cy="10580323"/>
            <a:chOff x="0" y="0"/>
            <a:chExt cx="8603361" cy="10286746"/>
          </a:xfrm>
        </p:grpSpPr>
        <p:sp>
          <p:nvSpPr>
            <p:cNvPr name="Freeform 12" id="12"/>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6"/>
              <a:stretch>
                <a:fillRect l="-28068" t="0" r="-51058" b="0"/>
              </a:stretch>
            </a:blipFill>
          </p:spPr>
        </p:sp>
      </p:grpSp>
      <p:sp>
        <p:nvSpPr>
          <p:cNvPr name="TextBox 13" id="13"/>
          <p:cNvSpPr txBox="true"/>
          <p:nvPr/>
        </p:nvSpPr>
        <p:spPr>
          <a:xfrm rot="0">
            <a:off x="1481209" y="419076"/>
            <a:ext cx="9074746" cy="10014585"/>
          </a:xfrm>
          <a:prstGeom prst="rect">
            <a:avLst/>
          </a:prstGeom>
        </p:spPr>
        <p:txBody>
          <a:bodyPr anchor="t" rtlCol="false" tIns="0" lIns="0" bIns="0" rIns="0">
            <a:spAutoFit/>
          </a:bodyPr>
          <a:lstStyle/>
          <a:p>
            <a:pPr algn="ctr">
              <a:lnSpc>
                <a:spcPts val="11340"/>
              </a:lnSpc>
            </a:pPr>
            <a:r>
              <a:rPr lang="en-US" sz="8100">
                <a:solidFill>
                  <a:srgbClr val="FFFFFF"/>
                </a:solidFill>
                <a:latin typeface="Anton"/>
                <a:ea typeface="Anton"/>
                <a:cs typeface="Anton"/>
                <a:sym typeface="Anton"/>
              </a:rPr>
              <a:t> </a:t>
            </a:r>
            <a:r>
              <a:rPr lang="en-US" sz="8100">
                <a:solidFill>
                  <a:srgbClr val="6DA7CC"/>
                </a:solidFill>
                <a:latin typeface="Anton"/>
                <a:ea typeface="Anton"/>
                <a:cs typeface="Anton"/>
                <a:sym typeface="Anton"/>
              </a:rPr>
              <a:t>Ready to Join Our CBS TEAM </a:t>
            </a:r>
          </a:p>
          <a:p>
            <a:pPr algn="ctr">
              <a:lnSpc>
                <a:spcPts val="11340"/>
              </a:lnSpc>
            </a:pPr>
            <a:r>
              <a:rPr lang="en-US" sz="8100">
                <a:solidFill>
                  <a:srgbClr val="FFFFFF"/>
                </a:solidFill>
                <a:latin typeface="Anton"/>
                <a:ea typeface="Anton"/>
                <a:cs typeface="Anton"/>
                <a:sym typeface="Anton"/>
              </a:rPr>
              <a:t>&amp; </a:t>
            </a:r>
          </a:p>
          <a:p>
            <a:pPr algn="ctr">
              <a:lnSpc>
                <a:spcPts val="11340"/>
              </a:lnSpc>
            </a:pPr>
            <a:r>
              <a:rPr lang="en-US" sz="8100">
                <a:solidFill>
                  <a:srgbClr val="6DA7CC"/>
                </a:solidFill>
                <a:latin typeface="Anton"/>
                <a:ea typeface="Anton"/>
                <a:cs typeface="Anton"/>
                <a:sym typeface="Anton"/>
              </a:rPr>
              <a:t>Enjoy a 1-Year Supply of DrAT LifEssence Water? </a:t>
            </a:r>
          </a:p>
          <a:p>
            <a:pPr algn="just">
              <a:lnSpc>
                <a:spcPts val="11340"/>
              </a:lnSpc>
            </a:pPr>
          </a:p>
        </p:txBody>
      </p:sp>
      <p:grpSp>
        <p:nvGrpSpPr>
          <p:cNvPr name="Group 14" id="14"/>
          <p:cNvGrpSpPr/>
          <p:nvPr/>
        </p:nvGrpSpPr>
        <p:grpSpPr>
          <a:xfrm rot="0">
            <a:off x="14746831" y="341888"/>
            <a:ext cx="6317871" cy="785712"/>
            <a:chOff x="0" y="0"/>
            <a:chExt cx="8423828" cy="1047616"/>
          </a:xfrm>
        </p:grpSpPr>
        <p:grpSp>
          <p:nvGrpSpPr>
            <p:cNvPr name="Group 15" id="15"/>
            <p:cNvGrpSpPr/>
            <p:nvPr/>
          </p:nvGrpSpPr>
          <p:grpSpPr>
            <a:xfrm rot="0">
              <a:off x="0" y="0"/>
              <a:ext cx="8423828" cy="1047616"/>
              <a:chOff x="0" y="0"/>
              <a:chExt cx="2246354" cy="279364"/>
            </a:xfrm>
          </p:grpSpPr>
          <p:sp>
            <p:nvSpPr>
              <p:cNvPr name="Freeform 16" id="1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7" id="1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8" id="18"/>
            <p:cNvGrpSpPr/>
            <p:nvPr/>
          </p:nvGrpSpPr>
          <p:grpSpPr>
            <a:xfrm rot="0">
              <a:off x="408724" y="118304"/>
              <a:ext cx="2433022" cy="811007"/>
              <a:chOff x="0" y="0"/>
              <a:chExt cx="812800" cy="270933"/>
            </a:xfrm>
          </p:grpSpPr>
          <p:sp>
            <p:nvSpPr>
              <p:cNvPr name="Freeform 19" id="1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0" id="2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1" id="2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7"/>
              <a:stretch>
                <a:fillRect l="0" t="0" r="0" b="0"/>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859302" y="2215373"/>
            <a:ext cx="5803084" cy="1082099"/>
          </a:xfrm>
          <a:prstGeom prst="rect">
            <a:avLst/>
          </a:prstGeom>
        </p:spPr>
        <p:txBody>
          <a:bodyPr anchor="t" rtlCol="false" tIns="0" lIns="0" bIns="0" rIns="0">
            <a:spAutoFit/>
          </a:bodyPr>
          <a:lstStyle/>
          <a:p>
            <a:pPr algn="ctr">
              <a:lnSpc>
                <a:spcPts val="9046"/>
              </a:lnSpc>
            </a:pPr>
            <a:r>
              <a:rPr lang="en-US" sz="5951">
                <a:solidFill>
                  <a:srgbClr val="FF3654"/>
                </a:solidFill>
                <a:latin typeface="Anton"/>
                <a:ea typeface="Anton"/>
                <a:cs typeface="Anton"/>
                <a:sym typeface="Anton"/>
              </a:rPr>
              <a:t>INFLUENCER</a:t>
            </a:r>
            <a:r>
              <a:rPr lang="en-US" sz="5951">
                <a:solidFill>
                  <a:srgbClr val="FF3654"/>
                </a:solidFill>
                <a:latin typeface="Anton"/>
                <a:ea typeface="Anton"/>
                <a:cs typeface="Anton"/>
                <a:sym typeface="Anton"/>
              </a:rPr>
              <a:t> TEAM:- </a:t>
            </a:r>
          </a:p>
        </p:txBody>
      </p:sp>
      <p:grpSp>
        <p:nvGrpSpPr>
          <p:cNvPr name="Group 3" id="3"/>
          <p:cNvGrpSpPr/>
          <p:nvPr/>
        </p:nvGrpSpPr>
        <p:grpSpPr>
          <a:xfrm rot="0">
            <a:off x="14746831" y="341888"/>
            <a:ext cx="6317871" cy="785712"/>
            <a:chOff x="0" y="0"/>
            <a:chExt cx="8423828" cy="1047616"/>
          </a:xfrm>
        </p:grpSpPr>
        <p:grpSp>
          <p:nvGrpSpPr>
            <p:cNvPr name="Group 4" id="4"/>
            <p:cNvGrpSpPr/>
            <p:nvPr/>
          </p:nvGrpSpPr>
          <p:grpSpPr>
            <a:xfrm rot="0">
              <a:off x="0" y="0"/>
              <a:ext cx="8423828" cy="1047616"/>
              <a:chOff x="0" y="0"/>
              <a:chExt cx="2246354" cy="279364"/>
            </a:xfrm>
          </p:grpSpPr>
          <p:sp>
            <p:nvSpPr>
              <p:cNvPr name="Freeform 5" id="5"/>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6" id="6"/>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7" id="7"/>
            <p:cNvGrpSpPr/>
            <p:nvPr/>
          </p:nvGrpSpPr>
          <p:grpSpPr>
            <a:xfrm rot="0">
              <a:off x="408724" y="118304"/>
              <a:ext cx="2433022" cy="811007"/>
              <a:chOff x="0" y="0"/>
              <a:chExt cx="812800" cy="270933"/>
            </a:xfrm>
          </p:grpSpPr>
          <p:sp>
            <p:nvSpPr>
              <p:cNvPr name="Freeform 8" id="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9" id="9"/>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0" id="10"/>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2"/>
              <a:stretch>
                <a:fillRect l="0" t="0" r="0" b="0"/>
              </a:stretch>
            </a:blipFill>
          </p:spPr>
        </p:sp>
      </p:grpSp>
      <p:sp>
        <p:nvSpPr>
          <p:cNvPr name="TextBox 11" id="11"/>
          <p:cNvSpPr txBox="true"/>
          <p:nvPr/>
        </p:nvSpPr>
        <p:spPr>
          <a:xfrm rot="0">
            <a:off x="7478236" y="1252609"/>
            <a:ext cx="9781064" cy="8248650"/>
          </a:xfrm>
          <a:prstGeom prst="rect">
            <a:avLst/>
          </a:prstGeom>
        </p:spPr>
        <p:txBody>
          <a:bodyPr anchor="t" rtlCol="false" tIns="0" lIns="0" bIns="0" rIns="0">
            <a:spAutoFit/>
          </a:bodyPr>
          <a:lstStyle/>
          <a:p>
            <a:pPr algn="just">
              <a:lnSpc>
                <a:spcPts val="5999"/>
              </a:lnSpc>
            </a:pPr>
            <a:r>
              <a:rPr lang="en-US" b="true" sz="3999" spc="183">
                <a:solidFill>
                  <a:srgbClr val="FF3654"/>
                </a:solidFill>
                <a:latin typeface="Public Sans Bold"/>
                <a:ea typeface="Public Sans Bold"/>
                <a:cs typeface="Public Sans Bold"/>
                <a:sym typeface="Public Sans Bold"/>
              </a:rPr>
              <a:t>Unlock a 1-year supply of LifEssence Water (365 packs)- Worth RM 7,300! 💧✨</a:t>
            </a:r>
          </a:p>
          <a:p>
            <a:pPr algn="just">
              <a:lnSpc>
                <a:spcPts val="5999"/>
              </a:lnSpc>
            </a:pPr>
            <a:r>
              <a:rPr lang="en-US" b="true" sz="3999" spc="183">
                <a:solidFill>
                  <a:srgbClr val="FBFBFD"/>
                </a:solidFill>
                <a:latin typeface="Public Sans Bold"/>
                <a:ea typeface="Public Sans Bold"/>
                <a:cs typeface="Public Sans Bold"/>
                <a:sym typeface="Public Sans Bold"/>
              </a:rPr>
              <a:t>Join our </a:t>
            </a:r>
            <a:r>
              <a:rPr lang="en-US" b="true" sz="3999" spc="183">
                <a:solidFill>
                  <a:srgbClr val="24B6AB"/>
                </a:solidFill>
                <a:latin typeface="Public Sans Bold"/>
                <a:ea typeface="Public Sans Bold"/>
                <a:cs typeface="Public Sans Bold"/>
                <a:sym typeface="Public Sans Bold"/>
              </a:rPr>
              <a:t>Influencer CBS TEAM </a:t>
            </a:r>
            <a:r>
              <a:rPr lang="en-US" b="true" sz="3999" spc="183">
                <a:solidFill>
                  <a:srgbClr val="FBFBFD"/>
                </a:solidFill>
                <a:latin typeface="Public Sans Bold"/>
                <a:ea typeface="Public Sans Bold"/>
                <a:cs typeface="Public Sans Bold"/>
                <a:sym typeface="Public Sans Bold"/>
              </a:rPr>
              <a:t>with a </a:t>
            </a:r>
            <a:r>
              <a:rPr lang="en-US" b="true" sz="3999" spc="183">
                <a:solidFill>
                  <a:srgbClr val="F68422"/>
                </a:solidFill>
                <a:latin typeface="Public Sans Bold"/>
                <a:ea typeface="Public Sans Bold"/>
                <a:cs typeface="Public Sans Bold"/>
                <a:sym typeface="Public Sans Bold"/>
              </a:rPr>
              <a:t>one-time investment of RM 2,000</a:t>
            </a:r>
            <a:r>
              <a:rPr lang="en-US" b="true" sz="3999" spc="183">
                <a:solidFill>
                  <a:srgbClr val="FBFBFD"/>
                </a:solidFill>
                <a:latin typeface="Public Sans Bold"/>
                <a:ea typeface="Public Sans Bold"/>
                <a:cs typeface="Public Sans Bold"/>
                <a:sym typeface="Public Sans Bold"/>
              </a:rPr>
              <a:t> and enjoy exclusive perks while staying hydrated and elevating your lifestyle. 🌿💎</a:t>
            </a:r>
          </a:p>
          <a:p>
            <a:pPr algn="just">
              <a:lnSpc>
                <a:spcPts val="5999"/>
              </a:lnSpc>
            </a:pPr>
          </a:p>
          <a:p>
            <a:pPr algn="just" marL="0" indent="0" lvl="0">
              <a:lnSpc>
                <a:spcPts val="5999"/>
              </a:lnSpc>
              <a:spcBef>
                <a:spcPct val="0"/>
              </a:spcBef>
            </a:pPr>
            <a:r>
              <a:rPr lang="en-US" b="true" sz="3999" spc="183">
                <a:solidFill>
                  <a:srgbClr val="FBFBFD"/>
                </a:solidFill>
                <a:latin typeface="Public Sans Bold"/>
                <a:ea typeface="Public Sans Bold"/>
                <a:cs typeface="Public Sans Bold"/>
                <a:sym typeface="Public Sans Bold"/>
              </a:rPr>
              <a:t>Don’t miss this chance to refresh, influence, and thrive! 🚀</a:t>
            </a:r>
          </a:p>
        </p:txBody>
      </p:sp>
      <p:sp>
        <p:nvSpPr>
          <p:cNvPr name="Freeform 12" id="12"/>
          <p:cNvSpPr/>
          <p:nvPr/>
        </p:nvSpPr>
        <p:spPr>
          <a:xfrm flipH="false" flipV="false" rot="0">
            <a:off x="536076" y="4451292"/>
            <a:ext cx="6449536" cy="5835708"/>
          </a:xfrm>
          <a:custGeom>
            <a:avLst/>
            <a:gdLst/>
            <a:ahLst/>
            <a:cxnLst/>
            <a:rect r="r" b="b" t="t" l="l"/>
            <a:pathLst>
              <a:path h="5835708" w="6449536">
                <a:moveTo>
                  <a:pt x="0" y="0"/>
                </a:moveTo>
                <a:lnTo>
                  <a:pt x="6449536" y="0"/>
                </a:lnTo>
                <a:lnTo>
                  <a:pt x="6449536" y="5835708"/>
                </a:lnTo>
                <a:lnTo>
                  <a:pt x="0" y="5835708"/>
                </a:lnTo>
                <a:lnTo>
                  <a:pt x="0" y="0"/>
                </a:lnTo>
                <a:close/>
              </a:path>
            </a:pathLst>
          </a:custGeom>
          <a:blipFill>
            <a:blip r:embed="rId3"/>
            <a:stretch>
              <a:fillRect l="-24872" t="0" r="-9676" b="-373"/>
            </a:stretch>
          </a:blipFill>
        </p:spPr>
      </p:sp>
      <p:sp>
        <p:nvSpPr>
          <p:cNvPr name="TextBox 13" id="13"/>
          <p:cNvSpPr txBox="true"/>
          <p:nvPr/>
        </p:nvSpPr>
        <p:spPr>
          <a:xfrm rot="0">
            <a:off x="1405371" y="1233559"/>
            <a:ext cx="4189344" cy="856742"/>
          </a:xfrm>
          <a:prstGeom prst="rect">
            <a:avLst/>
          </a:prstGeom>
        </p:spPr>
        <p:txBody>
          <a:bodyPr anchor="t" rtlCol="false" tIns="0" lIns="0" bIns="0" rIns="0">
            <a:spAutoFit/>
          </a:bodyPr>
          <a:lstStyle/>
          <a:p>
            <a:pPr algn="ctr">
              <a:lnSpc>
                <a:spcPts val="7144"/>
              </a:lnSpc>
            </a:pPr>
            <a:r>
              <a:rPr lang="en-US" sz="4700">
                <a:solidFill>
                  <a:srgbClr val="24B6AB"/>
                </a:solidFill>
                <a:latin typeface="Anton"/>
                <a:ea typeface="Anton"/>
                <a:cs typeface="Anton"/>
                <a:sym typeface="Anton"/>
              </a:rPr>
              <a:t>JOIN OUR </a:t>
            </a:r>
          </a:p>
        </p:txBody>
      </p:sp>
    </p:spTree>
  </p:cSld>
  <p:clrMapOvr>
    <a:masterClrMapping/>
  </p:clrMapOvr>
  <p:transition spd="fast">
    <p:wipe dir="l"/>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1681553" y="435962"/>
            <a:ext cx="15577747" cy="9315450"/>
          </a:xfrm>
          <a:prstGeom prst="rect">
            <a:avLst/>
          </a:prstGeom>
        </p:spPr>
        <p:txBody>
          <a:bodyPr anchor="t" rtlCol="false" tIns="0" lIns="0" bIns="0" rIns="0">
            <a:spAutoFit/>
          </a:bodyPr>
          <a:lstStyle/>
          <a:p>
            <a:pPr algn="just">
              <a:lnSpc>
                <a:spcPts val="5250"/>
              </a:lnSpc>
            </a:pPr>
          </a:p>
          <a:p>
            <a:pPr algn="just">
              <a:lnSpc>
                <a:spcPts val="5250"/>
              </a:lnSpc>
            </a:pPr>
            <a:r>
              <a:rPr lang="en-US" b="true" sz="3500" spc="161">
                <a:solidFill>
                  <a:srgbClr val="FBFBFD"/>
                </a:solidFill>
                <a:latin typeface="Public Sans Bold"/>
                <a:ea typeface="Public Sans Bold"/>
                <a:cs typeface="Public Sans Bold"/>
                <a:sym typeface="Public Sans Bold"/>
              </a:rPr>
              <a:t>As an Influencer CBS TEAM member, you’ll enjoy:</a:t>
            </a:r>
          </a:p>
          <a:p>
            <a:pPr algn="just">
              <a:lnSpc>
                <a:spcPts val="5250"/>
              </a:lnSpc>
            </a:pPr>
            <a:r>
              <a:rPr lang="en-US" b="true" sz="3500" spc="161">
                <a:solidFill>
                  <a:srgbClr val="FBFBFD"/>
                </a:solidFill>
                <a:latin typeface="Public Sans Bold"/>
                <a:ea typeface="Public Sans Bold"/>
                <a:cs typeface="Public Sans Bold"/>
                <a:sym typeface="Public Sans Bold"/>
              </a:rPr>
              <a:t>✅ A 1-Year Supply of:</a:t>
            </a:r>
          </a:p>
          <a:p>
            <a:pPr algn="just" marL="755651" indent="-377825" lvl="1">
              <a:lnSpc>
                <a:spcPts val="5250"/>
              </a:lnSpc>
              <a:buFont typeface="Arial"/>
              <a:buChar char="•"/>
            </a:pPr>
            <a:r>
              <a:rPr lang="en-US" b="true" sz="3500" spc="161">
                <a:solidFill>
                  <a:srgbClr val="FFB81A"/>
                </a:solidFill>
                <a:latin typeface="Public Sans Bold"/>
                <a:ea typeface="Public Sans Bold"/>
                <a:cs typeface="Public Sans Bold"/>
                <a:sym typeface="Public Sans Bold"/>
              </a:rPr>
              <a:t>365 packs of 500ml DrAT LifEssence Water</a:t>
            </a:r>
            <a:r>
              <a:rPr lang="en-US" b="true" sz="3500" spc="161">
                <a:solidFill>
                  <a:srgbClr val="FBFBFD"/>
                </a:solidFill>
                <a:latin typeface="Public Sans Bold"/>
                <a:ea typeface="Public Sans Bold"/>
                <a:cs typeface="Public Sans Bold"/>
                <a:sym typeface="Public Sans Bold"/>
              </a:rPr>
              <a:t> – worth RM 7,300</a:t>
            </a:r>
          </a:p>
          <a:p>
            <a:pPr algn="just">
              <a:lnSpc>
                <a:spcPts val="5250"/>
              </a:lnSpc>
            </a:pPr>
            <a:r>
              <a:rPr lang="en-US" b="true" sz="3500" spc="161">
                <a:solidFill>
                  <a:srgbClr val="FFB81A"/>
                </a:solidFill>
                <a:latin typeface="Public Sans Bold"/>
                <a:ea typeface="Public Sans Bold"/>
                <a:cs typeface="Public Sans Bold"/>
                <a:sym typeface="Public Sans Bold"/>
              </a:rPr>
              <a:t> </a:t>
            </a:r>
            <a:r>
              <a:rPr lang="en-US" b="true" sz="3500" spc="161">
                <a:solidFill>
                  <a:srgbClr val="FF3654"/>
                </a:solidFill>
                <a:latin typeface="Public Sans Bold"/>
                <a:ea typeface="Public Sans Bold"/>
                <a:cs typeface="Public Sans Bold"/>
                <a:sym typeface="Public Sans Bold"/>
              </a:rPr>
              <a:t>*Redeemed weekly by you*</a:t>
            </a:r>
          </a:p>
          <a:p>
            <a:pPr algn="just">
              <a:lnSpc>
                <a:spcPts val="5250"/>
              </a:lnSpc>
            </a:pPr>
            <a:r>
              <a:rPr lang="en-US" b="true" sz="3500" spc="161">
                <a:solidFill>
                  <a:srgbClr val="48D597"/>
                </a:solidFill>
                <a:latin typeface="Public Sans Bold"/>
                <a:ea typeface="Public Sans Bold"/>
                <a:cs typeface="Public Sans Bold"/>
                <a:sym typeface="Public Sans Bold"/>
              </a:rPr>
              <a:t>Top-Up Option for an additional RM 2,000, which includes:</a:t>
            </a:r>
          </a:p>
          <a:p>
            <a:pPr algn="just">
              <a:lnSpc>
                <a:spcPts val="5250"/>
              </a:lnSpc>
            </a:pPr>
            <a:r>
              <a:rPr lang="en-US" b="true" sz="3500" spc="161">
                <a:solidFill>
                  <a:srgbClr val="FBFBFD"/>
                </a:solidFill>
                <a:latin typeface="Public Sans Bold"/>
                <a:ea typeface="Public Sans Bold"/>
                <a:cs typeface="Public Sans Bold"/>
                <a:sym typeface="Public Sans Bold"/>
              </a:rPr>
              <a:t>✅ An exclusive bundle worth </a:t>
            </a:r>
            <a:r>
              <a:rPr lang="en-US" b="true" sz="3500" spc="161">
                <a:solidFill>
                  <a:srgbClr val="FFB81A"/>
                </a:solidFill>
                <a:latin typeface="Public Sans Bold"/>
                <a:ea typeface="Public Sans Bold"/>
                <a:cs typeface="Public Sans Bold"/>
                <a:sym typeface="Public Sans Bold"/>
              </a:rPr>
              <a:t>RM2,000 in essential products</a:t>
            </a:r>
          </a:p>
          <a:p>
            <a:pPr algn="just">
              <a:lnSpc>
                <a:spcPts val="5250"/>
              </a:lnSpc>
            </a:pPr>
            <a:r>
              <a:rPr lang="en-US" b="true" sz="3500" spc="161">
                <a:solidFill>
                  <a:srgbClr val="FBFBFD"/>
                </a:solidFill>
                <a:latin typeface="Public Sans Bold"/>
                <a:ea typeface="Public Sans Bold"/>
                <a:cs typeface="Public Sans Bold"/>
                <a:sym typeface="Public Sans Bold"/>
              </a:rPr>
              <a:t>✅</a:t>
            </a:r>
            <a:r>
              <a:rPr lang="en-US" b="true" sz="3500" spc="161">
                <a:solidFill>
                  <a:srgbClr val="FFB81A"/>
                </a:solidFill>
                <a:latin typeface="Public Sans Bold"/>
                <a:ea typeface="Public Sans Bold"/>
                <a:cs typeface="Public Sans Bold"/>
                <a:sym typeface="Public Sans Bold"/>
              </a:rPr>
              <a:t> Receive RM2000 worth of discount vouchers at a 25% off on any product</a:t>
            </a:r>
          </a:p>
          <a:p>
            <a:pPr algn="just">
              <a:lnSpc>
                <a:spcPts val="5250"/>
              </a:lnSpc>
            </a:pPr>
            <a:r>
              <a:rPr lang="en-US" b="true" sz="3500" spc="161">
                <a:solidFill>
                  <a:srgbClr val="FFB81A"/>
                </a:solidFill>
                <a:latin typeface="Public Sans Bold"/>
                <a:ea typeface="Public Sans Bold"/>
                <a:cs typeface="Public Sans Bold"/>
                <a:sym typeface="Public Sans Bold"/>
              </a:rPr>
              <a:t>✅RM 2,000 credited to your account</a:t>
            </a:r>
            <a:r>
              <a:rPr lang="en-US" b="true" sz="3500" spc="161">
                <a:solidFill>
                  <a:srgbClr val="FBFBFD"/>
                </a:solidFill>
                <a:latin typeface="Public Sans Bold"/>
                <a:ea typeface="Public Sans Bold"/>
                <a:cs typeface="Public Sans Bold"/>
                <a:sym typeface="Public Sans Bold"/>
              </a:rPr>
              <a:t> after you have used up your coupons</a:t>
            </a:r>
          </a:p>
          <a:p>
            <a:pPr algn="just">
              <a:lnSpc>
                <a:spcPts val="5250"/>
              </a:lnSpc>
            </a:pPr>
            <a:r>
              <a:rPr lang="en-US" b="true" sz="3500" spc="161">
                <a:solidFill>
                  <a:srgbClr val="FBFBFD"/>
                </a:solidFill>
                <a:latin typeface="Public Sans Bold"/>
                <a:ea typeface="Public Sans Bold"/>
                <a:cs typeface="Public Sans Bold"/>
                <a:sym typeface="Public Sans Bold"/>
              </a:rPr>
              <a:t>✅</a:t>
            </a:r>
            <a:r>
              <a:rPr lang="en-US" b="true" sz="3500" spc="161">
                <a:solidFill>
                  <a:srgbClr val="FFB81A"/>
                </a:solidFill>
                <a:latin typeface="Public Sans Bold"/>
                <a:ea typeface="Public Sans Bold"/>
                <a:cs typeface="Public Sans Bold"/>
                <a:sym typeface="Public Sans Bold"/>
              </a:rPr>
              <a:t>10% discount on future purchases </a:t>
            </a:r>
          </a:p>
          <a:p>
            <a:pPr algn="just">
              <a:lnSpc>
                <a:spcPts val="5250"/>
              </a:lnSpc>
            </a:pPr>
            <a:r>
              <a:rPr lang="en-US" b="true" sz="3500" spc="161">
                <a:solidFill>
                  <a:srgbClr val="FF3654"/>
                </a:solidFill>
                <a:latin typeface="Public Sans Bold"/>
                <a:ea typeface="Public Sans Bold"/>
                <a:cs typeface="Public Sans Bold"/>
                <a:sym typeface="Public Sans Bold"/>
              </a:rPr>
              <a:t>*One promotion per purchase*</a:t>
            </a:r>
          </a:p>
          <a:p>
            <a:pPr algn="just" marL="0" indent="0" lvl="0">
              <a:lnSpc>
                <a:spcPts val="5250"/>
              </a:lnSpc>
              <a:spcBef>
                <a:spcPct val="0"/>
              </a:spcBef>
            </a:pPr>
          </a:p>
        </p:txBody>
      </p:sp>
      <p:sp>
        <p:nvSpPr>
          <p:cNvPr name="Freeform 3" id="3"/>
          <p:cNvSpPr/>
          <p:nvPr/>
        </p:nvSpPr>
        <p:spPr>
          <a:xfrm flipH="false" flipV="false" rot="0">
            <a:off x="742171" y="55026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746831" y="341888"/>
            <a:ext cx="6317871" cy="785712"/>
            <a:chOff x="0" y="0"/>
            <a:chExt cx="8423828" cy="1047616"/>
          </a:xfrm>
        </p:grpSpPr>
        <p:grpSp>
          <p:nvGrpSpPr>
            <p:cNvPr name="Group 5" id="5"/>
            <p:cNvGrpSpPr/>
            <p:nvPr/>
          </p:nvGrpSpPr>
          <p:grpSpPr>
            <a:xfrm rot="0">
              <a:off x="0" y="0"/>
              <a:ext cx="8423828" cy="1047616"/>
              <a:chOff x="0" y="0"/>
              <a:chExt cx="2246354" cy="279364"/>
            </a:xfrm>
          </p:grpSpPr>
          <p:sp>
            <p:nvSpPr>
              <p:cNvPr name="Freeform 6" id="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7" id="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8" id="8"/>
            <p:cNvGrpSpPr/>
            <p:nvPr/>
          </p:nvGrpSpPr>
          <p:grpSpPr>
            <a:xfrm rot="0">
              <a:off x="408724" y="118304"/>
              <a:ext cx="2433022" cy="811007"/>
              <a:chOff x="0" y="0"/>
              <a:chExt cx="812800" cy="270933"/>
            </a:xfrm>
          </p:grpSpPr>
          <p:sp>
            <p:nvSpPr>
              <p:cNvPr name="Freeform 9" id="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0" id="1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1" id="1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sp>
        <p:nvSpPr>
          <p:cNvPr name="TextBox 12" id="12"/>
          <p:cNvSpPr txBox="true"/>
          <p:nvPr/>
        </p:nvSpPr>
        <p:spPr>
          <a:xfrm rot="0">
            <a:off x="8388365" y="160913"/>
            <a:ext cx="5803084" cy="1082099"/>
          </a:xfrm>
          <a:prstGeom prst="rect">
            <a:avLst/>
          </a:prstGeom>
        </p:spPr>
        <p:txBody>
          <a:bodyPr anchor="t" rtlCol="false" tIns="0" lIns="0" bIns="0" rIns="0">
            <a:spAutoFit/>
          </a:bodyPr>
          <a:lstStyle/>
          <a:p>
            <a:pPr algn="ctr">
              <a:lnSpc>
                <a:spcPts val="9046"/>
              </a:lnSpc>
            </a:pPr>
            <a:r>
              <a:rPr lang="en-US" sz="5951">
                <a:solidFill>
                  <a:srgbClr val="FF3654"/>
                </a:solidFill>
                <a:latin typeface="Anton"/>
                <a:ea typeface="Anton"/>
                <a:cs typeface="Anton"/>
                <a:sym typeface="Anton"/>
              </a:rPr>
              <a:t>INFLUENCER TEAM:-</a:t>
            </a:r>
            <a:r>
              <a:rPr lang="en-US" sz="5951">
                <a:solidFill>
                  <a:srgbClr val="FF3654"/>
                </a:solidFill>
                <a:latin typeface="Anton"/>
                <a:ea typeface="Anton"/>
                <a:cs typeface="Anton"/>
                <a:sym typeface="Anton"/>
              </a:rPr>
              <a:t> </a:t>
            </a:r>
          </a:p>
        </p:txBody>
      </p:sp>
    </p:spTree>
  </p:cSld>
  <p:clrMapOvr>
    <a:masterClrMapping/>
  </p:clrMapOvr>
  <p:transition spd="fast">
    <p:wipe dir="l"/>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1355126" y="1498756"/>
            <a:ext cx="15577747" cy="6149340"/>
          </a:xfrm>
          <a:prstGeom prst="rect">
            <a:avLst/>
          </a:prstGeom>
        </p:spPr>
        <p:txBody>
          <a:bodyPr anchor="t" rtlCol="false" tIns="0" lIns="0" bIns="0" rIns="0">
            <a:spAutoFit/>
          </a:bodyPr>
          <a:lstStyle/>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Additional perks include:</a:t>
            </a:r>
          </a:p>
          <a:p>
            <a:pPr algn="just">
              <a:lnSpc>
                <a:spcPts val="5400"/>
              </a:lnSpc>
            </a:pPr>
            <a:r>
              <a:rPr lang="en-US" b="true" sz="3600" spc="165">
                <a:solidFill>
                  <a:srgbClr val="48D597"/>
                </a:solidFill>
                <a:latin typeface="Public Sans Bold"/>
                <a:ea typeface="Public Sans Bold"/>
                <a:cs typeface="Public Sans Bold"/>
                <a:sym typeface="Public Sans Bold"/>
              </a:rPr>
              <a:t>✅Eligibility for Monthly Overseas Trips </a:t>
            </a:r>
            <a:r>
              <a:rPr lang="en-US" b="true" sz="3600" spc="165">
                <a:solidFill>
                  <a:srgbClr val="FFFFFF"/>
                </a:solidFill>
                <a:latin typeface="Public Sans Bold"/>
                <a:ea typeface="Public Sans Bold"/>
                <a:cs typeface="Public Sans Bold"/>
                <a:sym typeface="Public Sans Bold"/>
              </a:rPr>
              <a:t>with a RM 100,000 monthly sales target</a:t>
            </a:r>
          </a:p>
          <a:p>
            <a:pPr algn="just">
              <a:lnSpc>
                <a:spcPts val="5400"/>
              </a:lnSpc>
            </a:pPr>
            <a:r>
              <a:rPr lang="en-US" b="true" sz="3600" spc="165">
                <a:solidFill>
                  <a:srgbClr val="FFFFFF"/>
                </a:solidFill>
                <a:latin typeface="Public Sans Bold"/>
                <a:ea typeface="Public Sans Bold"/>
                <a:cs typeface="Public Sans Bold"/>
                <a:sym typeface="Public Sans Bold"/>
              </a:rPr>
              <a:t>✅Exciting </a:t>
            </a:r>
            <a:r>
              <a:rPr lang="en-US" b="true" sz="3600" spc="165">
                <a:solidFill>
                  <a:srgbClr val="48D597"/>
                </a:solidFill>
                <a:latin typeface="Public Sans Bold"/>
                <a:ea typeface="Public Sans Bold"/>
                <a:cs typeface="Public Sans Bold"/>
                <a:sym typeface="Public Sans Bold"/>
              </a:rPr>
              <a:t>car prizes</a:t>
            </a:r>
            <a:r>
              <a:rPr lang="en-US" b="true" sz="3600" spc="165">
                <a:solidFill>
                  <a:srgbClr val="FFFFFF"/>
                </a:solidFill>
                <a:latin typeface="Public Sans Bold"/>
                <a:ea typeface="Public Sans Bold"/>
                <a:cs typeface="Public Sans Bold"/>
                <a:sym typeface="Public Sans Bold"/>
              </a:rPr>
              <a:t> for top performers</a:t>
            </a:r>
          </a:p>
          <a:p>
            <a:pPr algn="just">
              <a:lnSpc>
                <a:spcPts val="5400"/>
              </a:lnSpc>
            </a:pPr>
            <a:r>
              <a:rPr lang="en-US" b="true" sz="3600" spc="165">
                <a:solidFill>
                  <a:srgbClr val="FFFFFF"/>
                </a:solidFill>
                <a:latin typeface="Public Sans Bold"/>
                <a:ea typeface="Public Sans Bold"/>
                <a:cs typeface="Public Sans Bold"/>
                <a:sym typeface="Public Sans Bold"/>
              </a:rPr>
              <a:t>                                                           </a:t>
            </a:r>
          </a:p>
          <a:p>
            <a:pPr algn="just">
              <a:lnSpc>
                <a:spcPts val="5400"/>
              </a:lnSpc>
            </a:pPr>
            <a:r>
              <a:rPr lang="en-US" b="true" sz="3600" spc="165">
                <a:solidFill>
                  <a:srgbClr val="FFFFFF"/>
                </a:solidFill>
                <a:latin typeface="Public Sans Bold"/>
                <a:ea typeface="Public Sans Bold"/>
                <a:cs typeface="Public Sans Bold"/>
                <a:sym typeface="Public Sans Bold"/>
              </a:rPr>
              <a:t>                                                                        </a:t>
            </a:r>
            <a:r>
              <a:rPr lang="en-US" b="true" sz="3600" spc="165">
                <a:solidFill>
                  <a:srgbClr val="FF3654"/>
                </a:solidFill>
                <a:latin typeface="Public Sans Bold"/>
                <a:ea typeface="Public Sans Bold"/>
                <a:cs typeface="Public Sans Bold"/>
                <a:sym typeface="Public Sans Bold"/>
              </a:rPr>
              <a:t>*Term &amp; Conditions Apply*</a:t>
            </a:r>
          </a:p>
          <a:p>
            <a:pPr algn="just">
              <a:lnSpc>
                <a:spcPts val="5400"/>
              </a:lnSpc>
            </a:pPr>
          </a:p>
          <a:p>
            <a:pPr algn="just" marL="0" indent="0" lvl="0">
              <a:lnSpc>
                <a:spcPts val="5400"/>
              </a:lnSpc>
              <a:spcBef>
                <a:spcPct val="0"/>
              </a:spcBef>
            </a:pPr>
          </a:p>
        </p:txBody>
      </p:sp>
      <p:sp>
        <p:nvSpPr>
          <p:cNvPr name="Freeform 3" id="3"/>
          <p:cNvSpPr/>
          <p:nvPr/>
        </p:nvSpPr>
        <p:spPr>
          <a:xfrm flipH="false" flipV="false" rot="0">
            <a:off x="717070" y="11276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746831" y="341888"/>
            <a:ext cx="6317871" cy="785712"/>
            <a:chOff x="0" y="0"/>
            <a:chExt cx="8423828" cy="1047616"/>
          </a:xfrm>
        </p:grpSpPr>
        <p:grpSp>
          <p:nvGrpSpPr>
            <p:cNvPr name="Group 5" id="5"/>
            <p:cNvGrpSpPr/>
            <p:nvPr/>
          </p:nvGrpSpPr>
          <p:grpSpPr>
            <a:xfrm rot="0">
              <a:off x="0" y="0"/>
              <a:ext cx="8423828" cy="1047616"/>
              <a:chOff x="0" y="0"/>
              <a:chExt cx="2246354" cy="279364"/>
            </a:xfrm>
          </p:grpSpPr>
          <p:sp>
            <p:nvSpPr>
              <p:cNvPr name="Freeform 6" id="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7" id="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8" id="8"/>
            <p:cNvGrpSpPr/>
            <p:nvPr/>
          </p:nvGrpSpPr>
          <p:grpSpPr>
            <a:xfrm rot="0">
              <a:off x="408724" y="118304"/>
              <a:ext cx="2433022" cy="811007"/>
              <a:chOff x="0" y="0"/>
              <a:chExt cx="812800" cy="270933"/>
            </a:xfrm>
          </p:grpSpPr>
          <p:sp>
            <p:nvSpPr>
              <p:cNvPr name="Freeform 9" id="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0" id="1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1" id="1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grpSp>
        <p:nvGrpSpPr>
          <p:cNvPr name="Group 12" id="12"/>
          <p:cNvGrpSpPr/>
          <p:nvPr/>
        </p:nvGrpSpPr>
        <p:grpSpPr>
          <a:xfrm rot="0">
            <a:off x="15267474" y="1090802"/>
            <a:ext cx="6317871" cy="1143000"/>
            <a:chOff x="0" y="0"/>
            <a:chExt cx="2246354" cy="406400"/>
          </a:xfrm>
        </p:grpSpPr>
        <p:sp>
          <p:nvSpPr>
            <p:cNvPr name="Freeform 13" id="13"/>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00C7EE"/>
            </a:solidFill>
          </p:spPr>
        </p:sp>
        <p:sp>
          <p:nvSpPr>
            <p:cNvPr name="TextBox 14" id="14"/>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Freeform 15" id="15"/>
          <p:cNvSpPr/>
          <p:nvPr/>
        </p:nvSpPr>
        <p:spPr>
          <a:xfrm flipH="false" flipV="false" rot="0">
            <a:off x="15652062" y="1253541"/>
            <a:ext cx="1023936" cy="712916"/>
          </a:xfrm>
          <a:custGeom>
            <a:avLst/>
            <a:gdLst/>
            <a:ahLst/>
            <a:cxnLst/>
            <a:rect r="r" b="b" t="t" l="l"/>
            <a:pathLst>
              <a:path h="712916" w="1023936">
                <a:moveTo>
                  <a:pt x="0" y="0"/>
                </a:moveTo>
                <a:lnTo>
                  <a:pt x="1023936" y="0"/>
                </a:lnTo>
                <a:lnTo>
                  <a:pt x="1023936" y="712915"/>
                </a:lnTo>
                <a:lnTo>
                  <a:pt x="0" y="7129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2560353" y="5895085"/>
            <a:ext cx="2795081" cy="2997898"/>
          </a:xfrm>
          <a:custGeom>
            <a:avLst/>
            <a:gdLst/>
            <a:ahLst/>
            <a:cxnLst/>
            <a:rect r="r" b="b" t="t" l="l"/>
            <a:pathLst>
              <a:path h="2997898" w="2795081">
                <a:moveTo>
                  <a:pt x="0" y="0"/>
                </a:moveTo>
                <a:lnTo>
                  <a:pt x="2795081" y="0"/>
                </a:lnTo>
                <a:lnTo>
                  <a:pt x="2795081" y="2997899"/>
                </a:lnTo>
                <a:lnTo>
                  <a:pt x="0" y="29978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7133281" y="530957"/>
            <a:ext cx="5803084" cy="1082099"/>
          </a:xfrm>
          <a:prstGeom prst="rect">
            <a:avLst/>
          </a:prstGeom>
        </p:spPr>
        <p:txBody>
          <a:bodyPr anchor="t" rtlCol="false" tIns="0" lIns="0" bIns="0" rIns="0">
            <a:spAutoFit/>
          </a:bodyPr>
          <a:lstStyle/>
          <a:p>
            <a:pPr algn="ctr">
              <a:lnSpc>
                <a:spcPts val="9046"/>
              </a:lnSpc>
            </a:pPr>
            <a:r>
              <a:rPr lang="en-US" sz="5951">
                <a:solidFill>
                  <a:srgbClr val="FF3654"/>
                </a:solidFill>
                <a:latin typeface="Anton"/>
                <a:ea typeface="Anton"/>
                <a:cs typeface="Anton"/>
                <a:sym typeface="Anton"/>
              </a:rPr>
              <a:t>INFLUENCER TEAM:-</a:t>
            </a:r>
            <a:r>
              <a:rPr lang="en-US" sz="5951">
                <a:solidFill>
                  <a:srgbClr val="FF3654"/>
                </a:solidFill>
                <a:latin typeface="Anton"/>
                <a:ea typeface="Anton"/>
                <a:cs typeface="Anton"/>
                <a:sym typeface="Anton"/>
              </a:rPr>
              <a:t> </a:t>
            </a:r>
          </a:p>
        </p:txBody>
      </p:sp>
      <p:sp>
        <p:nvSpPr>
          <p:cNvPr name="TextBox 18" id="18"/>
          <p:cNvSpPr txBox="true"/>
          <p:nvPr/>
        </p:nvSpPr>
        <p:spPr>
          <a:xfrm rot="0">
            <a:off x="6892516" y="6781879"/>
            <a:ext cx="10040358" cy="2228850"/>
          </a:xfrm>
          <a:prstGeom prst="rect">
            <a:avLst/>
          </a:prstGeom>
        </p:spPr>
        <p:txBody>
          <a:bodyPr anchor="t" rtlCol="false" tIns="0" lIns="0" bIns="0" rIns="0">
            <a:spAutoFit/>
          </a:bodyPr>
          <a:lstStyle/>
          <a:p>
            <a:pPr algn="just">
              <a:lnSpc>
                <a:spcPts val="5999"/>
              </a:lnSpc>
            </a:pPr>
            <a:r>
              <a:rPr lang="en-US" b="true" sz="3999" spc="183">
                <a:solidFill>
                  <a:srgbClr val="FFB81A"/>
                </a:solidFill>
                <a:latin typeface="Public Sans Bold"/>
                <a:ea typeface="Public Sans Bold"/>
                <a:cs typeface="Public Sans Bold"/>
                <a:sym typeface="Public Sans Bold"/>
              </a:rPr>
              <a:t>💎 Invest RM 4,000 → </a:t>
            </a:r>
            <a:r>
              <a:rPr lang="en-US" b="true" sz="3999" spc="183">
                <a:solidFill>
                  <a:srgbClr val="24B6AB"/>
                </a:solidFill>
                <a:latin typeface="Public Sans Bold"/>
                <a:ea typeface="Public Sans Bold"/>
                <a:cs typeface="Public Sans Bold"/>
                <a:sym typeface="Public Sans Bold"/>
              </a:rPr>
              <a:t>Receive RM 11,800 in Value!</a:t>
            </a:r>
          </a:p>
          <a:p>
            <a:pPr algn="just">
              <a:lnSpc>
                <a:spcPts val="5999"/>
              </a:lnSpc>
            </a:pPr>
          </a:p>
        </p:txBody>
      </p:sp>
    </p:spTree>
  </p:cSld>
  <p:clrMapOvr>
    <a:masterClrMapping/>
  </p:clrMapOvr>
  <p:transition spd="fast">
    <p:wipe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1691071" y="5013156"/>
            <a:ext cx="11349756" cy="5674878"/>
          </a:xfrm>
          <a:custGeom>
            <a:avLst/>
            <a:gdLst/>
            <a:ahLst/>
            <a:cxnLst/>
            <a:rect r="r" b="b" t="t" l="l"/>
            <a:pathLst>
              <a:path h="5674878" w="11349756">
                <a:moveTo>
                  <a:pt x="11349756" y="5674878"/>
                </a:moveTo>
                <a:lnTo>
                  <a:pt x="0" y="5674878"/>
                </a:lnTo>
                <a:lnTo>
                  <a:pt x="0" y="0"/>
                </a:lnTo>
                <a:lnTo>
                  <a:pt x="11349756" y="0"/>
                </a:lnTo>
                <a:lnTo>
                  <a:pt x="11349756" y="5674878"/>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403880" y="1731306"/>
            <a:ext cx="5159854" cy="5159854"/>
            <a:chOff x="0" y="0"/>
            <a:chExt cx="6350000" cy="6350000"/>
          </a:xfrm>
        </p:grpSpPr>
        <p:sp>
          <p:nvSpPr>
            <p:cNvPr name="Freeform 4" id="4"/>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5F5DC"/>
            </a:solidFill>
          </p:spPr>
        </p:sp>
        <p:sp>
          <p:nvSpPr>
            <p:cNvPr name="Freeform 5" id="5"/>
            <p:cNvSpPr/>
            <p:nvPr/>
          </p:nvSpPr>
          <p:spPr>
            <a:xfrm flipH="false" flipV="false" rot="0">
              <a:off x="400267" y="526623"/>
              <a:ext cx="5549466" cy="5296755"/>
            </a:xfrm>
            <a:custGeom>
              <a:avLst/>
              <a:gdLst/>
              <a:ahLst/>
              <a:cxnLst/>
              <a:rect r="r" b="b" t="t" l="l"/>
              <a:pathLst>
                <a:path h="5296755" w="5549466">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4"/>
              <a:stretch>
                <a:fillRect l="-16369" t="0" r="-16369" b="0"/>
              </a:stretch>
            </a:blipFill>
          </p:spPr>
        </p:sp>
      </p:grpSp>
      <p:grpSp>
        <p:nvGrpSpPr>
          <p:cNvPr name="Group 6" id="6"/>
          <p:cNvGrpSpPr/>
          <p:nvPr/>
        </p:nvGrpSpPr>
        <p:grpSpPr>
          <a:xfrm rot="0">
            <a:off x="594032" y="8321649"/>
            <a:ext cx="1723248" cy="617104"/>
            <a:chOff x="0" y="0"/>
            <a:chExt cx="409713" cy="146720"/>
          </a:xfrm>
        </p:grpSpPr>
        <p:sp>
          <p:nvSpPr>
            <p:cNvPr name="Freeform 7" id="7"/>
            <p:cNvSpPr/>
            <p:nvPr/>
          </p:nvSpPr>
          <p:spPr>
            <a:xfrm flipH="false" flipV="false" rot="0">
              <a:off x="0" y="0"/>
              <a:ext cx="409713" cy="146720"/>
            </a:xfrm>
            <a:custGeom>
              <a:avLst/>
              <a:gdLst/>
              <a:ahLst/>
              <a:cxnLst/>
              <a:rect r="r" b="b" t="t" l="l"/>
              <a:pathLst>
                <a:path h="146720" w="409713">
                  <a:moveTo>
                    <a:pt x="44926" y="0"/>
                  </a:moveTo>
                  <a:lnTo>
                    <a:pt x="364787" y="0"/>
                  </a:lnTo>
                  <a:cubicBezTo>
                    <a:pt x="376702" y="0"/>
                    <a:pt x="388129" y="4733"/>
                    <a:pt x="396554" y="13159"/>
                  </a:cubicBezTo>
                  <a:cubicBezTo>
                    <a:pt x="404980" y="21584"/>
                    <a:pt x="409713" y="33011"/>
                    <a:pt x="409713" y="44926"/>
                  </a:cubicBezTo>
                  <a:lnTo>
                    <a:pt x="409713" y="101794"/>
                  </a:lnTo>
                  <a:cubicBezTo>
                    <a:pt x="409713" y="113709"/>
                    <a:pt x="404980" y="125136"/>
                    <a:pt x="396554" y="133562"/>
                  </a:cubicBezTo>
                  <a:cubicBezTo>
                    <a:pt x="388129" y="141987"/>
                    <a:pt x="376702" y="146720"/>
                    <a:pt x="364787" y="146720"/>
                  </a:cubicBezTo>
                  <a:lnTo>
                    <a:pt x="44926" y="146720"/>
                  </a:lnTo>
                  <a:cubicBezTo>
                    <a:pt x="33011" y="146720"/>
                    <a:pt x="21584" y="141987"/>
                    <a:pt x="13159" y="133562"/>
                  </a:cubicBezTo>
                  <a:cubicBezTo>
                    <a:pt x="4733" y="125136"/>
                    <a:pt x="0" y="113709"/>
                    <a:pt x="0" y="101794"/>
                  </a:cubicBezTo>
                  <a:lnTo>
                    <a:pt x="0" y="44926"/>
                  </a:lnTo>
                  <a:cubicBezTo>
                    <a:pt x="0" y="33011"/>
                    <a:pt x="4733" y="21584"/>
                    <a:pt x="13159" y="13159"/>
                  </a:cubicBezTo>
                  <a:cubicBezTo>
                    <a:pt x="21584" y="4733"/>
                    <a:pt x="33011" y="0"/>
                    <a:pt x="44926" y="0"/>
                  </a:cubicBezTo>
                  <a:close/>
                </a:path>
              </a:pathLst>
            </a:custGeom>
            <a:solidFill>
              <a:srgbClr val="3ADBD4"/>
            </a:solidFill>
          </p:spPr>
        </p:sp>
        <p:sp>
          <p:nvSpPr>
            <p:cNvPr name="TextBox 8" id="8"/>
            <p:cNvSpPr txBox="true"/>
            <p:nvPr/>
          </p:nvSpPr>
          <p:spPr>
            <a:xfrm>
              <a:off x="0" y="-47625"/>
              <a:ext cx="409713" cy="194345"/>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Research</a:t>
              </a:r>
            </a:p>
          </p:txBody>
        </p:sp>
      </p:grpSp>
      <p:grpSp>
        <p:nvGrpSpPr>
          <p:cNvPr name="Group 9" id="9"/>
          <p:cNvGrpSpPr/>
          <p:nvPr/>
        </p:nvGrpSpPr>
        <p:grpSpPr>
          <a:xfrm rot="0">
            <a:off x="2415969" y="8360528"/>
            <a:ext cx="1847551" cy="578225"/>
            <a:chOff x="0" y="0"/>
            <a:chExt cx="439267" cy="137477"/>
          </a:xfrm>
        </p:grpSpPr>
        <p:sp>
          <p:nvSpPr>
            <p:cNvPr name="Freeform 10" id="10"/>
            <p:cNvSpPr/>
            <p:nvPr/>
          </p:nvSpPr>
          <p:spPr>
            <a:xfrm flipH="false" flipV="false" rot="0">
              <a:off x="0" y="0"/>
              <a:ext cx="439267" cy="137477"/>
            </a:xfrm>
            <a:custGeom>
              <a:avLst/>
              <a:gdLst/>
              <a:ahLst/>
              <a:cxnLst/>
              <a:rect r="r" b="b" t="t" l="l"/>
              <a:pathLst>
                <a:path h="137477" w="439267">
                  <a:moveTo>
                    <a:pt x="41904" y="0"/>
                  </a:moveTo>
                  <a:lnTo>
                    <a:pt x="397363" y="0"/>
                  </a:lnTo>
                  <a:cubicBezTo>
                    <a:pt x="420506" y="0"/>
                    <a:pt x="439267" y="18761"/>
                    <a:pt x="439267" y="41904"/>
                  </a:cubicBezTo>
                  <a:lnTo>
                    <a:pt x="439267" y="95573"/>
                  </a:lnTo>
                  <a:cubicBezTo>
                    <a:pt x="439267" y="118716"/>
                    <a:pt x="420506" y="137477"/>
                    <a:pt x="397363" y="137477"/>
                  </a:cubicBezTo>
                  <a:lnTo>
                    <a:pt x="41904" y="137477"/>
                  </a:lnTo>
                  <a:cubicBezTo>
                    <a:pt x="18761" y="137477"/>
                    <a:pt x="0" y="118716"/>
                    <a:pt x="0" y="95573"/>
                  </a:cubicBezTo>
                  <a:lnTo>
                    <a:pt x="0" y="41904"/>
                  </a:lnTo>
                  <a:cubicBezTo>
                    <a:pt x="0" y="18761"/>
                    <a:pt x="18761" y="0"/>
                    <a:pt x="41904" y="0"/>
                  </a:cubicBezTo>
                  <a:close/>
                </a:path>
              </a:pathLst>
            </a:custGeom>
            <a:solidFill>
              <a:srgbClr val="FFFFFF"/>
            </a:solidFill>
          </p:spPr>
        </p:sp>
        <p:sp>
          <p:nvSpPr>
            <p:cNvPr name="TextBox 11" id="11"/>
            <p:cNvSpPr txBox="true"/>
            <p:nvPr/>
          </p:nvSpPr>
          <p:spPr>
            <a:xfrm>
              <a:off x="0" y="-47625"/>
              <a:ext cx="439267" cy="185102"/>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Development</a:t>
              </a:r>
            </a:p>
          </p:txBody>
        </p:sp>
      </p:grpSp>
      <p:grpSp>
        <p:nvGrpSpPr>
          <p:cNvPr name="Group 12" id="12"/>
          <p:cNvGrpSpPr/>
          <p:nvPr/>
        </p:nvGrpSpPr>
        <p:grpSpPr>
          <a:xfrm rot="0">
            <a:off x="4358770" y="8360528"/>
            <a:ext cx="2204964" cy="536759"/>
            <a:chOff x="0" y="0"/>
            <a:chExt cx="524244" cy="127618"/>
          </a:xfrm>
        </p:grpSpPr>
        <p:sp>
          <p:nvSpPr>
            <p:cNvPr name="Freeform 13" id="13"/>
            <p:cNvSpPr/>
            <p:nvPr/>
          </p:nvSpPr>
          <p:spPr>
            <a:xfrm flipH="false" flipV="false" rot="0">
              <a:off x="0" y="0"/>
              <a:ext cx="524244" cy="127618"/>
            </a:xfrm>
            <a:custGeom>
              <a:avLst/>
              <a:gdLst/>
              <a:ahLst/>
              <a:cxnLst/>
              <a:rect r="r" b="b" t="t" l="l"/>
              <a:pathLst>
                <a:path h="127618" w="524244">
                  <a:moveTo>
                    <a:pt x="35111" y="0"/>
                  </a:moveTo>
                  <a:lnTo>
                    <a:pt x="489133" y="0"/>
                  </a:lnTo>
                  <a:cubicBezTo>
                    <a:pt x="498445" y="0"/>
                    <a:pt x="507376" y="3699"/>
                    <a:pt x="513960" y="10284"/>
                  </a:cubicBezTo>
                  <a:cubicBezTo>
                    <a:pt x="520545" y="16869"/>
                    <a:pt x="524244" y="25799"/>
                    <a:pt x="524244" y="35111"/>
                  </a:cubicBezTo>
                  <a:lnTo>
                    <a:pt x="524244" y="92506"/>
                  </a:lnTo>
                  <a:cubicBezTo>
                    <a:pt x="524244" y="111898"/>
                    <a:pt x="508524" y="127618"/>
                    <a:pt x="489133" y="127618"/>
                  </a:cubicBezTo>
                  <a:lnTo>
                    <a:pt x="35111" y="127618"/>
                  </a:lnTo>
                  <a:cubicBezTo>
                    <a:pt x="15720" y="127618"/>
                    <a:pt x="0" y="111898"/>
                    <a:pt x="0" y="92506"/>
                  </a:cubicBezTo>
                  <a:lnTo>
                    <a:pt x="0" y="35111"/>
                  </a:lnTo>
                  <a:cubicBezTo>
                    <a:pt x="0" y="15720"/>
                    <a:pt x="15720" y="0"/>
                    <a:pt x="35111" y="0"/>
                  </a:cubicBezTo>
                  <a:close/>
                </a:path>
              </a:pathLst>
            </a:custGeom>
            <a:solidFill>
              <a:srgbClr val="3ADBD4"/>
            </a:solidFill>
          </p:spPr>
        </p:sp>
        <p:sp>
          <p:nvSpPr>
            <p:cNvPr name="TextBox 14" id="14"/>
            <p:cNvSpPr txBox="true"/>
            <p:nvPr/>
          </p:nvSpPr>
          <p:spPr>
            <a:xfrm>
              <a:off x="0" y="-47625"/>
              <a:ext cx="524244" cy="175243"/>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Consultancy</a:t>
              </a:r>
            </a:p>
          </p:txBody>
        </p:sp>
      </p:grpSp>
      <p:grpSp>
        <p:nvGrpSpPr>
          <p:cNvPr name="Group 15" id="15"/>
          <p:cNvGrpSpPr/>
          <p:nvPr/>
        </p:nvGrpSpPr>
        <p:grpSpPr>
          <a:xfrm rot="0">
            <a:off x="6658984" y="8383200"/>
            <a:ext cx="2014932" cy="536759"/>
            <a:chOff x="0" y="0"/>
            <a:chExt cx="479063" cy="127618"/>
          </a:xfrm>
        </p:grpSpPr>
        <p:sp>
          <p:nvSpPr>
            <p:cNvPr name="Freeform 16" id="16"/>
            <p:cNvSpPr/>
            <p:nvPr/>
          </p:nvSpPr>
          <p:spPr>
            <a:xfrm flipH="false" flipV="false" rot="0">
              <a:off x="0" y="0"/>
              <a:ext cx="479063" cy="127618"/>
            </a:xfrm>
            <a:custGeom>
              <a:avLst/>
              <a:gdLst/>
              <a:ahLst/>
              <a:cxnLst/>
              <a:rect r="r" b="b" t="t" l="l"/>
              <a:pathLst>
                <a:path h="127618" w="479063">
                  <a:moveTo>
                    <a:pt x="38423" y="0"/>
                  </a:moveTo>
                  <a:lnTo>
                    <a:pt x="440640" y="0"/>
                  </a:lnTo>
                  <a:cubicBezTo>
                    <a:pt x="461860" y="0"/>
                    <a:pt x="479063" y="17202"/>
                    <a:pt x="479063" y="38423"/>
                  </a:cubicBezTo>
                  <a:lnTo>
                    <a:pt x="479063" y="89195"/>
                  </a:lnTo>
                  <a:cubicBezTo>
                    <a:pt x="479063" y="110415"/>
                    <a:pt x="461860" y="127618"/>
                    <a:pt x="440640" y="127618"/>
                  </a:cubicBezTo>
                  <a:lnTo>
                    <a:pt x="38423" y="127618"/>
                  </a:lnTo>
                  <a:cubicBezTo>
                    <a:pt x="17202" y="127618"/>
                    <a:pt x="0" y="110415"/>
                    <a:pt x="0" y="89195"/>
                  </a:cubicBezTo>
                  <a:lnTo>
                    <a:pt x="0" y="38423"/>
                  </a:lnTo>
                  <a:cubicBezTo>
                    <a:pt x="0" y="17202"/>
                    <a:pt x="17202" y="0"/>
                    <a:pt x="38423" y="0"/>
                  </a:cubicBezTo>
                  <a:close/>
                </a:path>
              </a:pathLst>
            </a:custGeom>
            <a:solidFill>
              <a:srgbClr val="FFFFFF"/>
            </a:solidFill>
          </p:spPr>
        </p:sp>
        <p:sp>
          <p:nvSpPr>
            <p:cNvPr name="TextBox 17" id="17"/>
            <p:cNvSpPr txBox="true"/>
            <p:nvPr/>
          </p:nvSpPr>
          <p:spPr>
            <a:xfrm>
              <a:off x="0" y="-47625"/>
              <a:ext cx="479063" cy="175243"/>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Manufacturing</a:t>
              </a:r>
            </a:p>
          </p:txBody>
        </p:sp>
      </p:grpSp>
      <p:sp>
        <p:nvSpPr>
          <p:cNvPr name="Freeform 18" id="18"/>
          <p:cNvSpPr/>
          <p:nvPr/>
        </p:nvSpPr>
        <p:spPr>
          <a:xfrm flipH="false" flipV="false" rot="0">
            <a:off x="913297" y="5485563"/>
            <a:ext cx="5805197" cy="3141264"/>
          </a:xfrm>
          <a:custGeom>
            <a:avLst/>
            <a:gdLst/>
            <a:ahLst/>
            <a:cxnLst/>
            <a:rect r="r" b="b" t="t" l="l"/>
            <a:pathLst>
              <a:path h="3141264" w="5805197">
                <a:moveTo>
                  <a:pt x="0" y="0"/>
                </a:moveTo>
                <a:lnTo>
                  <a:pt x="5805197" y="0"/>
                </a:lnTo>
                <a:lnTo>
                  <a:pt x="5805197" y="3141264"/>
                </a:lnTo>
                <a:lnTo>
                  <a:pt x="0" y="3141264"/>
                </a:lnTo>
                <a:lnTo>
                  <a:pt x="0" y="0"/>
                </a:lnTo>
                <a:close/>
              </a:path>
            </a:pathLst>
          </a:custGeom>
          <a:blipFill>
            <a:blip r:embed="rId5"/>
            <a:stretch>
              <a:fillRect l="0" t="0" r="-3608" b="-35304"/>
            </a:stretch>
          </a:blipFill>
        </p:spPr>
      </p:sp>
      <p:grpSp>
        <p:nvGrpSpPr>
          <p:cNvPr name="Group 19" id="19"/>
          <p:cNvGrpSpPr/>
          <p:nvPr/>
        </p:nvGrpSpPr>
        <p:grpSpPr>
          <a:xfrm rot="0">
            <a:off x="9863625" y="9148691"/>
            <a:ext cx="2800318" cy="362866"/>
            <a:chOff x="0" y="0"/>
            <a:chExt cx="3733758" cy="483821"/>
          </a:xfrm>
        </p:grpSpPr>
        <p:grpSp>
          <p:nvGrpSpPr>
            <p:cNvPr name="Group 20" id="20"/>
            <p:cNvGrpSpPr/>
            <p:nvPr/>
          </p:nvGrpSpPr>
          <p:grpSpPr>
            <a:xfrm rot="0">
              <a:off x="3292677" y="12700"/>
              <a:ext cx="441081" cy="441081"/>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22" id="22"/>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23" id="23"/>
            <p:cNvGrpSpPr/>
            <p:nvPr/>
          </p:nvGrpSpPr>
          <p:grpSpPr>
            <a:xfrm rot="0">
              <a:off x="790314" y="42740"/>
              <a:ext cx="441081" cy="441081"/>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25" id="25"/>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26" id="26"/>
            <p:cNvGrpSpPr/>
            <p:nvPr/>
          </p:nvGrpSpPr>
          <p:grpSpPr>
            <a:xfrm rot="0">
              <a:off x="0" y="12700"/>
              <a:ext cx="441081" cy="441081"/>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28" id="28"/>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29" id="29"/>
            <p:cNvGrpSpPr/>
            <p:nvPr/>
          </p:nvGrpSpPr>
          <p:grpSpPr>
            <a:xfrm rot="0">
              <a:off x="1688595" y="63770"/>
              <a:ext cx="420051" cy="420051"/>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C7EE"/>
              </a:solidFill>
            </p:spPr>
          </p:sp>
          <p:sp>
            <p:nvSpPr>
              <p:cNvPr name="TextBox 31" id="31"/>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32" id="32"/>
            <p:cNvGrpSpPr/>
            <p:nvPr/>
          </p:nvGrpSpPr>
          <p:grpSpPr>
            <a:xfrm rot="0">
              <a:off x="2508696" y="0"/>
              <a:ext cx="441081" cy="441081"/>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34" id="34"/>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sp>
        <p:nvSpPr>
          <p:cNvPr name="TextBox 35" id="35"/>
          <p:cNvSpPr txBox="true"/>
          <p:nvPr/>
        </p:nvSpPr>
        <p:spPr>
          <a:xfrm rot="0">
            <a:off x="13239665" y="8048375"/>
            <a:ext cx="1147880" cy="434116"/>
          </a:xfrm>
          <a:prstGeom prst="rect">
            <a:avLst/>
          </a:prstGeom>
        </p:spPr>
        <p:txBody>
          <a:bodyPr anchor="t" rtlCol="false" tIns="0" lIns="0" bIns="0" rIns="0">
            <a:spAutoFit/>
          </a:bodyPr>
          <a:lstStyle/>
          <a:p>
            <a:pPr algn="l">
              <a:lnSpc>
                <a:spcPts val="3587"/>
              </a:lnSpc>
            </a:pPr>
            <a:r>
              <a:rPr lang="en-US" b="true" sz="2562">
                <a:solidFill>
                  <a:srgbClr val="0D2035"/>
                </a:solidFill>
                <a:latin typeface="Antonio Ultra-Bold"/>
                <a:ea typeface="Antonio Ultra-Bold"/>
                <a:cs typeface="Antonio Ultra-Bold"/>
                <a:sym typeface="Antonio Ultra-Bold"/>
              </a:rPr>
              <a:t>SLOGANS</a:t>
            </a:r>
          </a:p>
        </p:txBody>
      </p:sp>
      <p:sp>
        <p:nvSpPr>
          <p:cNvPr name="TextBox 36" id="36"/>
          <p:cNvSpPr txBox="true"/>
          <p:nvPr/>
        </p:nvSpPr>
        <p:spPr>
          <a:xfrm rot="0">
            <a:off x="9863625" y="8735366"/>
            <a:ext cx="3014755" cy="331085"/>
          </a:xfrm>
          <a:prstGeom prst="rect">
            <a:avLst/>
          </a:prstGeom>
        </p:spPr>
        <p:txBody>
          <a:bodyPr anchor="t" rtlCol="false" tIns="0" lIns="0" bIns="0" rIns="0">
            <a:spAutoFit/>
          </a:bodyPr>
          <a:lstStyle/>
          <a:p>
            <a:pPr algn="l">
              <a:lnSpc>
                <a:spcPts val="2751"/>
              </a:lnSpc>
            </a:pPr>
            <a:r>
              <a:rPr lang="en-US" sz="1965">
                <a:solidFill>
                  <a:srgbClr val="000000"/>
                </a:solidFill>
                <a:latin typeface="Lexend Deca"/>
                <a:ea typeface="Lexend Deca"/>
                <a:cs typeface="Lexend Deca"/>
                <a:sym typeface="Lexend Deca"/>
              </a:rPr>
              <a:t>ALL THAT WE NEED!!</a:t>
            </a:r>
          </a:p>
        </p:txBody>
      </p:sp>
      <p:sp>
        <p:nvSpPr>
          <p:cNvPr name="TextBox 37" id="37"/>
          <p:cNvSpPr txBox="true"/>
          <p:nvPr/>
        </p:nvSpPr>
        <p:spPr>
          <a:xfrm rot="0">
            <a:off x="13020068" y="8859187"/>
            <a:ext cx="4885698" cy="331085"/>
          </a:xfrm>
          <a:prstGeom prst="rect">
            <a:avLst/>
          </a:prstGeom>
        </p:spPr>
        <p:txBody>
          <a:bodyPr anchor="t" rtlCol="false" tIns="0" lIns="0" bIns="0" rIns="0">
            <a:spAutoFit/>
          </a:bodyPr>
          <a:lstStyle/>
          <a:p>
            <a:pPr algn="ctr">
              <a:lnSpc>
                <a:spcPts val="2751"/>
              </a:lnSpc>
            </a:pPr>
            <a:r>
              <a:rPr lang="en-US" sz="1965">
                <a:solidFill>
                  <a:srgbClr val="000000"/>
                </a:solidFill>
                <a:latin typeface="Lexend Deca"/>
                <a:ea typeface="Lexend Deca"/>
                <a:cs typeface="Lexend Deca"/>
                <a:sym typeface="Lexend Deca"/>
              </a:rPr>
              <a:t>LET FOOD BE THY MEDICINE!</a:t>
            </a:r>
            <a:r>
              <a:rPr lang="en-US" sz="1965">
                <a:solidFill>
                  <a:srgbClr val="000000"/>
                </a:solidFill>
                <a:latin typeface="Lexend Deca"/>
                <a:ea typeface="Lexend Deca"/>
                <a:cs typeface="Lexend Deca"/>
                <a:sym typeface="Lexend Deca"/>
              </a:rPr>
              <a:t> </a:t>
            </a:r>
          </a:p>
        </p:txBody>
      </p:sp>
      <p:grpSp>
        <p:nvGrpSpPr>
          <p:cNvPr name="Group 38" id="38"/>
          <p:cNvGrpSpPr/>
          <p:nvPr/>
        </p:nvGrpSpPr>
        <p:grpSpPr>
          <a:xfrm rot="0">
            <a:off x="11130071" y="7850595"/>
            <a:ext cx="1210332" cy="403444"/>
            <a:chOff x="0" y="0"/>
            <a:chExt cx="812800" cy="270933"/>
          </a:xfrm>
        </p:grpSpPr>
        <p:sp>
          <p:nvSpPr>
            <p:cNvPr name="Freeform 39" id="3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40" id="40"/>
            <p:cNvSpPr txBox="true"/>
            <p:nvPr/>
          </p:nvSpPr>
          <p:spPr>
            <a:xfrm>
              <a:off x="0" y="-28575"/>
              <a:ext cx="812800" cy="299508"/>
            </a:xfrm>
            <a:prstGeom prst="rect">
              <a:avLst/>
            </a:prstGeom>
          </p:spPr>
          <p:txBody>
            <a:bodyPr anchor="ctr" rtlCol="false" tIns="19923" lIns="19923" bIns="19923" rIns="19923"/>
            <a:lstStyle/>
            <a:p>
              <a:pPr algn="ctr">
                <a:lnSpc>
                  <a:spcPts val="1540"/>
                </a:lnSpc>
              </a:pPr>
            </a:p>
          </p:txBody>
        </p:sp>
      </p:grpSp>
      <p:sp>
        <p:nvSpPr>
          <p:cNvPr name="Freeform 41" id="41"/>
          <p:cNvSpPr/>
          <p:nvPr/>
        </p:nvSpPr>
        <p:spPr>
          <a:xfrm flipH="false" flipV="false" rot="0">
            <a:off x="11627759" y="8136657"/>
            <a:ext cx="1036184" cy="305178"/>
          </a:xfrm>
          <a:custGeom>
            <a:avLst/>
            <a:gdLst/>
            <a:ahLst/>
            <a:cxnLst/>
            <a:rect r="r" b="b" t="t" l="l"/>
            <a:pathLst>
              <a:path h="305178" w="1036184">
                <a:moveTo>
                  <a:pt x="0" y="0"/>
                </a:moveTo>
                <a:lnTo>
                  <a:pt x="1036184" y="0"/>
                </a:lnTo>
                <a:lnTo>
                  <a:pt x="1036184" y="305178"/>
                </a:lnTo>
                <a:lnTo>
                  <a:pt x="0" y="305178"/>
                </a:lnTo>
                <a:lnTo>
                  <a:pt x="0" y="0"/>
                </a:lnTo>
                <a:close/>
              </a:path>
            </a:pathLst>
          </a:custGeom>
          <a:blipFill>
            <a:blip r:embed="rId6"/>
            <a:stretch>
              <a:fillRect l="0" t="0" r="0" b="0"/>
            </a:stretch>
          </a:blipFill>
        </p:spPr>
      </p:sp>
      <p:grpSp>
        <p:nvGrpSpPr>
          <p:cNvPr name="Group 42" id="42"/>
          <p:cNvGrpSpPr/>
          <p:nvPr/>
        </p:nvGrpSpPr>
        <p:grpSpPr>
          <a:xfrm rot="0">
            <a:off x="7666450" y="-56670"/>
            <a:ext cx="11848557" cy="10300676"/>
            <a:chOff x="0" y="0"/>
            <a:chExt cx="15798076" cy="13734235"/>
          </a:xfrm>
        </p:grpSpPr>
        <p:sp>
          <p:nvSpPr>
            <p:cNvPr name="Freeform 43" id="43"/>
            <p:cNvSpPr/>
            <p:nvPr/>
          </p:nvSpPr>
          <p:spPr>
            <a:xfrm flipH="true" flipV="false" rot="0">
              <a:off x="8837807" y="0"/>
              <a:ext cx="5486400" cy="5486400"/>
            </a:xfrm>
            <a:custGeom>
              <a:avLst/>
              <a:gdLst/>
              <a:ahLst/>
              <a:cxnLst/>
              <a:rect r="r" b="b" t="t" l="l"/>
              <a:pathLst>
                <a:path h="5486400" w="5486400">
                  <a:moveTo>
                    <a:pt x="5486400" y="0"/>
                  </a:moveTo>
                  <a:lnTo>
                    <a:pt x="0" y="0"/>
                  </a:lnTo>
                  <a:lnTo>
                    <a:pt x="0" y="5486400"/>
                  </a:lnTo>
                  <a:lnTo>
                    <a:pt x="5486400" y="5486400"/>
                  </a:lnTo>
                  <a:lnTo>
                    <a:pt x="548640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4" id="44"/>
            <p:cNvSpPr/>
            <p:nvPr/>
          </p:nvSpPr>
          <p:spPr>
            <a:xfrm flipH="true" flipV="true" rot="0">
              <a:off x="9570364" y="7506522"/>
              <a:ext cx="6227712" cy="6227712"/>
            </a:xfrm>
            <a:custGeom>
              <a:avLst/>
              <a:gdLst/>
              <a:ahLst/>
              <a:cxnLst/>
              <a:rect r="r" b="b" t="t" l="l"/>
              <a:pathLst>
                <a:path h="6227712" w="6227712">
                  <a:moveTo>
                    <a:pt x="6227712" y="6227713"/>
                  </a:moveTo>
                  <a:lnTo>
                    <a:pt x="0" y="6227713"/>
                  </a:lnTo>
                  <a:lnTo>
                    <a:pt x="0" y="0"/>
                  </a:lnTo>
                  <a:lnTo>
                    <a:pt x="6227712" y="0"/>
                  </a:lnTo>
                  <a:lnTo>
                    <a:pt x="6227712" y="6227713"/>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5" id="45"/>
            <p:cNvSpPr txBox="true"/>
            <p:nvPr/>
          </p:nvSpPr>
          <p:spPr>
            <a:xfrm rot="0">
              <a:off x="850746" y="3626268"/>
              <a:ext cx="12574822" cy="6528859"/>
            </a:xfrm>
            <a:prstGeom prst="rect">
              <a:avLst/>
            </a:prstGeom>
          </p:spPr>
          <p:txBody>
            <a:bodyPr anchor="t" rtlCol="false" tIns="0" lIns="0" bIns="0" rIns="0">
              <a:spAutoFit/>
            </a:bodyPr>
            <a:lstStyle/>
            <a:p>
              <a:pPr algn="just">
                <a:lnSpc>
                  <a:spcPts val="5599"/>
                </a:lnSpc>
              </a:pPr>
              <a:r>
                <a:rPr lang="en-US" sz="3999" b="true">
                  <a:solidFill>
                    <a:srgbClr val="0D2035"/>
                  </a:solidFill>
                  <a:latin typeface="Public Sans Bold"/>
                  <a:ea typeface="Public Sans Bold"/>
                  <a:cs typeface="Public Sans Bold"/>
                  <a:sym typeface="Public Sans Bold"/>
                </a:rPr>
                <a:t>                                    is excited to introduce            </a:t>
              </a:r>
            </a:p>
            <a:p>
              <a:pPr algn="just">
                <a:lnSpc>
                  <a:spcPts val="5599"/>
                </a:lnSpc>
              </a:pPr>
              <a:r>
                <a:rPr lang="en-US" sz="3999" b="true">
                  <a:solidFill>
                    <a:srgbClr val="0D2035"/>
                  </a:solidFill>
                  <a:latin typeface="Public Sans Bold"/>
                  <a:ea typeface="Public Sans Bold"/>
                  <a:cs typeface="Public Sans Bold"/>
                  <a:sym typeface="Public Sans Bold"/>
                </a:rPr>
                <a:t>              , a unique concept designed to inspire a lifestyle of health, wealth, and grace. We warmly welcome our valued VViPs and their VIP guests to an exclusive launch event.</a:t>
              </a:r>
            </a:p>
            <a:p>
              <a:pPr algn="just">
                <a:lnSpc>
                  <a:spcPts val="5599"/>
                </a:lnSpc>
              </a:pPr>
            </a:p>
          </p:txBody>
        </p:sp>
        <p:sp>
          <p:nvSpPr>
            <p:cNvPr name="Freeform 46" id="46"/>
            <p:cNvSpPr/>
            <p:nvPr/>
          </p:nvSpPr>
          <p:spPr>
            <a:xfrm flipH="false" flipV="false" rot="0">
              <a:off x="0" y="2782361"/>
              <a:ext cx="5825805" cy="1593454"/>
            </a:xfrm>
            <a:custGeom>
              <a:avLst/>
              <a:gdLst/>
              <a:ahLst/>
              <a:cxnLst/>
              <a:rect r="r" b="b" t="t" l="l"/>
              <a:pathLst>
                <a:path h="1593454" w="5825805">
                  <a:moveTo>
                    <a:pt x="0" y="0"/>
                  </a:moveTo>
                  <a:lnTo>
                    <a:pt x="5825805" y="0"/>
                  </a:lnTo>
                  <a:lnTo>
                    <a:pt x="5825805" y="1593453"/>
                  </a:lnTo>
                  <a:lnTo>
                    <a:pt x="0" y="1593453"/>
                  </a:lnTo>
                  <a:lnTo>
                    <a:pt x="0" y="0"/>
                  </a:lnTo>
                  <a:close/>
                </a:path>
              </a:pathLst>
            </a:custGeom>
            <a:blipFill>
              <a:blip r:embed="rId5"/>
              <a:stretch>
                <a:fillRect l="-29510" t="-131830" r="-31234" b="-183466"/>
              </a:stretch>
            </a:blipFill>
          </p:spPr>
        </p:sp>
        <p:sp>
          <p:nvSpPr>
            <p:cNvPr name="Freeform 47" id="47"/>
            <p:cNvSpPr/>
            <p:nvPr/>
          </p:nvSpPr>
          <p:spPr>
            <a:xfrm flipH="false" flipV="false" rot="0">
              <a:off x="671513" y="4624856"/>
              <a:ext cx="2597107" cy="810744"/>
            </a:xfrm>
            <a:custGeom>
              <a:avLst/>
              <a:gdLst/>
              <a:ahLst/>
              <a:cxnLst/>
              <a:rect r="r" b="b" t="t" l="l"/>
              <a:pathLst>
                <a:path h="810744" w="2597107">
                  <a:moveTo>
                    <a:pt x="0" y="0"/>
                  </a:moveTo>
                  <a:lnTo>
                    <a:pt x="2597107" y="0"/>
                  </a:lnTo>
                  <a:lnTo>
                    <a:pt x="2597107" y="810744"/>
                  </a:lnTo>
                  <a:lnTo>
                    <a:pt x="0" y="810744"/>
                  </a:lnTo>
                  <a:lnTo>
                    <a:pt x="0" y="0"/>
                  </a:lnTo>
                  <a:close/>
                </a:path>
              </a:pathLst>
            </a:custGeom>
            <a:blipFill>
              <a:blip r:embed="rId6"/>
              <a:stretch>
                <a:fillRect l="-2996" t="0" r="-2996" b="0"/>
              </a:stretch>
            </a:blipFill>
          </p:spPr>
        </p:sp>
      </p:grpSp>
      <p:grpSp>
        <p:nvGrpSpPr>
          <p:cNvPr name="Group 48" id="48"/>
          <p:cNvGrpSpPr/>
          <p:nvPr/>
        </p:nvGrpSpPr>
        <p:grpSpPr>
          <a:xfrm rot="0">
            <a:off x="14746831" y="341888"/>
            <a:ext cx="6317871" cy="785712"/>
            <a:chOff x="0" y="0"/>
            <a:chExt cx="8423828" cy="1047616"/>
          </a:xfrm>
        </p:grpSpPr>
        <p:grpSp>
          <p:nvGrpSpPr>
            <p:cNvPr name="Group 49" id="49"/>
            <p:cNvGrpSpPr/>
            <p:nvPr/>
          </p:nvGrpSpPr>
          <p:grpSpPr>
            <a:xfrm rot="0">
              <a:off x="0" y="0"/>
              <a:ext cx="8423828" cy="1047616"/>
              <a:chOff x="0" y="0"/>
              <a:chExt cx="2246354" cy="279364"/>
            </a:xfrm>
          </p:grpSpPr>
          <p:sp>
            <p:nvSpPr>
              <p:cNvPr name="Freeform 50" id="5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51" id="5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52" id="52"/>
            <p:cNvGrpSpPr/>
            <p:nvPr/>
          </p:nvGrpSpPr>
          <p:grpSpPr>
            <a:xfrm rot="0">
              <a:off x="408724" y="118304"/>
              <a:ext cx="2433022" cy="811007"/>
              <a:chOff x="0" y="0"/>
              <a:chExt cx="812800" cy="270933"/>
            </a:xfrm>
          </p:grpSpPr>
          <p:sp>
            <p:nvSpPr>
              <p:cNvPr name="Freeform 53" id="5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54" id="5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55" id="5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6"/>
              <a:stretch>
                <a:fillRect l="0" t="0" r="0" b="0"/>
              </a:stretch>
            </a:blipFill>
          </p:spPr>
        </p:sp>
      </p:grpSp>
      <p:grpSp>
        <p:nvGrpSpPr>
          <p:cNvPr name="Group 56" id="56"/>
          <p:cNvGrpSpPr/>
          <p:nvPr/>
        </p:nvGrpSpPr>
        <p:grpSpPr>
          <a:xfrm rot="0">
            <a:off x="13874242" y="9258300"/>
            <a:ext cx="2800318" cy="362866"/>
            <a:chOff x="0" y="0"/>
            <a:chExt cx="3733758" cy="483821"/>
          </a:xfrm>
        </p:grpSpPr>
        <p:grpSp>
          <p:nvGrpSpPr>
            <p:cNvPr name="Group 57" id="57"/>
            <p:cNvGrpSpPr/>
            <p:nvPr/>
          </p:nvGrpSpPr>
          <p:grpSpPr>
            <a:xfrm rot="0">
              <a:off x="3292677" y="12700"/>
              <a:ext cx="441081" cy="441081"/>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59" id="59"/>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0" id="60"/>
            <p:cNvGrpSpPr/>
            <p:nvPr/>
          </p:nvGrpSpPr>
          <p:grpSpPr>
            <a:xfrm rot="0">
              <a:off x="790314" y="42740"/>
              <a:ext cx="441081" cy="441081"/>
              <a:chOff x="0" y="0"/>
              <a:chExt cx="812800" cy="812800"/>
            </a:xfrm>
          </p:grpSpPr>
          <p:sp>
            <p:nvSpPr>
              <p:cNvPr name="Freeform 61" id="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62" id="62"/>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3" id="63"/>
            <p:cNvGrpSpPr/>
            <p:nvPr/>
          </p:nvGrpSpPr>
          <p:grpSpPr>
            <a:xfrm rot="0">
              <a:off x="0" y="12700"/>
              <a:ext cx="441081" cy="441081"/>
              <a:chOff x="0" y="0"/>
              <a:chExt cx="812800" cy="812800"/>
            </a:xfrm>
          </p:grpSpPr>
          <p:sp>
            <p:nvSpPr>
              <p:cNvPr name="Freeform 64" id="6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65" id="65"/>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6" id="66"/>
            <p:cNvGrpSpPr/>
            <p:nvPr/>
          </p:nvGrpSpPr>
          <p:grpSpPr>
            <a:xfrm rot="0">
              <a:off x="1688595" y="63770"/>
              <a:ext cx="420051" cy="420051"/>
              <a:chOff x="0" y="0"/>
              <a:chExt cx="812800" cy="812800"/>
            </a:xfrm>
          </p:grpSpPr>
          <p:sp>
            <p:nvSpPr>
              <p:cNvPr name="Freeform 67" id="6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C7EE"/>
              </a:solidFill>
            </p:spPr>
          </p:sp>
          <p:sp>
            <p:nvSpPr>
              <p:cNvPr name="TextBox 68" id="68"/>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9" id="69"/>
            <p:cNvGrpSpPr/>
            <p:nvPr/>
          </p:nvGrpSpPr>
          <p:grpSpPr>
            <a:xfrm rot="0">
              <a:off x="2508696" y="0"/>
              <a:ext cx="441081" cy="441081"/>
              <a:chOff x="0" y="0"/>
              <a:chExt cx="812800" cy="812800"/>
            </a:xfrm>
          </p:grpSpPr>
          <p:sp>
            <p:nvSpPr>
              <p:cNvPr name="Freeform 70" id="7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71" id="71"/>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5923591" y="-4185524"/>
            <a:ext cx="28945049" cy="14472524"/>
          </a:xfrm>
          <a:custGeom>
            <a:avLst/>
            <a:gdLst/>
            <a:ahLst/>
            <a:cxnLst/>
            <a:rect r="r" b="b" t="t" l="l"/>
            <a:pathLst>
              <a:path h="14472524" w="28945049">
                <a:moveTo>
                  <a:pt x="28945049" y="14472524"/>
                </a:moveTo>
                <a:lnTo>
                  <a:pt x="0" y="14472524"/>
                </a:lnTo>
                <a:lnTo>
                  <a:pt x="0" y="0"/>
                </a:lnTo>
                <a:lnTo>
                  <a:pt x="28945049" y="0"/>
                </a:lnTo>
                <a:lnTo>
                  <a:pt x="28945049" y="1447252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658151" y="904875"/>
            <a:ext cx="9361996" cy="9001125"/>
          </a:xfrm>
          <a:prstGeom prst="rect">
            <a:avLst/>
          </a:prstGeom>
        </p:spPr>
        <p:txBody>
          <a:bodyPr anchor="t" rtlCol="false" tIns="0" lIns="0" bIns="0" rIns="0">
            <a:spAutoFit/>
          </a:bodyPr>
          <a:lstStyle/>
          <a:p>
            <a:pPr algn="just">
              <a:lnSpc>
                <a:spcPts val="5999"/>
              </a:lnSpc>
            </a:pPr>
            <a:r>
              <a:rPr lang="en-US" b="true" sz="3999" spc="183">
                <a:solidFill>
                  <a:srgbClr val="FF3654"/>
                </a:solidFill>
                <a:latin typeface="Public Sans Bold"/>
                <a:ea typeface="Public Sans Bold"/>
                <a:cs typeface="Public Sans Bold"/>
                <a:sym typeface="Public Sans Bold"/>
              </a:rPr>
              <a:t>Referral Rewards:</a:t>
            </a:r>
          </a:p>
          <a:p>
            <a:pPr algn="just" marL="863599" indent="-431800" lvl="1">
              <a:lnSpc>
                <a:spcPts val="5999"/>
              </a:lnSpc>
              <a:buFont typeface="Arial"/>
              <a:buChar char="•"/>
            </a:pPr>
            <a:r>
              <a:rPr lang="en-US" b="true" sz="3999" spc="183">
                <a:solidFill>
                  <a:srgbClr val="FFFFFF"/>
                </a:solidFill>
                <a:latin typeface="Public Sans Bold"/>
                <a:ea typeface="Public Sans Bold"/>
                <a:cs typeface="Public Sans Bold"/>
                <a:sym typeface="Public Sans Bold"/>
              </a:rPr>
              <a:t>If</a:t>
            </a:r>
            <a:r>
              <a:rPr lang="en-US" b="true" sz="3999" spc="183">
                <a:solidFill>
                  <a:srgbClr val="FFFFFF"/>
                </a:solidFill>
                <a:latin typeface="Public Sans Bold"/>
                <a:ea typeface="Public Sans Bold"/>
                <a:cs typeface="Public Sans Bold"/>
                <a:sym typeface="Public Sans Bold"/>
              </a:rPr>
              <a:t> you</a:t>
            </a:r>
            <a:r>
              <a:rPr lang="en-US" b="true" sz="3999" spc="183">
                <a:solidFill>
                  <a:srgbClr val="FFFFFF"/>
                </a:solidFill>
                <a:latin typeface="Public Sans Bold"/>
                <a:ea typeface="Public Sans Bold"/>
                <a:cs typeface="Public Sans Bold"/>
                <a:sym typeface="Public Sans Bold"/>
              </a:rPr>
              <a:t> </a:t>
            </a:r>
            <a:r>
              <a:rPr lang="en-US" b="true" sz="3999" spc="183">
                <a:solidFill>
                  <a:srgbClr val="FFB81A"/>
                </a:solidFill>
                <a:latin typeface="Public Sans Bold"/>
                <a:ea typeface="Public Sans Bold"/>
                <a:cs typeface="Public Sans Bold"/>
                <a:sym typeface="Public Sans Bold"/>
              </a:rPr>
              <a:t>refer 3 friends to join,</a:t>
            </a:r>
            <a:r>
              <a:rPr lang="en-US" b="true" sz="3999" spc="183">
                <a:solidFill>
                  <a:srgbClr val="FF3654"/>
                </a:solidFill>
                <a:latin typeface="Public Sans Bold"/>
                <a:ea typeface="Public Sans Bold"/>
                <a:cs typeface="Public Sans Bold"/>
                <a:sym typeface="Public Sans Bold"/>
              </a:rPr>
              <a:t> </a:t>
            </a:r>
            <a:r>
              <a:rPr lang="en-US" b="true" sz="3999" spc="183">
                <a:solidFill>
                  <a:srgbClr val="FFFFFF"/>
                </a:solidFill>
                <a:latin typeface="Public Sans Bold"/>
                <a:ea typeface="Public Sans Bold"/>
                <a:cs typeface="Public Sans Bold"/>
                <a:sym typeface="Public Sans Bold"/>
              </a:rPr>
              <a:t>we will refund your </a:t>
            </a:r>
            <a:r>
              <a:rPr lang="en-US" b="true" sz="3999" spc="183">
                <a:solidFill>
                  <a:srgbClr val="FFB81A"/>
                </a:solidFill>
                <a:latin typeface="Public Sans Bold"/>
                <a:ea typeface="Public Sans Bold"/>
                <a:cs typeface="Public Sans Bold"/>
                <a:sym typeface="Public Sans Bold"/>
              </a:rPr>
              <a:t>RM 2,000</a:t>
            </a:r>
            <a:r>
              <a:rPr lang="en-US" b="true" sz="3999" spc="183">
                <a:solidFill>
                  <a:srgbClr val="FF3654"/>
                </a:solidFill>
                <a:latin typeface="Public Sans Bold"/>
                <a:ea typeface="Public Sans Bold"/>
                <a:cs typeface="Public Sans Bold"/>
                <a:sym typeface="Public Sans Bold"/>
              </a:rPr>
              <a:t> </a:t>
            </a:r>
            <a:r>
              <a:rPr lang="en-US" b="true" sz="3999" spc="183">
                <a:solidFill>
                  <a:srgbClr val="FFFFFF"/>
                </a:solidFill>
                <a:latin typeface="Public Sans Bold"/>
                <a:ea typeface="Public Sans Bold"/>
                <a:cs typeface="Public Sans Bold"/>
                <a:sym typeface="Public Sans Bold"/>
              </a:rPr>
              <a:t>investment in cash!</a:t>
            </a:r>
          </a:p>
          <a:p>
            <a:pPr algn="just" marL="863599" indent="-431800" lvl="1">
              <a:lnSpc>
                <a:spcPts val="5999"/>
              </a:lnSpc>
              <a:buFont typeface="Arial"/>
              <a:buChar char="•"/>
            </a:pPr>
            <a:r>
              <a:rPr lang="en-US" b="true" sz="3999" spc="183">
                <a:solidFill>
                  <a:srgbClr val="FFFFFF"/>
                </a:solidFill>
                <a:latin typeface="Public Sans Bold"/>
                <a:ea typeface="Public Sans Bold"/>
                <a:cs typeface="Public Sans Bold"/>
                <a:sym typeface="Public Sans Bold"/>
              </a:rPr>
              <a:t>If you</a:t>
            </a:r>
            <a:r>
              <a:rPr lang="en-US" b="true" sz="3999" spc="183">
                <a:solidFill>
                  <a:srgbClr val="FF3654"/>
                </a:solidFill>
                <a:latin typeface="Public Sans Bold"/>
                <a:ea typeface="Public Sans Bold"/>
                <a:cs typeface="Public Sans Bold"/>
                <a:sym typeface="Public Sans Bold"/>
              </a:rPr>
              <a:t> </a:t>
            </a:r>
            <a:r>
              <a:rPr lang="en-US" b="true" sz="3999" spc="183">
                <a:solidFill>
                  <a:srgbClr val="FFB81A"/>
                </a:solidFill>
                <a:latin typeface="Public Sans Bold"/>
                <a:ea typeface="Public Sans Bold"/>
                <a:cs typeface="Public Sans Bold"/>
                <a:sym typeface="Public Sans Bold"/>
              </a:rPr>
              <a:t>refer</a:t>
            </a:r>
            <a:r>
              <a:rPr lang="en-US" b="true" sz="3999" spc="183">
                <a:solidFill>
                  <a:srgbClr val="FF3654"/>
                </a:solidFill>
                <a:latin typeface="Public Sans Bold"/>
                <a:ea typeface="Public Sans Bold"/>
                <a:cs typeface="Public Sans Bold"/>
                <a:sym typeface="Public Sans Bold"/>
              </a:rPr>
              <a:t> </a:t>
            </a:r>
            <a:r>
              <a:rPr lang="en-US" b="true" sz="3999" spc="183">
                <a:solidFill>
                  <a:srgbClr val="F8A11F"/>
                </a:solidFill>
                <a:latin typeface="Public Sans Bold"/>
                <a:ea typeface="Public Sans Bold"/>
                <a:cs typeface="Public Sans Bold"/>
                <a:sym typeface="Public Sans Bold"/>
              </a:rPr>
              <a:t>another </a:t>
            </a:r>
            <a:r>
              <a:rPr lang="en-US" b="true" sz="3999" spc="183">
                <a:solidFill>
                  <a:srgbClr val="FFB81A"/>
                </a:solidFill>
                <a:latin typeface="Public Sans Bold"/>
                <a:ea typeface="Public Sans Bold"/>
                <a:cs typeface="Public Sans Bold"/>
                <a:sym typeface="Public Sans Bold"/>
              </a:rPr>
              <a:t>4 friends</a:t>
            </a:r>
            <a:r>
              <a:rPr lang="en-US" b="true" sz="3999" spc="183">
                <a:solidFill>
                  <a:srgbClr val="FF3654"/>
                </a:solidFill>
                <a:latin typeface="Public Sans Bold"/>
                <a:ea typeface="Public Sans Bold"/>
                <a:cs typeface="Public Sans Bold"/>
                <a:sym typeface="Public Sans Bold"/>
              </a:rPr>
              <a:t>, </a:t>
            </a:r>
            <a:r>
              <a:rPr lang="en-US" b="true" sz="3999" spc="183">
                <a:solidFill>
                  <a:srgbClr val="FFFFFF"/>
                </a:solidFill>
                <a:latin typeface="Public Sans Bold"/>
                <a:ea typeface="Public Sans Bold"/>
                <a:cs typeface="Public Sans Bold"/>
                <a:sym typeface="Public Sans Bold"/>
              </a:rPr>
              <a:t>you’ll receive an additional</a:t>
            </a:r>
            <a:r>
              <a:rPr lang="en-US" b="true" sz="3999" spc="183">
                <a:solidFill>
                  <a:srgbClr val="FFB81A"/>
                </a:solidFill>
                <a:latin typeface="Public Sans Bold"/>
                <a:ea typeface="Public Sans Bold"/>
                <a:cs typeface="Public Sans Bold"/>
                <a:sym typeface="Public Sans Bold"/>
              </a:rPr>
              <a:t> RM</a:t>
            </a:r>
            <a:r>
              <a:rPr lang="en-US" b="true" sz="3999" spc="183">
                <a:solidFill>
                  <a:srgbClr val="FF3654"/>
                </a:solidFill>
                <a:latin typeface="Public Sans Bold"/>
                <a:ea typeface="Public Sans Bold"/>
                <a:cs typeface="Public Sans Bold"/>
                <a:sym typeface="Public Sans Bold"/>
              </a:rPr>
              <a:t> </a:t>
            </a:r>
            <a:r>
              <a:rPr lang="en-US" b="true" sz="3999" spc="183">
                <a:solidFill>
                  <a:srgbClr val="FFB81A"/>
                </a:solidFill>
                <a:latin typeface="Public Sans Bold"/>
                <a:ea typeface="Public Sans Bold"/>
                <a:cs typeface="Public Sans Bold"/>
                <a:sym typeface="Public Sans Bold"/>
              </a:rPr>
              <a:t>2,000 cashback</a:t>
            </a:r>
            <a:r>
              <a:rPr lang="en-US" b="true" sz="3999" spc="183">
                <a:solidFill>
                  <a:srgbClr val="FFFFFF"/>
                </a:solidFill>
                <a:latin typeface="Public Sans Bold"/>
                <a:ea typeface="Public Sans Bold"/>
                <a:cs typeface="Public Sans Bold"/>
                <a:sym typeface="Public Sans Bold"/>
              </a:rPr>
              <a:t>,</a:t>
            </a:r>
            <a:r>
              <a:rPr lang="en-US" b="true" sz="3999" spc="183">
                <a:solidFill>
                  <a:srgbClr val="FF3654"/>
                </a:solidFill>
                <a:latin typeface="Public Sans Bold"/>
                <a:ea typeface="Public Sans Bold"/>
                <a:cs typeface="Public Sans Bold"/>
                <a:sym typeface="Public Sans Bold"/>
              </a:rPr>
              <a:t> </a:t>
            </a:r>
            <a:r>
              <a:rPr lang="en-US" b="true" sz="3999" spc="183">
                <a:solidFill>
                  <a:srgbClr val="FFFFFF"/>
                </a:solidFill>
                <a:latin typeface="Public Sans Bold"/>
                <a:ea typeface="Public Sans Bold"/>
                <a:cs typeface="Public Sans Bold"/>
                <a:sym typeface="Public Sans Bold"/>
              </a:rPr>
              <a:t>and your friends will be entitled to the same benefits as you.</a:t>
            </a:r>
          </a:p>
          <a:p>
            <a:pPr algn="just" marL="863599" indent="-431800" lvl="1">
              <a:lnSpc>
                <a:spcPts val="5999"/>
              </a:lnSpc>
              <a:spcBef>
                <a:spcPct val="0"/>
              </a:spcBef>
              <a:buFont typeface="Arial"/>
              <a:buChar char="•"/>
            </a:pPr>
            <a:r>
              <a:rPr lang="en-US" b="true" sz="3999" spc="183">
                <a:solidFill>
                  <a:srgbClr val="FFB81A"/>
                </a:solidFill>
                <a:latin typeface="Public Sans Bold"/>
                <a:ea typeface="Public Sans Bold"/>
                <a:cs typeface="Public Sans Bold"/>
                <a:sym typeface="Public Sans Bold"/>
              </a:rPr>
              <a:t>10% cashback</a:t>
            </a:r>
            <a:r>
              <a:rPr lang="en-US" b="true" sz="3999" spc="183">
                <a:solidFill>
                  <a:srgbClr val="FF3654"/>
                </a:solidFill>
                <a:latin typeface="Public Sans Bold"/>
                <a:ea typeface="Public Sans Bold"/>
                <a:cs typeface="Public Sans Bold"/>
                <a:sym typeface="Public Sans Bold"/>
              </a:rPr>
              <a:t> </a:t>
            </a:r>
            <a:r>
              <a:rPr lang="en-US" b="true" sz="3999" spc="183">
                <a:solidFill>
                  <a:srgbClr val="FFFFFF"/>
                </a:solidFill>
                <a:latin typeface="Public Sans Bold"/>
                <a:ea typeface="Public Sans Bold"/>
                <a:cs typeface="Public Sans Bold"/>
                <a:sym typeface="Public Sans Bold"/>
              </a:rPr>
              <a:t>on every expense made by your referrals!</a:t>
            </a:r>
          </a:p>
          <a:p>
            <a:pPr algn="just" marL="0" indent="0" lvl="0">
              <a:lnSpc>
                <a:spcPts val="5999"/>
              </a:lnSpc>
              <a:spcBef>
                <a:spcPct val="0"/>
              </a:spcBef>
            </a:pPr>
          </a:p>
        </p:txBody>
      </p:sp>
      <p:grpSp>
        <p:nvGrpSpPr>
          <p:cNvPr name="Group 5" id="5"/>
          <p:cNvGrpSpPr/>
          <p:nvPr/>
        </p:nvGrpSpPr>
        <p:grpSpPr>
          <a:xfrm rot="0">
            <a:off x="14746831" y="341888"/>
            <a:ext cx="6317871" cy="785712"/>
            <a:chOff x="0" y="0"/>
            <a:chExt cx="8423828" cy="1047616"/>
          </a:xfrm>
        </p:grpSpPr>
        <p:grpSp>
          <p:nvGrpSpPr>
            <p:cNvPr name="Group 6" id="6"/>
            <p:cNvGrpSpPr/>
            <p:nvPr/>
          </p:nvGrpSpPr>
          <p:grpSpPr>
            <a:xfrm rot="0">
              <a:off x="0" y="0"/>
              <a:ext cx="8423828" cy="1047616"/>
              <a:chOff x="0" y="0"/>
              <a:chExt cx="2246354" cy="279364"/>
            </a:xfrm>
          </p:grpSpPr>
          <p:sp>
            <p:nvSpPr>
              <p:cNvPr name="Freeform 7" id="7"/>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8" id="8"/>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9" id="9"/>
            <p:cNvGrpSpPr/>
            <p:nvPr/>
          </p:nvGrpSpPr>
          <p:grpSpPr>
            <a:xfrm rot="0">
              <a:off x="408724" y="118304"/>
              <a:ext cx="2433022" cy="811007"/>
              <a:chOff x="0" y="0"/>
              <a:chExt cx="812800" cy="270933"/>
            </a:xfrm>
          </p:grpSpPr>
          <p:sp>
            <p:nvSpPr>
              <p:cNvPr name="Freeform 10" id="10"/>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1" id="11"/>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2" id="12"/>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5"/>
              <a:stretch>
                <a:fillRect l="0" t="0" r="0" b="0"/>
              </a:stretch>
            </a:blipFill>
          </p:spPr>
        </p:sp>
      </p:grpSp>
      <p:sp>
        <p:nvSpPr>
          <p:cNvPr name="Freeform 13" id="13"/>
          <p:cNvSpPr/>
          <p:nvPr/>
        </p:nvSpPr>
        <p:spPr>
          <a:xfrm flipH="false" flipV="false" rot="0">
            <a:off x="2437235" y="407437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439138" y="2190059"/>
            <a:ext cx="5557519" cy="1082099"/>
          </a:xfrm>
          <a:prstGeom prst="rect">
            <a:avLst/>
          </a:prstGeom>
        </p:spPr>
        <p:txBody>
          <a:bodyPr anchor="t" rtlCol="false" tIns="0" lIns="0" bIns="0" rIns="0">
            <a:spAutoFit/>
          </a:bodyPr>
          <a:lstStyle/>
          <a:p>
            <a:pPr algn="ctr">
              <a:lnSpc>
                <a:spcPts val="9046"/>
              </a:lnSpc>
            </a:pPr>
            <a:r>
              <a:rPr lang="en-US" sz="5951">
                <a:solidFill>
                  <a:srgbClr val="FF3654"/>
                </a:solidFill>
                <a:latin typeface="Anton"/>
                <a:ea typeface="Anton"/>
                <a:cs typeface="Anton"/>
                <a:sym typeface="Anton"/>
              </a:rPr>
              <a:t>INFLUENCER  TEAM:-  </a:t>
            </a:r>
          </a:p>
        </p:txBody>
      </p:sp>
    </p:spTree>
  </p:cSld>
  <p:clrMapOvr>
    <a:masterClrMapping/>
  </p:clrMapOvr>
  <p:transition spd="fast">
    <p:wipe dir="l"/>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grpSp>
        <p:nvGrpSpPr>
          <p:cNvPr name="Group 2" id="2"/>
          <p:cNvGrpSpPr/>
          <p:nvPr/>
        </p:nvGrpSpPr>
        <p:grpSpPr>
          <a:xfrm rot="0">
            <a:off x="15651505" y="1141416"/>
            <a:ext cx="6317871" cy="1143000"/>
            <a:chOff x="0" y="0"/>
            <a:chExt cx="2246354" cy="406400"/>
          </a:xfrm>
        </p:grpSpPr>
        <p:sp>
          <p:nvSpPr>
            <p:cNvPr name="Freeform 3" id="3"/>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4" id="4"/>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Freeform 5" id="5"/>
          <p:cNvSpPr/>
          <p:nvPr/>
        </p:nvSpPr>
        <p:spPr>
          <a:xfrm flipH="false" flipV="false" rot="0">
            <a:off x="16146661" y="1305369"/>
            <a:ext cx="858723" cy="886424"/>
          </a:xfrm>
          <a:custGeom>
            <a:avLst/>
            <a:gdLst/>
            <a:ahLst/>
            <a:cxnLst/>
            <a:rect r="r" b="b" t="t" l="l"/>
            <a:pathLst>
              <a:path h="886424" w="858723">
                <a:moveTo>
                  <a:pt x="0" y="0"/>
                </a:moveTo>
                <a:lnTo>
                  <a:pt x="858724" y="0"/>
                </a:lnTo>
                <a:lnTo>
                  <a:pt x="858724" y="886424"/>
                </a:lnTo>
                <a:lnTo>
                  <a:pt x="0" y="8864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662382" y="1162494"/>
            <a:ext cx="8426930" cy="856742"/>
          </a:xfrm>
          <a:prstGeom prst="rect">
            <a:avLst/>
          </a:prstGeom>
        </p:spPr>
        <p:txBody>
          <a:bodyPr anchor="t" rtlCol="false" tIns="0" lIns="0" bIns="0" rIns="0">
            <a:spAutoFit/>
          </a:bodyPr>
          <a:lstStyle/>
          <a:p>
            <a:pPr algn="ctr">
              <a:lnSpc>
                <a:spcPts val="7144"/>
              </a:lnSpc>
            </a:pPr>
            <a:r>
              <a:rPr lang="en-US" sz="4700">
                <a:solidFill>
                  <a:srgbClr val="24B6AB"/>
                </a:solidFill>
                <a:latin typeface="Anton"/>
                <a:ea typeface="Anton"/>
                <a:cs typeface="Anton"/>
                <a:sym typeface="Anton"/>
              </a:rPr>
              <a:t>UNLOCK EXCLUSIVE BENEFITS WITH </a:t>
            </a:r>
          </a:p>
        </p:txBody>
      </p:sp>
      <p:grpSp>
        <p:nvGrpSpPr>
          <p:cNvPr name="Group 7" id="7"/>
          <p:cNvGrpSpPr/>
          <p:nvPr/>
        </p:nvGrpSpPr>
        <p:grpSpPr>
          <a:xfrm rot="0">
            <a:off x="9144000" y="2191793"/>
            <a:ext cx="6317871" cy="1143000"/>
            <a:chOff x="0" y="0"/>
            <a:chExt cx="8423828" cy="1524000"/>
          </a:xfrm>
        </p:grpSpPr>
        <p:grpSp>
          <p:nvGrpSpPr>
            <p:cNvPr name="Group 8" id="8"/>
            <p:cNvGrpSpPr/>
            <p:nvPr/>
          </p:nvGrpSpPr>
          <p:grpSpPr>
            <a:xfrm rot="0">
              <a:off x="0" y="0"/>
              <a:ext cx="8423828" cy="1524000"/>
              <a:chOff x="0" y="0"/>
              <a:chExt cx="2246354" cy="406400"/>
            </a:xfrm>
          </p:grpSpPr>
          <p:sp>
            <p:nvSpPr>
              <p:cNvPr name="Freeform 9" id="9"/>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10" id="10"/>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27186" y="-19724"/>
              <a:ext cx="7737446" cy="1382474"/>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ECHELON CBS TEAM</a:t>
              </a:r>
            </a:p>
          </p:txBody>
        </p:sp>
      </p:grpSp>
      <p:pic>
        <p:nvPicPr>
          <p:cNvPr name="Picture 12" id="12"/>
          <p:cNvPicPr>
            <a:picLocks noChangeAspect="true"/>
          </p:cNvPicPr>
          <p:nvPr/>
        </p:nvPicPr>
        <p:blipFill>
          <a:blip r:embed="rId4"/>
          <a:srcRect l="0" t="0" r="0" b="0"/>
          <a:stretch>
            <a:fillRect/>
          </a:stretch>
        </p:blipFill>
        <p:spPr>
          <a:xfrm flipH="false" flipV="false" rot="-9121279">
            <a:off x="5229111" y="2513396"/>
            <a:ext cx="1352698" cy="1511394"/>
          </a:xfrm>
          <a:prstGeom prst="rect">
            <a:avLst/>
          </a:prstGeom>
        </p:spPr>
      </p:pic>
      <p:grpSp>
        <p:nvGrpSpPr>
          <p:cNvPr name="Group 13" id="13"/>
          <p:cNvGrpSpPr/>
          <p:nvPr/>
        </p:nvGrpSpPr>
        <p:grpSpPr>
          <a:xfrm rot="0">
            <a:off x="2223966" y="3972405"/>
            <a:ext cx="5143500" cy="5143500"/>
            <a:chOff x="0" y="0"/>
            <a:chExt cx="6858000" cy="6858000"/>
          </a:xfrm>
        </p:grpSpPr>
        <p:sp>
          <p:nvSpPr>
            <p:cNvPr name="Freeform 14" id="14"/>
            <p:cNvSpPr/>
            <p:nvPr/>
          </p:nvSpPr>
          <p:spPr>
            <a:xfrm flipH="false" flipV="false" rot="0">
              <a:off x="0" y="0"/>
              <a:ext cx="6858000" cy="6858000"/>
            </a:xfrm>
            <a:custGeom>
              <a:avLst/>
              <a:gdLst/>
              <a:ahLst/>
              <a:cxnLst/>
              <a:rect r="r" b="b" t="t" l="l"/>
              <a:pathLst>
                <a:path h="6858000" w="6858000">
                  <a:moveTo>
                    <a:pt x="0" y="0"/>
                  </a:moveTo>
                  <a:lnTo>
                    <a:pt x="6858000" y="0"/>
                  </a:lnTo>
                  <a:lnTo>
                    <a:pt x="6858000" y="6858000"/>
                  </a:lnTo>
                  <a:lnTo>
                    <a:pt x="0" y="6858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1439268" y="3352800"/>
              <a:ext cx="3979463" cy="868212"/>
            </a:xfrm>
            <a:prstGeom prst="rect">
              <a:avLst/>
            </a:prstGeom>
          </p:spPr>
          <p:txBody>
            <a:bodyPr anchor="t" rtlCol="false" tIns="0" lIns="0" bIns="0" rIns="0">
              <a:spAutoFit/>
            </a:bodyPr>
            <a:lstStyle/>
            <a:p>
              <a:pPr algn="ctr">
                <a:lnSpc>
                  <a:spcPts val="5468"/>
                </a:lnSpc>
                <a:spcBef>
                  <a:spcPct val="0"/>
                </a:spcBef>
              </a:pPr>
              <a:r>
                <a:rPr lang="en-US" b="true" sz="3906" spc="78">
                  <a:solidFill>
                    <a:srgbClr val="FFFFFF"/>
                  </a:solidFill>
                  <a:latin typeface="Poppins Bold"/>
                  <a:ea typeface="Poppins Bold"/>
                  <a:cs typeface="Poppins Bold"/>
                  <a:sym typeface="Poppins Bold"/>
                </a:rPr>
                <a:t>CBS</a:t>
              </a:r>
            </a:p>
          </p:txBody>
        </p:sp>
        <p:sp>
          <p:nvSpPr>
            <p:cNvPr name="TextBox 16" id="16"/>
            <p:cNvSpPr txBox="true"/>
            <p:nvPr/>
          </p:nvSpPr>
          <p:spPr>
            <a:xfrm rot="0">
              <a:off x="1439045" y="820523"/>
              <a:ext cx="4470289" cy="712591"/>
            </a:xfrm>
            <a:prstGeom prst="rect">
              <a:avLst/>
            </a:prstGeom>
          </p:spPr>
          <p:txBody>
            <a:bodyPr anchor="t" rtlCol="false" tIns="0" lIns="0" bIns="0" rIns="0">
              <a:spAutoFit/>
            </a:bodyPr>
            <a:lstStyle/>
            <a:p>
              <a:pPr algn="ctr" marL="0" indent="0" lvl="0">
                <a:lnSpc>
                  <a:spcPts val="4688"/>
                </a:lnSpc>
                <a:spcBef>
                  <a:spcPct val="0"/>
                </a:spcBef>
              </a:pPr>
              <a:r>
                <a:rPr lang="en-US" b="true" sz="3125" spc="143">
                  <a:solidFill>
                    <a:srgbClr val="FFFFFF"/>
                  </a:solidFill>
                  <a:latin typeface="Corporative Bold"/>
                  <a:ea typeface="Corporative Bold"/>
                  <a:cs typeface="Corporative Bold"/>
                  <a:sym typeface="Corporative Bold"/>
                </a:rPr>
                <a:t>ECHELON</a:t>
              </a:r>
            </a:p>
          </p:txBody>
        </p:sp>
        <p:sp>
          <p:nvSpPr>
            <p:cNvPr name="TextBox 17" id="17"/>
            <p:cNvSpPr txBox="true"/>
            <p:nvPr/>
          </p:nvSpPr>
          <p:spPr>
            <a:xfrm rot="-2466823">
              <a:off x="2583464" y="4477958"/>
              <a:ext cx="4488923" cy="1031346"/>
            </a:xfrm>
            <a:prstGeom prst="rect">
              <a:avLst/>
            </a:prstGeom>
          </p:spPr>
          <p:txBody>
            <a:bodyPr anchor="t" rtlCol="false" tIns="0" lIns="0" bIns="0" rIns="0">
              <a:spAutoFit/>
            </a:bodyPr>
            <a:lstStyle/>
            <a:p>
              <a:pPr algn="ctr" marL="0" indent="0" lvl="0">
                <a:lnSpc>
                  <a:spcPts val="6690"/>
                </a:lnSpc>
                <a:spcBef>
                  <a:spcPct val="0"/>
                </a:spcBef>
              </a:pPr>
              <a:r>
                <a:rPr lang="en-US" b="true" sz="4460" spc="205">
                  <a:solidFill>
                    <a:srgbClr val="FFFFFF"/>
                  </a:solidFill>
                  <a:latin typeface="Corporative Bold"/>
                  <a:ea typeface="Corporative Bold"/>
                  <a:cs typeface="Corporative Bold"/>
                  <a:sym typeface="Corporative Bold"/>
                </a:rPr>
                <a:t> IMPERIAL</a:t>
              </a:r>
            </a:p>
          </p:txBody>
        </p:sp>
        <p:sp>
          <p:nvSpPr>
            <p:cNvPr name="TextBox 18" id="18"/>
            <p:cNvSpPr txBox="true"/>
            <p:nvPr/>
          </p:nvSpPr>
          <p:spPr>
            <a:xfrm rot="-5400000">
              <a:off x="-639930" y="3864746"/>
              <a:ext cx="3630416" cy="853652"/>
            </a:xfrm>
            <a:prstGeom prst="rect">
              <a:avLst/>
            </a:prstGeom>
          </p:spPr>
          <p:txBody>
            <a:bodyPr anchor="t" rtlCol="false" tIns="0" lIns="0" bIns="0" rIns="0">
              <a:spAutoFit/>
            </a:bodyPr>
            <a:lstStyle/>
            <a:p>
              <a:pPr algn="ctr" marL="0" indent="0" lvl="0">
                <a:lnSpc>
                  <a:spcPts val="5587"/>
                </a:lnSpc>
                <a:spcBef>
                  <a:spcPct val="0"/>
                </a:spcBef>
              </a:pPr>
              <a:r>
                <a:rPr lang="en-US" b="true" sz="3724" spc="171">
                  <a:solidFill>
                    <a:srgbClr val="FFFFFF"/>
                  </a:solidFill>
                  <a:latin typeface="Corporative Bold"/>
                  <a:ea typeface="Corporative Bold"/>
                  <a:cs typeface="Corporative Bold"/>
                  <a:sym typeface="Corporative Bold"/>
                </a:rPr>
                <a:t>SUPREME</a:t>
              </a:r>
            </a:p>
          </p:txBody>
        </p:sp>
      </p:grpSp>
      <p:grpSp>
        <p:nvGrpSpPr>
          <p:cNvPr name="Group 19" id="19"/>
          <p:cNvGrpSpPr/>
          <p:nvPr/>
        </p:nvGrpSpPr>
        <p:grpSpPr>
          <a:xfrm rot="0">
            <a:off x="14746831" y="341888"/>
            <a:ext cx="6317871" cy="785712"/>
            <a:chOff x="0" y="0"/>
            <a:chExt cx="8423828" cy="1047616"/>
          </a:xfrm>
        </p:grpSpPr>
        <p:grpSp>
          <p:nvGrpSpPr>
            <p:cNvPr name="Group 20" id="20"/>
            <p:cNvGrpSpPr/>
            <p:nvPr/>
          </p:nvGrpSpPr>
          <p:grpSpPr>
            <a:xfrm rot="0">
              <a:off x="0" y="0"/>
              <a:ext cx="8423828" cy="1047616"/>
              <a:chOff x="0" y="0"/>
              <a:chExt cx="2246354" cy="279364"/>
            </a:xfrm>
          </p:grpSpPr>
          <p:sp>
            <p:nvSpPr>
              <p:cNvPr name="Freeform 21" id="21"/>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2" id="22"/>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3" id="23"/>
            <p:cNvGrpSpPr/>
            <p:nvPr/>
          </p:nvGrpSpPr>
          <p:grpSpPr>
            <a:xfrm rot="0">
              <a:off x="408724" y="118304"/>
              <a:ext cx="2433022" cy="811007"/>
              <a:chOff x="0" y="0"/>
              <a:chExt cx="812800" cy="270933"/>
            </a:xfrm>
          </p:grpSpPr>
          <p:sp>
            <p:nvSpPr>
              <p:cNvPr name="Freeform 24" id="24"/>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5" id="25"/>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6" id="26"/>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7"/>
              <a:stretch>
                <a:fillRect l="0" t="0" r="0" b="0"/>
              </a:stretch>
            </a:blipFill>
          </p:spPr>
        </p:sp>
      </p:grpSp>
      <p:sp>
        <p:nvSpPr>
          <p:cNvPr name="TextBox 27" id="27"/>
          <p:cNvSpPr txBox="true"/>
          <p:nvPr/>
        </p:nvSpPr>
        <p:spPr>
          <a:xfrm rot="0">
            <a:off x="8893942" y="4129945"/>
            <a:ext cx="7561460" cy="3733800"/>
          </a:xfrm>
          <a:prstGeom prst="rect">
            <a:avLst/>
          </a:prstGeom>
        </p:spPr>
        <p:txBody>
          <a:bodyPr anchor="t" rtlCol="false" tIns="0" lIns="0" bIns="0" rIns="0">
            <a:spAutoFit/>
          </a:bodyPr>
          <a:lstStyle/>
          <a:p>
            <a:pPr algn="just" marL="0" indent="0" lvl="0">
              <a:lnSpc>
                <a:spcPts val="5999"/>
              </a:lnSpc>
              <a:spcBef>
                <a:spcPct val="0"/>
              </a:spcBef>
            </a:pPr>
            <a:r>
              <a:rPr lang="en-US" b="true" sz="3999" spc="183">
                <a:solidFill>
                  <a:srgbClr val="FBFBFD"/>
                </a:solidFill>
                <a:latin typeface="Public Sans Bold"/>
                <a:ea typeface="Public Sans Bold"/>
                <a:cs typeface="Public Sans Bold"/>
                <a:sym typeface="Public Sans Bold"/>
              </a:rPr>
              <a:t>Join our ECHELON CBS TEAM with a </a:t>
            </a:r>
            <a:r>
              <a:rPr lang="en-US" b="true" sz="3999" spc="183">
                <a:solidFill>
                  <a:srgbClr val="FF3654"/>
                </a:solidFill>
                <a:latin typeface="Public Sans Bold"/>
                <a:ea typeface="Public Sans Bold"/>
                <a:cs typeface="Public Sans Bold"/>
                <a:sym typeface="Public Sans Bold"/>
              </a:rPr>
              <a:t>one-time investment of RM 10,000</a:t>
            </a:r>
            <a:r>
              <a:rPr lang="en-US" b="true" sz="3999" spc="183">
                <a:solidFill>
                  <a:srgbClr val="FBFBFD"/>
                </a:solidFill>
                <a:latin typeface="Public Sans Bold"/>
                <a:ea typeface="Public Sans Bold"/>
                <a:cs typeface="Public Sans Bold"/>
                <a:sym typeface="Public Sans Bold"/>
              </a:rPr>
              <a:t> and unlock exclusive rewards!</a:t>
            </a:r>
          </a:p>
        </p:txBody>
      </p:sp>
      <p:sp>
        <p:nvSpPr>
          <p:cNvPr name="TextBox 28" id="28"/>
          <p:cNvSpPr txBox="true"/>
          <p:nvPr/>
        </p:nvSpPr>
        <p:spPr>
          <a:xfrm rot="0">
            <a:off x="9697840" y="3391943"/>
            <a:ext cx="5953664" cy="723900"/>
          </a:xfrm>
          <a:prstGeom prst="rect">
            <a:avLst/>
          </a:prstGeom>
        </p:spPr>
        <p:txBody>
          <a:bodyPr anchor="t" rtlCol="false" tIns="0" lIns="0" bIns="0" rIns="0">
            <a:spAutoFit/>
          </a:bodyPr>
          <a:lstStyle/>
          <a:p>
            <a:pPr algn="just" marL="0" indent="0" lvl="0">
              <a:lnSpc>
                <a:spcPts val="5999"/>
              </a:lnSpc>
              <a:spcBef>
                <a:spcPct val="0"/>
              </a:spcBef>
            </a:pPr>
            <a:r>
              <a:rPr lang="en-US" b="true" sz="3999" spc="183">
                <a:solidFill>
                  <a:srgbClr val="FFCA00"/>
                </a:solidFill>
                <a:latin typeface="Public Sans Bold"/>
                <a:ea typeface="Public Sans Bold"/>
                <a:cs typeface="Public Sans Bold"/>
                <a:sym typeface="Public Sans Bold"/>
              </a:rPr>
              <a:t>To Enjoy more Perks</a:t>
            </a:r>
          </a:p>
        </p:txBody>
      </p:sp>
      <p:sp>
        <p:nvSpPr>
          <p:cNvPr name="TextBox 29" id="29"/>
          <p:cNvSpPr txBox="true"/>
          <p:nvPr/>
        </p:nvSpPr>
        <p:spPr>
          <a:xfrm rot="0">
            <a:off x="8843693" y="8191094"/>
            <a:ext cx="7661958" cy="2228850"/>
          </a:xfrm>
          <a:prstGeom prst="rect">
            <a:avLst/>
          </a:prstGeom>
        </p:spPr>
        <p:txBody>
          <a:bodyPr anchor="t" rtlCol="false" tIns="0" lIns="0" bIns="0" rIns="0">
            <a:spAutoFit/>
          </a:bodyPr>
          <a:lstStyle/>
          <a:p>
            <a:pPr algn="just">
              <a:lnSpc>
                <a:spcPts val="5999"/>
              </a:lnSpc>
            </a:pPr>
            <a:r>
              <a:rPr lang="en-US" b="true" sz="3999" spc="183">
                <a:solidFill>
                  <a:srgbClr val="FFB81A"/>
                </a:solidFill>
                <a:latin typeface="Public Sans Bold"/>
                <a:ea typeface="Public Sans Bold"/>
                <a:cs typeface="Public Sans Bold"/>
                <a:sym typeface="Public Sans Bold"/>
              </a:rPr>
              <a:t>Invest RM 10,000 → </a:t>
            </a:r>
            <a:r>
              <a:rPr lang="en-US" b="true" sz="3999" spc="183">
                <a:solidFill>
                  <a:srgbClr val="24B6AB"/>
                </a:solidFill>
                <a:latin typeface="Public Sans Bold"/>
                <a:ea typeface="Public Sans Bold"/>
                <a:cs typeface="Public Sans Bold"/>
                <a:sym typeface="Public Sans Bold"/>
              </a:rPr>
              <a:t>Receive RM30,720 in Value!</a:t>
            </a:r>
          </a:p>
          <a:p>
            <a:pPr algn="just">
              <a:lnSpc>
                <a:spcPts val="5999"/>
              </a:lnSpc>
            </a:pPr>
          </a:p>
        </p:txBody>
      </p:sp>
      <p:sp>
        <p:nvSpPr>
          <p:cNvPr name="Freeform 30" id="30"/>
          <p:cNvSpPr/>
          <p:nvPr/>
        </p:nvSpPr>
        <p:spPr>
          <a:xfrm flipH="false" flipV="false" rot="0">
            <a:off x="16146661" y="7513932"/>
            <a:ext cx="1775039" cy="1601973"/>
          </a:xfrm>
          <a:custGeom>
            <a:avLst/>
            <a:gdLst/>
            <a:ahLst/>
            <a:cxnLst/>
            <a:rect r="r" b="b" t="t" l="l"/>
            <a:pathLst>
              <a:path h="1601973" w="1775039">
                <a:moveTo>
                  <a:pt x="0" y="0"/>
                </a:moveTo>
                <a:lnTo>
                  <a:pt x="1775040" y="0"/>
                </a:lnTo>
                <a:lnTo>
                  <a:pt x="1775040" y="1601973"/>
                </a:lnTo>
                <a:lnTo>
                  <a:pt x="0" y="16019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fast">
    <p:wipe dir="l"/>
  </p:transition>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grpSp>
        <p:nvGrpSpPr>
          <p:cNvPr name="Group 2" id="2"/>
          <p:cNvGrpSpPr/>
          <p:nvPr/>
        </p:nvGrpSpPr>
        <p:grpSpPr>
          <a:xfrm rot="0">
            <a:off x="15651505" y="1141416"/>
            <a:ext cx="6317871" cy="1143000"/>
            <a:chOff x="0" y="0"/>
            <a:chExt cx="2246354" cy="406400"/>
          </a:xfrm>
        </p:grpSpPr>
        <p:sp>
          <p:nvSpPr>
            <p:cNvPr name="Freeform 3" id="3"/>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4" id="4"/>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Freeform 5" id="5"/>
          <p:cNvSpPr/>
          <p:nvPr/>
        </p:nvSpPr>
        <p:spPr>
          <a:xfrm flipH="false" flipV="false" rot="0">
            <a:off x="16146661" y="1305369"/>
            <a:ext cx="858723" cy="886424"/>
          </a:xfrm>
          <a:custGeom>
            <a:avLst/>
            <a:gdLst/>
            <a:ahLst/>
            <a:cxnLst/>
            <a:rect r="r" b="b" t="t" l="l"/>
            <a:pathLst>
              <a:path h="886424" w="858723">
                <a:moveTo>
                  <a:pt x="0" y="0"/>
                </a:moveTo>
                <a:lnTo>
                  <a:pt x="858724" y="0"/>
                </a:lnTo>
                <a:lnTo>
                  <a:pt x="858724" y="886424"/>
                </a:lnTo>
                <a:lnTo>
                  <a:pt x="0" y="8864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17476" y="60558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681553" y="491281"/>
            <a:ext cx="15577747" cy="10264140"/>
          </a:xfrm>
          <a:prstGeom prst="rect">
            <a:avLst/>
          </a:prstGeom>
        </p:spPr>
        <p:txBody>
          <a:bodyPr anchor="t" rtlCol="false" tIns="0" lIns="0" bIns="0" rIns="0">
            <a:spAutoFit/>
          </a:bodyPr>
          <a:lstStyle/>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Here’s what you’ll receive:</a:t>
            </a:r>
          </a:p>
          <a:p>
            <a:pPr algn="just">
              <a:lnSpc>
                <a:spcPts val="5400"/>
              </a:lnSpc>
            </a:pPr>
            <a:r>
              <a:rPr lang="en-US" b="true" sz="3600" spc="165">
                <a:solidFill>
                  <a:srgbClr val="FBFBFD"/>
                </a:solidFill>
                <a:latin typeface="Public Sans Bold"/>
                <a:ea typeface="Public Sans Bold"/>
                <a:cs typeface="Public Sans Bold"/>
                <a:sym typeface="Public Sans Bold"/>
              </a:rPr>
              <a:t>✅ A 1-Year Supply of:</a:t>
            </a:r>
          </a:p>
          <a:p>
            <a:pPr algn="just" marL="777240" indent="-388620" lvl="1">
              <a:lnSpc>
                <a:spcPts val="5400"/>
              </a:lnSpc>
              <a:buFont typeface="Arial"/>
              <a:buChar char="•"/>
            </a:pPr>
            <a:r>
              <a:rPr lang="en-US" b="true" sz="3600" spc="165">
                <a:solidFill>
                  <a:srgbClr val="FFB81A"/>
                </a:solidFill>
                <a:latin typeface="Public Sans Bold"/>
                <a:ea typeface="Public Sans Bold"/>
                <a:cs typeface="Public Sans Bold"/>
                <a:sym typeface="Public Sans Bold"/>
              </a:rPr>
              <a:t>365 packs of 500ml DrAT LifEssence Water</a:t>
            </a:r>
            <a:r>
              <a:rPr lang="en-US" b="true" sz="3600" spc="165">
                <a:solidFill>
                  <a:srgbClr val="FBFBFD"/>
                </a:solidFill>
                <a:latin typeface="Public Sans Bold"/>
                <a:ea typeface="Public Sans Bold"/>
                <a:cs typeface="Public Sans Bold"/>
                <a:sym typeface="Public Sans Bold"/>
              </a:rPr>
              <a:t> – worth RM 7,300</a:t>
            </a:r>
          </a:p>
          <a:p>
            <a:pPr algn="just" marL="777240" indent="-388620" lvl="1">
              <a:lnSpc>
                <a:spcPts val="5400"/>
              </a:lnSpc>
              <a:buFont typeface="Arial"/>
              <a:buChar char="•"/>
            </a:pPr>
            <a:r>
              <a:rPr lang="en-US" b="true" sz="3600" spc="165">
                <a:solidFill>
                  <a:srgbClr val="FFB81A"/>
                </a:solidFill>
                <a:latin typeface="Public Sans Bold"/>
                <a:ea typeface="Public Sans Bold"/>
                <a:cs typeface="Public Sans Bold"/>
                <a:sym typeface="Public Sans Bold"/>
              </a:rPr>
              <a:t>80 bottles of 8ml DrAT Heall Oil</a:t>
            </a:r>
            <a:r>
              <a:rPr lang="en-US" b="true" sz="3600" spc="165">
                <a:solidFill>
                  <a:srgbClr val="FBFBFD"/>
                </a:solidFill>
                <a:latin typeface="Public Sans Bold"/>
                <a:ea typeface="Public Sans Bold"/>
                <a:cs typeface="Public Sans Bold"/>
                <a:sym typeface="Public Sans Bold"/>
              </a:rPr>
              <a:t> – worth RM 920 </a:t>
            </a:r>
          </a:p>
          <a:p>
            <a:pPr algn="just">
              <a:lnSpc>
                <a:spcPts val="5400"/>
              </a:lnSpc>
            </a:pPr>
            <a:r>
              <a:rPr lang="en-US" b="true" sz="3600" spc="165">
                <a:solidFill>
                  <a:srgbClr val="FFB81A"/>
                </a:solidFill>
                <a:latin typeface="Public Sans Bold"/>
                <a:ea typeface="Public Sans Bold"/>
                <a:cs typeface="Public Sans Bold"/>
                <a:sym typeface="Public Sans Bold"/>
              </a:rPr>
              <a:t> </a:t>
            </a:r>
            <a:r>
              <a:rPr lang="en-US" b="true" sz="3600" spc="165">
                <a:solidFill>
                  <a:srgbClr val="FF3654"/>
                </a:solidFill>
                <a:latin typeface="Public Sans Bold"/>
                <a:ea typeface="Public Sans Bold"/>
                <a:cs typeface="Public Sans Bold"/>
                <a:sym typeface="Public Sans Bold"/>
              </a:rPr>
              <a:t>*Redeemed weekly by you*</a:t>
            </a:r>
          </a:p>
          <a:p>
            <a:pPr algn="just">
              <a:lnSpc>
                <a:spcPts val="5400"/>
              </a:lnSpc>
            </a:pPr>
            <a:r>
              <a:rPr lang="en-US" b="true" sz="3600" spc="165">
                <a:solidFill>
                  <a:srgbClr val="FBFBFD"/>
                </a:solidFill>
                <a:latin typeface="Public Sans Bold"/>
                <a:ea typeface="Public Sans Bold"/>
                <a:cs typeface="Public Sans Bold"/>
                <a:sym typeface="Public Sans Bold"/>
              </a:rPr>
              <a:t>✅ An exclusive bundle worth </a:t>
            </a:r>
            <a:r>
              <a:rPr lang="en-US" b="true" sz="3600" spc="165">
                <a:solidFill>
                  <a:srgbClr val="FFB81A"/>
                </a:solidFill>
                <a:latin typeface="Public Sans Bold"/>
                <a:ea typeface="Public Sans Bold"/>
                <a:cs typeface="Public Sans Bold"/>
                <a:sym typeface="Public Sans Bold"/>
              </a:rPr>
              <a:t>RM 10,000 in essential products</a:t>
            </a:r>
          </a:p>
          <a:p>
            <a:pPr algn="just">
              <a:lnSpc>
                <a:spcPts val="5400"/>
              </a:lnSpc>
            </a:pPr>
            <a:r>
              <a:rPr lang="en-US" b="true" sz="3600" spc="165">
                <a:solidFill>
                  <a:srgbClr val="FFB81A"/>
                </a:solidFill>
                <a:latin typeface="Public Sans Bold"/>
                <a:ea typeface="Public Sans Bold"/>
                <a:cs typeface="Public Sans Bold"/>
                <a:sym typeface="Public Sans Bold"/>
              </a:rPr>
              <a:t>✅ Receive RM10,000 worth of discount vouchers at a 25% off on any product</a:t>
            </a:r>
          </a:p>
          <a:p>
            <a:pPr algn="just">
              <a:lnSpc>
                <a:spcPts val="5400"/>
              </a:lnSpc>
            </a:pPr>
            <a:r>
              <a:rPr lang="en-US" b="true" sz="3600" spc="165">
                <a:solidFill>
                  <a:srgbClr val="FBFBFD"/>
                </a:solidFill>
                <a:latin typeface="Public Sans Bold"/>
                <a:ea typeface="Public Sans Bold"/>
                <a:cs typeface="Public Sans Bold"/>
                <a:sym typeface="Public Sans Bold"/>
              </a:rPr>
              <a:t>✅ </a:t>
            </a:r>
            <a:r>
              <a:rPr lang="en-US" b="true" sz="3600" spc="165">
                <a:solidFill>
                  <a:srgbClr val="FFB81A"/>
                </a:solidFill>
                <a:latin typeface="Public Sans Bold"/>
                <a:ea typeface="Public Sans Bold"/>
                <a:cs typeface="Public Sans Bold"/>
                <a:sym typeface="Public Sans Bold"/>
              </a:rPr>
              <a:t>RM 10,000 credited to your account</a:t>
            </a:r>
            <a:r>
              <a:rPr lang="en-US" b="true" sz="3600" spc="165">
                <a:solidFill>
                  <a:srgbClr val="FBFBFD"/>
                </a:solidFill>
                <a:latin typeface="Public Sans Bold"/>
                <a:ea typeface="Public Sans Bold"/>
                <a:cs typeface="Public Sans Bold"/>
                <a:sym typeface="Public Sans Bold"/>
              </a:rPr>
              <a:t> after you have used up your coupons</a:t>
            </a:r>
          </a:p>
          <a:p>
            <a:pPr algn="just">
              <a:lnSpc>
                <a:spcPts val="5400"/>
              </a:lnSpc>
            </a:pPr>
            <a:r>
              <a:rPr lang="en-US" b="true" sz="3600" spc="165">
                <a:solidFill>
                  <a:srgbClr val="FBFBFD"/>
                </a:solidFill>
                <a:latin typeface="Public Sans Bold"/>
                <a:ea typeface="Public Sans Bold"/>
                <a:cs typeface="Public Sans Bold"/>
                <a:sym typeface="Public Sans Bold"/>
              </a:rPr>
              <a:t>✅ </a:t>
            </a:r>
            <a:r>
              <a:rPr lang="en-US" b="true" sz="3600" spc="165">
                <a:solidFill>
                  <a:srgbClr val="FFB81A"/>
                </a:solidFill>
                <a:latin typeface="Public Sans Bold"/>
                <a:ea typeface="Public Sans Bold"/>
                <a:cs typeface="Public Sans Bold"/>
                <a:sym typeface="Public Sans Bold"/>
              </a:rPr>
              <a:t>20% discount on future purchases </a:t>
            </a:r>
          </a:p>
          <a:p>
            <a:pPr algn="just">
              <a:lnSpc>
                <a:spcPts val="5400"/>
              </a:lnSpc>
            </a:pPr>
            <a:r>
              <a:rPr lang="en-US" b="true" sz="3600" spc="165">
                <a:solidFill>
                  <a:srgbClr val="FF3654"/>
                </a:solidFill>
                <a:latin typeface="Public Sans Bold"/>
                <a:ea typeface="Public Sans Bold"/>
                <a:cs typeface="Public Sans Bold"/>
                <a:sym typeface="Public Sans Bold"/>
              </a:rPr>
              <a:t>*One promotion per purchase*</a:t>
            </a:r>
          </a:p>
          <a:p>
            <a:pPr algn="just">
              <a:lnSpc>
                <a:spcPts val="5400"/>
              </a:lnSpc>
            </a:pPr>
          </a:p>
          <a:p>
            <a:pPr algn="just" marL="0" indent="0" lvl="0">
              <a:lnSpc>
                <a:spcPts val="5400"/>
              </a:lnSpc>
              <a:spcBef>
                <a:spcPct val="0"/>
              </a:spcBef>
            </a:pPr>
          </a:p>
        </p:txBody>
      </p:sp>
      <p:grpSp>
        <p:nvGrpSpPr>
          <p:cNvPr name="Group 8" id="8"/>
          <p:cNvGrpSpPr/>
          <p:nvPr/>
        </p:nvGrpSpPr>
        <p:grpSpPr>
          <a:xfrm rot="0">
            <a:off x="14746831" y="341888"/>
            <a:ext cx="6317871" cy="785712"/>
            <a:chOff x="0" y="0"/>
            <a:chExt cx="8423828" cy="1047616"/>
          </a:xfrm>
        </p:grpSpPr>
        <p:grpSp>
          <p:nvGrpSpPr>
            <p:cNvPr name="Group 9" id="9"/>
            <p:cNvGrpSpPr/>
            <p:nvPr/>
          </p:nvGrpSpPr>
          <p:grpSpPr>
            <a:xfrm rot="0">
              <a:off x="0" y="0"/>
              <a:ext cx="8423828" cy="1047616"/>
              <a:chOff x="0" y="0"/>
              <a:chExt cx="2246354" cy="279364"/>
            </a:xfrm>
          </p:grpSpPr>
          <p:sp>
            <p:nvSpPr>
              <p:cNvPr name="Freeform 10" id="1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1" id="1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2" id="12"/>
            <p:cNvGrpSpPr/>
            <p:nvPr/>
          </p:nvGrpSpPr>
          <p:grpSpPr>
            <a:xfrm rot="0">
              <a:off x="408724" y="118304"/>
              <a:ext cx="2433022" cy="811007"/>
              <a:chOff x="0" y="0"/>
              <a:chExt cx="812800" cy="270933"/>
            </a:xfrm>
          </p:grpSpPr>
          <p:sp>
            <p:nvSpPr>
              <p:cNvPr name="Freeform 13" id="1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4" id="1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5" id="1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6"/>
              <a:stretch>
                <a:fillRect l="0" t="0" r="0" b="0"/>
              </a:stretch>
            </a:blipFill>
          </p:spPr>
        </p:sp>
      </p:grpSp>
      <p:grpSp>
        <p:nvGrpSpPr>
          <p:cNvPr name="Group 16" id="16"/>
          <p:cNvGrpSpPr/>
          <p:nvPr/>
        </p:nvGrpSpPr>
        <p:grpSpPr>
          <a:xfrm rot="0">
            <a:off x="7917998" y="341888"/>
            <a:ext cx="6317871" cy="1143000"/>
            <a:chOff x="0" y="0"/>
            <a:chExt cx="8423828" cy="1524000"/>
          </a:xfrm>
        </p:grpSpPr>
        <p:grpSp>
          <p:nvGrpSpPr>
            <p:cNvPr name="Group 17" id="17"/>
            <p:cNvGrpSpPr/>
            <p:nvPr/>
          </p:nvGrpSpPr>
          <p:grpSpPr>
            <a:xfrm rot="0">
              <a:off x="0" y="0"/>
              <a:ext cx="8423828" cy="1524000"/>
              <a:chOff x="0" y="0"/>
              <a:chExt cx="2246354" cy="406400"/>
            </a:xfrm>
          </p:grpSpPr>
          <p:sp>
            <p:nvSpPr>
              <p:cNvPr name="Freeform 18" id="18"/>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19" id="19"/>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TextBox 20" id="20"/>
            <p:cNvSpPr txBox="true"/>
            <p:nvPr/>
          </p:nvSpPr>
          <p:spPr>
            <a:xfrm rot="0">
              <a:off x="427186" y="-19724"/>
              <a:ext cx="7737446" cy="1382474"/>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ECHELON CBS TEAM</a:t>
              </a:r>
            </a:p>
          </p:txBody>
        </p:sp>
      </p:grpSp>
    </p:spTree>
  </p:cSld>
  <p:clrMapOvr>
    <a:masterClrMapping/>
  </p:clrMapOvr>
  <p:transition spd="fast">
    <p:wipe dir="l"/>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grpSp>
        <p:nvGrpSpPr>
          <p:cNvPr name="Group 2" id="2"/>
          <p:cNvGrpSpPr/>
          <p:nvPr/>
        </p:nvGrpSpPr>
        <p:grpSpPr>
          <a:xfrm rot="0">
            <a:off x="15651505" y="1141416"/>
            <a:ext cx="6317871" cy="1143000"/>
            <a:chOff x="0" y="0"/>
            <a:chExt cx="2246354" cy="406400"/>
          </a:xfrm>
        </p:grpSpPr>
        <p:sp>
          <p:nvSpPr>
            <p:cNvPr name="Freeform 3" id="3"/>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4" id="4"/>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Freeform 5" id="5"/>
          <p:cNvSpPr/>
          <p:nvPr/>
        </p:nvSpPr>
        <p:spPr>
          <a:xfrm flipH="false" flipV="false" rot="0">
            <a:off x="16146661" y="1305369"/>
            <a:ext cx="858723" cy="886424"/>
          </a:xfrm>
          <a:custGeom>
            <a:avLst/>
            <a:gdLst/>
            <a:ahLst/>
            <a:cxnLst/>
            <a:rect r="r" b="b" t="t" l="l"/>
            <a:pathLst>
              <a:path h="886424" w="858723">
                <a:moveTo>
                  <a:pt x="0" y="0"/>
                </a:moveTo>
                <a:lnTo>
                  <a:pt x="858724" y="0"/>
                </a:lnTo>
                <a:lnTo>
                  <a:pt x="858724" y="886424"/>
                </a:lnTo>
                <a:lnTo>
                  <a:pt x="0" y="8864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17070" y="11276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681553" y="2170116"/>
            <a:ext cx="15577747" cy="8206740"/>
          </a:xfrm>
          <a:prstGeom prst="rect">
            <a:avLst/>
          </a:prstGeom>
        </p:spPr>
        <p:txBody>
          <a:bodyPr anchor="t" rtlCol="false" tIns="0" lIns="0" bIns="0" rIns="0">
            <a:spAutoFit/>
          </a:bodyPr>
          <a:lstStyle/>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Additional perks include:</a:t>
            </a:r>
          </a:p>
          <a:p>
            <a:pPr algn="just">
              <a:lnSpc>
                <a:spcPts val="5400"/>
              </a:lnSpc>
            </a:pPr>
            <a:r>
              <a:rPr lang="en-US" b="true" sz="3600" spc="165">
                <a:solidFill>
                  <a:srgbClr val="48D597"/>
                </a:solidFill>
                <a:latin typeface="Public Sans Bold"/>
                <a:ea typeface="Public Sans Bold"/>
                <a:cs typeface="Public Sans Bold"/>
                <a:sym typeface="Public Sans Bold"/>
              </a:rPr>
              <a:t>✅Eligibility for Monthly Overseas Trips </a:t>
            </a:r>
            <a:r>
              <a:rPr lang="en-US" b="true" sz="3600" spc="165">
                <a:solidFill>
                  <a:srgbClr val="FFFFFF"/>
                </a:solidFill>
                <a:latin typeface="Public Sans Bold"/>
                <a:ea typeface="Public Sans Bold"/>
                <a:cs typeface="Public Sans Bold"/>
                <a:sym typeface="Public Sans Bold"/>
              </a:rPr>
              <a:t>with a RM 100,000 monthly sales target</a:t>
            </a:r>
          </a:p>
          <a:p>
            <a:pPr algn="just">
              <a:lnSpc>
                <a:spcPts val="5400"/>
              </a:lnSpc>
            </a:pPr>
            <a:r>
              <a:rPr lang="en-US" b="true" sz="3600" spc="165">
                <a:solidFill>
                  <a:srgbClr val="FFB81A"/>
                </a:solidFill>
                <a:latin typeface="Public Sans Bold"/>
                <a:ea typeface="Public Sans Bold"/>
                <a:cs typeface="Public Sans Bold"/>
                <a:sym typeface="Public Sans Bold"/>
              </a:rPr>
              <a:t>✅</a:t>
            </a:r>
            <a:r>
              <a:rPr lang="en-US" b="true" sz="3600" spc="165">
                <a:solidFill>
                  <a:srgbClr val="FBFBFD"/>
                </a:solidFill>
                <a:latin typeface="Public Sans Bold"/>
                <a:ea typeface="Public Sans Bold"/>
                <a:cs typeface="Public Sans Bold"/>
                <a:sym typeface="Public Sans Bold"/>
              </a:rPr>
              <a:t>Year-End </a:t>
            </a:r>
            <a:r>
              <a:rPr lang="en-US" b="true" sz="3600" spc="165">
                <a:solidFill>
                  <a:srgbClr val="48D597"/>
                </a:solidFill>
                <a:latin typeface="Public Sans Bold"/>
                <a:ea typeface="Public Sans Bold"/>
                <a:cs typeface="Public Sans Bold"/>
                <a:sym typeface="Public Sans Bold"/>
              </a:rPr>
              <a:t>Share Bonus</a:t>
            </a:r>
            <a:r>
              <a:rPr lang="en-US" b="true" sz="3600" spc="165">
                <a:solidFill>
                  <a:srgbClr val="FBFBFD"/>
                </a:solidFill>
                <a:latin typeface="Public Sans Bold"/>
                <a:ea typeface="Public Sans Bold"/>
                <a:cs typeface="Public Sans Bold"/>
                <a:sym typeface="Public Sans Bold"/>
              </a:rPr>
              <a:t> for qualified sales</a:t>
            </a:r>
          </a:p>
          <a:p>
            <a:pPr algn="just">
              <a:lnSpc>
                <a:spcPts val="5400"/>
              </a:lnSpc>
            </a:pPr>
            <a:r>
              <a:rPr lang="en-US" b="true" sz="3600" spc="165">
                <a:solidFill>
                  <a:srgbClr val="FFB81A"/>
                </a:solidFill>
                <a:latin typeface="Public Sans Bold"/>
                <a:ea typeface="Public Sans Bold"/>
                <a:cs typeface="Public Sans Bold"/>
                <a:sym typeface="Public Sans Bold"/>
              </a:rPr>
              <a:t>✅</a:t>
            </a:r>
            <a:r>
              <a:rPr lang="en-US" b="true" sz="3600" spc="165">
                <a:solidFill>
                  <a:srgbClr val="FBFBFD"/>
                </a:solidFill>
                <a:latin typeface="Public Sans Bold"/>
                <a:ea typeface="Public Sans Bold"/>
                <a:cs typeface="Public Sans Bold"/>
                <a:sym typeface="Public Sans Bold"/>
              </a:rPr>
              <a:t>Exciting </a:t>
            </a:r>
            <a:r>
              <a:rPr lang="en-US" b="true" sz="3600" spc="165">
                <a:solidFill>
                  <a:srgbClr val="48D597"/>
                </a:solidFill>
                <a:latin typeface="Public Sans Bold"/>
                <a:ea typeface="Public Sans Bold"/>
                <a:cs typeface="Public Sans Bold"/>
                <a:sym typeface="Public Sans Bold"/>
              </a:rPr>
              <a:t>car prizes </a:t>
            </a:r>
            <a:r>
              <a:rPr lang="en-US" b="true" sz="3600" spc="165">
                <a:solidFill>
                  <a:srgbClr val="FBFBFD"/>
                </a:solidFill>
                <a:latin typeface="Public Sans Bold"/>
                <a:ea typeface="Public Sans Bold"/>
                <a:cs typeface="Public Sans Bold"/>
                <a:sym typeface="Public Sans Bold"/>
              </a:rPr>
              <a:t>for top performers</a:t>
            </a:r>
          </a:p>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Take the first step toward exclusive rewards and success today!</a:t>
            </a:r>
          </a:p>
          <a:p>
            <a:pPr algn="just">
              <a:lnSpc>
                <a:spcPts val="5400"/>
              </a:lnSpc>
            </a:pPr>
            <a:r>
              <a:rPr lang="en-US" b="true" sz="3600" spc="165">
                <a:solidFill>
                  <a:srgbClr val="FBFBFD"/>
                </a:solidFill>
                <a:latin typeface="Public Sans Bold"/>
                <a:ea typeface="Public Sans Bold"/>
                <a:cs typeface="Public Sans Bold"/>
                <a:sym typeface="Public Sans Bold"/>
              </a:rPr>
              <a:t>                                                                      </a:t>
            </a:r>
          </a:p>
          <a:p>
            <a:pPr algn="just">
              <a:lnSpc>
                <a:spcPts val="5400"/>
              </a:lnSpc>
            </a:pPr>
            <a:r>
              <a:rPr lang="en-US" b="true" sz="3600" spc="165">
                <a:solidFill>
                  <a:srgbClr val="FBFBFD"/>
                </a:solidFill>
                <a:latin typeface="Public Sans Bold"/>
                <a:ea typeface="Public Sans Bold"/>
                <a:cs typeface="Public Sans Bold"/>
                <a:sym typeface="Public Sans Bold"/>
              </a:rPr>
              <a:t>                                                                    </a:t>
            </a:r>
            <a:r>
              <a:rPr lang="en-US" b="true" sz="3600" spc="165">
                <a:solidFill>
                  <a:srgbClr val="FF3654"/>
                </a:solidFill>
                <a:latin typeface="Public Sans Bold"/>
                <a:ea typeface="Public Sans Bold"/>
                <a:cs typeface="Public Sans Bold"/>
                <a:sym typeface="Public Sans Bold"/>
              </a:rPr>
              <a:t>      *Term &amp; Conditions Apply*</a:t>
            </a:r>
          </a:p>
          <a:p>
            <a:pPr algn="just">
              <a:lnSpc>
                <a:spcPts val="5400"/>
              </a:lnSpc>
            </a:pPr>
          </a:p>
          <a:p>
            <a:pPr algn="just" marL="0" indent="0" lvl="0">
              <a:lnSpc>
                <a:spcPts val="5400"/>
              </a:lnSpc>
              <a:spcBef>
                <a:spcPct val="0"/>
              </a:spcBef>
            </a:pPr>
          </a:p>
        </p:txBody>
      </p:sp>
      <p:grpSp>
        <p:nvGrpSpPr>
          <p:cNvPr name="Group 8" id="8"/>
          <p:cNvGrpSpPr/>
          <p:nvPr/>
        </p:nvGrpSpPr>
        <p:grpSpPr>
          <a:xfrm rot="0">
            <a:off x="14746831" y="341888"/>
            <a:ext cx="6317871" cy="785712"/>
            <a:chOff x="0" y="0"/>
            <a:chExt cx="8423828" cy="1047616"/>
          </a:xfrm>
        </p:grpSpPr>
        <p:grpSp>
          <p:nvGrpSpPr>
            <p:cNvPr name="Group 9" id="9"/>
            <p:cNvGrpSpPr/>
            <p:nvPr/>
          </p:nvGrpSpPr>
          <p:grpSpPr>
            <a:xfrm rot="0">
              <a:off x="0" y="0"/>
              <a:ext cx="8423828" cy="1047616"/>
              <a:chOff x="0" y="0"/>
              <a:chExt cx="2246354" cy="279364"/>
            </a:xfrm>
          </p:grpSpPr>
          <p:sp>
            <p:nvSpPr>
              <p:cNvPr name="Freeform 10" id="1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1" id="1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2" id="12"/>
            <p:cNvGrpSpPr/>
            <p:nvPr/>
          </p:nvGrpSpPr>
          <p:grpSpPr>
            <a:xfrm rot="0">
              <a:off x="408724" y="118304"/>
              <a:ext cx="2433022" cy="811007"/>
              <a:chOff x="0" y="0"/>
              <a:chExt cx="812800" cy="270933"/>
            </a:xfrm>
          </p:grpSpPr>
          <p:sp>
            <p:nvSpPr>
              <p:cNvPr name="Freeform 13" id="1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4" id="1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5" id="1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6"/>
              <a:stretch>
                <a:fillRect l="0" t="0" r="0" b="0"/>
              </a:stretch>
            </a:blipFill>
          </p:spPr>
        </p:sp>
      </p:grpSp>
      <p:grpSp>
        <p:nvGrpSpPr>
          <p:cNvPr name="Group 16" id="16"/>
          <p:cNvGrpSpPr/>
          <p:nvPr/>
        </p:nvGrpSpPr>
        <p:grpSpPr>
          <a:xfrm rot="0">
            <a:off x="6311491" y="733869"/>
            <a:ext cx="6317871" cy="1143000"/>
            <a:chOff x="0" y="0"/>
            <a:chExt cx="8423828" cy="1524000"/>
          </a:xfrm>
        </p:grpSpPr>
        <p:grpSp>
          <p:nvGrpSpPr>
            <p:cNvPr name="Group 17" id="17"/>
            <p:cNvGrpSpPr/>
            <p:nvPr/>
          </p:nvGrpSpPr>
          <p:grpSpPr>
            <a:xfrm rot="0">
              <a:off x="0" y="0"/>
              <a:ext cx="8423828" cy="1524000"/>
              <a:chOff x="0" y="0"/>
              <a:chExt cx="2246354" cy="406400"/>
            </a:xfrm>
          </p:grpSpPr>
          <p:sp>
            <p:nvSpPr>
              <p:cNvPr name="Freeform 18" id="18"/>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24B6AB"/>
              </a:solidFill>
            </p:spPr>
          </p:sp>
          <p:sp>
            <p:nvSpPr>
              <p:cNvPr name="TextBox 19" id="19"/>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TextBox 20" id="20"/>
            <p:cNvSpPr txBox="true"/>
            <p:nvPr/>
          </p:nvSpPr>
          <p:spPr>
            <a:xfrm rot="0">
              <a:off x="427186" y="-19724"/>
              <a:ext cx="7737446" cy="1382474"/>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ECHELON CBS TEAM</a:t>
              </a:r>
            </a:p>
          </p:txBody>
        </p:sp>
      </p:grpSp>
    </p:spTree>
  </p:cSld>
  <p:clrMapOvr>
    <a:masterClrMapping/>
  </p:clrMapOvr>
  <p:transition spd="fast">
    <p:wipe dir="l"/>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1662382" y="1162494"/>
            <a:ext cx="8426930" cy="856742"/>
          </a:xfrm>
          <a:prstGeom prst="rect">
            <a:avLst/>
          </a:prstGeom>
        </p:spPr>
        <p:txBody>
          <a:bodyPr anchor="t" rtlCol="false" tIns="0" lIns="0" bIns="0" rIns="0">
            <a:spAutoFit/>
          </a:bodyPr>
          <a:lstStyle/>
          <a:p>
            <a:pPr algn="ctr">
              <a:lnSpc>
                <a:spcPts val="7144"/>
              </a:lnSpc>
            </a:pPr>
            <a:r>
              <a:rPr lang="en-US" sz="4700">
                <a:solidFill>
                  <a:srgbClr val="24B6AB"/>
                </a:solidFill>
                <a:latin typeface="Anton"/>
                <a:ea typeface="Anton"/>
                <a:cs typeface="Anton"/>
                <a:sym typeface="Anton"/>
              </a:rPr>
              <a:t>ELEVATE YOUR REWARDS WITH</a:t>
            </a:r>
            <a:r>
              <a:rPr lang="en-US" sz="4700">
                <a:solidFill>
                  <a:srgbClr val="24B6AB"/>
                </a:solidFill>
                <a:latin typeface="Anton"/>
                <a:ea typeface="Anton"/>
                <a:cs typeface="Anton"/>
                <a:sym typeface="Anton"/>
              </a:rPr>
              <a:t> </a:t>
            </a:r>
          </a:p>
        </p:txBody>
      </p:sp>
      <p:grpSp>
        <p:nvGrpSpPr>
          <p:cNvPr name="Group 3" id="3"/>
          <p:cNvGrpSpPr/>
          <p:nvPr/>
        </p:nvGrpSpPr>
        <p:grpSpPr>
          <a:xfrm rot="0">
            <a:off x="8949603" y="2397038"/>
            <a:ext cx="6317871" cy="1143000"/>
            <a:chOff x="0" y="0"/>
            <a:chExt cx="8423828" cy="1524000"/>
          </a:xfrm>
        </p:grpSpPr>
        <p:grpSp>
          <p:nvGrpSpPr>
            <p:cNvPr name="Group 4" id="4"/>
            <p:cNvGrpSpPr/>
            <p:nvPr/>
          </p:nvGrpSpPr>
          <p:grpSpPr>
            <a:xfrm rot="0">
              <a:off x="0" y="0"/>
              <a:ext cx="8423828" cy="1524000"/>
              <a:chOff x="0" y="0"/>
              <a:chExt cx="2246354" cy="406400"/>
            </a:xfrm>
          </p:grpSpPr>
          <p:sp>
            <p:nvSpPr>
              <p:cNvPr name="Freeform 5" id="5"/>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FFB92E"/>
              </a:solidFill>
            </p:spPr>
          </p:sp>
          <p:sp>
            <p:nvSpPr>
              <p:cNvPr name="TextBox 6" id="6"/>
              <p:cNvSpPr txBox="true"/>
              <p:nvPr/>
            </p:nvSpPr>
            <p:spPr>
              <a:xfrm>
                <a:off x="0" y="-76200"/>
                <a:ext cx="2246354" cy="482600"/>
              </a:xfrm>
              <a:prstGeom prst="rect">
                <a:avLst/>
              </a:prstGeom>
            </p:spPr>
            <p:txBody>
              <a:bodyPr anchor="ctr" rtlCol="false" tIns="50800" lIns="50800" bIns="50800" rIns="50800"/>
              <a:lstStyle/>
              <a:p>
                <a:pPr algn="ctr">
                  <a:lnSpc>
                    <a:spcPts val="4284"/>
                  </a:lnSpc>
                </a:pPr>
              </a:p>
            </p:txBody>
          </p:sp>
        </p:grpSp>
        <p:sp>
          <p:nvSpPr>
            <p:cNvPr name="TextBox 7" id="7"/>
            <p:cNvSpPr txBox="true"/>
            <p:nvPr/>
          </p:nvSpPr>
          <p:spPr>
            <a:xfrm rot="0">
              <a:off x="343191" y="-19724"/>
              <a:ext cx="7737446" cy="1382474"/>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SUPREME CBS TEAM</a:t>
              </a:r>
            </a:p>
          </p:txBody>
        </p:sp>
      </p:grpSp>
      <p:grpSp>
        <p:nvGrpSpPr>
          <p:cNvPr name="Group 8" id="8"/>
          <p:cNvGrpSpPr/>
          <p:nvPr/>
        </p:nvGrpSpPr>
        <p:grpSpPr>
          <a:xfrm rot="0">
            <a:off x="2223966" y="2638914"/>
            <a:ext cx="5143500" cy="5143500"/>
            <a:chOff x="0" y="0"/>
            <a:chExt cx="6858000" cy="6858000"/>
          </a:xfrm>
        </p:grpSpPr>
        <p:sp>
          <p:nvSpPr>
            <p:cNvPr name="Freeform 9" id="9"/>
            <p:cNvSpPr/>
            <p:nvPr/>
          </p:nvSpPr>
          <p:spPr>
            <a:xfrm flipH="false" flipV="false" rot="0">
              <a:off x="0" y="0"/>
              <a:ext cx="6858000" cy="6858000"/>
            </a:xfrm>
            <a:custGeom>
              <a:avLst/>
              <a:gdLst/>
              <a:ahLst/>
              <a:cxnLst/>
              <a:rect r="r" b="b" t="t" l="l"/>
              <a:pathLst>
                <a:path h="6858000" w="6858000">
                  <a:moveTo>
                    <a:pt x="0" y="0"/>
                  </a:moveTo>
                  <a:lnTo>
                    <a:pt x="6858000" y="0"/>
                  </a:lnTo>
                  <a:lnTo>
                    <a:pt x="6858000" y="6858000"/>
                  </a:lnTo>
                  <a:lnTo>
                    <a:pt x="0" y="685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439268" y="3352800"/>
              <a:ext cx="3979463" cy="868212"/>
            </a:xfrm>
            <a:prstGeom prst="rect">
              <a:avLst/>
            </a:prstGeom>
          </p:spPr>
          <p:txBody>
            <a:bodyPr anchor="t" rtlCol="false" tIns="0" lIns="0" bIns="0" rIns="0">
              <a:spAutoFit/>
            </a:bodyPr>
            <a:lstStyle/>
            <a:p>
              <a:pPr algn="ctr">
                <a:lnSpc>
                  <a:spcPts val="5468"/>
                </a:lnSpc>
                <a:spcBef>
                  <a:spcPct val="0"/>
                </a:spcBef>
              </a:pPr>
              <a:r>
                <a:rPr lang="en-US" b="true" sz="3906" spc="78">
                  <a:solidFill>
                    <a:srgbClr val="FFFFFF"/>
                  </a:solidFill>
                  <a:latin typeface="Poppins Bold"/>
                  <a:ea typeface="Poppins Bold"/>
                  <a:cs typeface="Poppins Bold"/>
                  <a:sym typeface="Poppins Bold"/>
                </a:rPr>
                <a:t>CBS</a:t>
              </a:r>
            </a:p>
          </p:txBody>
        </p:sp>
        <p:sp>
          <p:nvSpPr>
            <p:cNvPr name="TextBox 11" id="11"/>
            <p:cNvSpPr txBox="true"/>
            <p:nvPr/>
          </p:nvSpPr>
          <p:spPr>
            <a:xfrm rot="0">
              <a:off x="1439045" y="820523"/>
              <a:ext cx="4470289" cy="712591"/>
            </a:xfrm>
            <a:prstGeom prst="rect">
              <a:avLst/>
            </a:prstGeom>
          </p:spPr>
          <p:txBody>
            <a:bodyPr anchor="t" rtlCol="false" tIns="0" lIns="0" bIns="0" rIns="0">
              <a:spAutoFit/>
            </a:bodyPr>
            <a:lstStyle/>
            <a:p>
              <a:pPr algn="ctr" marL="0" indent="0" lvl="0">
                <a:lnSpc>
                  <a:spcPts val="4688"/>
                </a:lnSpc>
                <a:spcBef>
                  <a:spcPct val="0"/>
                </a:spcBef>
              </a:pPr>
              <a:r>
                <a:rPr lang="en-US" b="true" sz="3125" spc="143">
                  <a:solidFill>
                    <a:srgbClr val="FFFFFF"/>
                  </a:solidFill>
                  <a:latin typeface="Corporative Bold"/>
                  <a:ea typeface="Corporative Bold"/>
                  <a:cs typeface="Corporative Bold"/>
                  <a:sym typeface="Corporative Bold"/>
                </a:rPr>
                <a:t>ECHELON</a:t>
              </a:r>
            </a:p>
          </p:txBody>
        </p:sp>
        <p:sp>
          <p:nvSpPr>
            <p:cNvPr name="TextBox 12" id="12"/>
            <p:cNvSpPr txBox="true"/>
            <p:nvPr/>
          </p:nvSpPr>
          <p:spPr>
            <a:xfrm rot="-2466823">
              <a:off x="2583464" y="4477958"/>
              <a:ext cx="4488923" cy="1031346"/>
            </a:xfrm>
            <a:prstGeom prst="rect">
              <a:avLst/>
            </a:prstGeom>
          </p:spPr>
          <p:txBody>
            <a:bodyPr anchor="t" rtlCol="false" tIns="0" lIns="0" bIns="0" rIns="0">
              <a:spAutoFit/>
            </a:bodyPr>
            <a:lstStyle/>
            <a:p>
              <a:pPr algn="ctr" marL="0" indent="0" lvl="0">
                <a:lnSpc>
                  <a:spcPts val="6690"/>
                </a:lnSpc>
                <a:spcBef>
                  <a:spcPct val="0"/>
                </a:spcBef>
              </a:pPr>
              <a:r>
                <a:rPr lang="en-US" b="true" sz="4460" spc="205">
                  <a:solidFill>
                    <a:srgbClr val="FFFFFF"/>
                  </a:solidFill>
                  <a:latin typeface="Corporative Bold"/>
                  <a:ea typeface="Corporative Bold"/>
                  <a:cs typeface="Corporative Bold"/>
                  <a:sym typeface="Corporative Bold"/>
                </a:rPr>
                <a:t> IMPERIAL</a:t>
              </a:r>
            </a:p>
          </p:txBody>
        </p:sp>
        <p:sp>
          <p:nvSpPr>
            <p:cNvPr name="TextBox 13" id="13"/>
            <p:cNvSpPr txBox="true"/>
            <p:nvPr/>
          </p:nvSpPr>
          <p:spPr>
            <a:xfrm rot="-5400000">
              <a:off x="-639930" y="3864746"/>
              <a:ext cx="3630416" cy="853652"/>
            </a:xfrm>
            <a:prstGeom prst="rect">
              <a:avLst/>
            </a:prstGeom>
          </p:spPr>
          <p:txBody>
            <a:bodyPr anchor="t" rtlCol="false" tIns="0" lIns="0" bIns="0" rIns="0">
              <a:spAutoFit/>
            </a:bodyPr>
            <a:lstStyle/>
            <a:p>
              <a:pPr algn="ctr" marL="0" indent="0" lvl="0">
                <a:lnSpc>
                  <a:spcPts val="5587"/>
                </a:lnSpc>
                <a:spcBef>
                  <a:spcPct val="0"/>
                </a:spcBef>
              </a:pPr>
              <a:r>
                <a:rPr lang="en-US" b="true" sz="3724" spc="171">
                  <a:solidFill>
                    <a:srgbClr val="FFFFFF"/>
                  </a:solidFill>
                  <a:latin typeface="Corporative Bold"/>
                  <a:ea typeface="Corporative Bold"/>
                  <a:cs typeface="Corporative Bold"/>
                  <a:sym typeface="Corporative Bold"/>
                </a:rPr>
                <a:t>SUPREME</a:t>
              </a:r>
            </a:p>
          </p:txBody>
        </p:sp>
      </p:grpSp>
      <p:grpSp>
        <p:nvGrpSpPr>
          <p:cNvPr name="Group 14" id="14"/>
          <p:cNvGrpSpPr/>
          <p:nvPr/>
        </p:nvGrpSpPr>
        <p:grpSpPr>
          <a:xfrm rot="0">
            <a:off x="14746831" y="341888"/>
            <a:ext cx="6317871" cy="785712"/>
            <a:chOff x="0" y="0"/>
            <a:chExt cx="8423828" cy="1047616"/>
          </a:xfrm>
        </p:grpSpPr>
        <p:grpSp>
          <p:nvGrpSpPr>
            <p:cNvPr name="Group 15" id="15"/>
            <p:cNvGrpSpPr/>
            <p:nvPr/>
          </p:nvGrpSpPr>
          <p:grpSpPr>
            <a:xfrm rot="0">
              <a:off x="0" y="0"/>
              <a:ext cx="8423828" cy="1047616"/>
              <a:chOff x="0" y="0"/>
              <a:chExt cx="2246354" cy="279364"/>
            </a:xfrm>
          </p:grpSpPr>
          <p:sp>
            <p:nvSpPr>
              <p:cNvPr name="Freeform 16" id="1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7" id="1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8" id="18"/>
            <p:cNvGrpSpPr/>
            <p:nvPr/>
          </p:nvGrpSpPr>
          <p:grpSpPr>
            <a:xfrm rot="0">
              <a:off x="408724" y="118304"/>
              <a:ext cx="2433022" cy="811007"/>
              <a:chOff x="0" y="0"/>
              <a:chExt cx="812800" cy="270933"/>
            </a:xfrm>
          </p:grpSpPr>
          <p:sp>
            <p:nvSpPr>
              <p:cNvPr name="Freeform 19" id="1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0" id="2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1" id="2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sp>
        <p:nvSpPr>
          <p:cNvPr name="TextBox 22" id="22"/>
          <p:cNvSpPr txBox="true"/>
          <p:nvPr/>
        </p:nvSpPr>
        <p:spPr>
          <a:xfrm rot="0">
            <a:off x="8585201" y="4035892"/>
            <a:ext cx="7561460" cy="4758690"/>
          </a:xfrm>
          <a:prstGeom prst="rect">
            <a:avLst/>
          </a:prstGeom>
        </p:spPr>
        <p:txBody>
          <a:bodyPr anchor="t" rtlCol="false" tIns="0" lIns="0" bIns="0" rIns="0">
            <a:spAutoFit/>
          </a:bodyPr>
          <a:lstStyle/>
          <a:p>
            <a:pPr algn="just">
              <a:lnSpc>
                <a:spcPts val="5999"/>
              </a:lnSpc>
            </a:pPr>
            <a:r>
              <a:rPr lang="en-US" b="true" sz="3999" spc="183">
                <a:solidFill>
                  <a:srgbClr val="FBFBFD"/>
                </a:solidFill>
                <a:latin typeface="Public Sans Bold"/>
                <a:ea typeface="Public Sans Bold"/>
                <a:cs typeface="Public Sans Bold"/>
                <a:sym typeface="Public Sans Bold"/>
              </a:rPr>
              <a:t>Upgrade to Supreme CBS Team by spending </a:t>
            </a:r>
            <a:r>
              <a:rPr lang="en-US" b="true" sz="3999" spc="183">
                <a:solidFill>
                  <a:srgbClr val="FF3654"/>
                </a:solidFill>
                <a:latin typeface="Public Sans Bold"/>
                <a:ea typeface="Public Sans Bold"/>
                <a:cs typeface="Public Sans Bold"/>
                <a:sym typeface="Public Sans Bold"/>
              </a:rPr>
              <a:t>RM 20k</a:t>
            </a:r>
            <a:r>
              <a:rPr lang="en-US" b="true" sz="3999" spc="183">
                <a:solidFill>
                  <a:srgbClr val="FBFBFD"/>
                </a:solidFill>
                <a:latin typeface="Public Sans Bold"/>
                <a:ea typeface="Public Sans Bold"/>
                <a:cs typeface="Public Sans Bold"/>
                <a:sym typeface="Public Sans Bold"/>
              </a:rPr>
              <a:t> and unlock unmatched rewards!</a:t>
            </a:r>
          </a:p>
          <a:p>
            <a:pPr algn="just">
              <a:lnSpc>
                <a:spcPts val="7050"/>
              </a:lnSpc>
            </a:pPr>
          </a:p>
          <a:p>
            <a:pPr algn="just" marL="0" indent="0" lvl="0">
              <a:lnSpc>
                <a:spcPts val="7050"/>
              </a:lnSpc>
              <a:spcBef>
                <a:spcPct val="0"/>
              </a:spcBef>
            </a:pPr>
          </a:p>
        </p:txBody>
      </p:sp>
      <p:pic>
        <p:nvPicPr>
          <p:cNvPr name="Picture 23" id="23"/>
          <p:cNvPicPr>
            <a:picLocks noChangeAspect="true"/>
          </p:cNvPicPr>
          <p:nvPr/>
        </p:nvPicPr>
        <p:blipFill>
          <a:blip r:embed="rId5"/>
          <a:srcRect l="0" t="0" r="0" b="0"/>
          <a:stretch>
            <a:fillRect/>
          </a:stretch>
        </p:blipFill>
        <p:spPr>
          <a:xfrm flipH="false" flipV="false" rot="-3091221">
            <a:off x="4356866" y="7996848"/>
            <a:ext cx="877701" cy="980671"/>
          </a:xfrm>
          <a:prstGeom prst="rect">
            <a:avLst/>
          </a:prstGeom>
        </p:spPr>
      </p:pic>
      <p:pic>
        <p:nvPicPr>
          <p:cNvPr name="Picture 24" id="24"/>
          <p:cNvPicPr>
            <a:picLocks noChangeAspect="true"/>
          </p:cNvPicPr>
          <p:nvPr/>
        </p:nvPicPr>
        <p:blipFill>
          <a:blip r:embed="rId5"/>
          <a:srcRect l="0" t="0" r="0" b="0"/>
          <a:stretch>
            <a:fillRect/>
          </a:stretch>
        </p:blipFill>
        <p:spPr>
          <a:xfrm flipH="false" flipV="false" rot="-6152568">
            <a:off x="5967240" y="8284020"/>
            <a:ext cx="877701" cy="980671"/>
          </a:xfrm>
          <a:prstGeom prst="rect">
            <a:avLst/>
          </a:prstGeom>
        </p:spPr>
      </p:pic>
      <p:grpSp>
        <p:nvGrpSpPr>
          <p:cNvPr name="Group 25" id="25"/>
          <p:cNvGrpSpPr/>
          <p:nvPr/>
        </p:nvGrpSpPr>
        <p:grpSpPr>
          <a:xfrm rot="0">
            <a:off x="15237776" y="1092521"/>
            <a:ext cx="6317871" cy="1143000"/>
            <a:chOff x="0" y="0"/>
            <a:chExt cx="2246354" cy="406400"/>
          </a:xfrm>
        </p:grpSpPr>
        <p:sp>
          <p:nvSpPr>
            <p:cNvPr name="Freeform 26" id="26"/>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FFB92E"/>
            </a:solidFill>
          </p:spPr>
        </p:sp>
        <p:sp>
          <p:nvSpPr>
            <p:cNvPr name="TextBox 27" id="27"/>
            <p:cNvSpPr txBox="true"/>
            <p:nvPr/>
          </p:nvSpPr>
          <p:spPr>
            <a:xfrm>
              <a:off x="0" y="-76200"/>
              <a:ext cx="2246354" cy="482600"/>
            </a:xfrm>
            <a:prstGeom prst="rect">
              <a:avLst/>
            </a:prstGeom>
          </p:spPr>
          <p:txBody>
            <a:bodyPr anchor="ctr" rtlCol="false" tIns="50800" lIns="50800" bIns="50800" rIns="50800"/>
            <a:lstStyle/>
            <a:p>
              <a:pPr algn="ctr">
                <a:lnSpc>
                  <a:spcPts val="4284"/>
                </a:lnSpc>
              </a:pPr>
            </a:p>
          </p:txBody>
        </p:sp>
      </p:grpSp>
      <p:sp>
        <p:nvSpPr>
          <p:cNvPr name="Freeform 28" id="28"/>
          <p:cNvSpPr/>
          <p:nvPr/>
        </p:nvSpPr>
        <p:spPr>
          <a:xfrm flipH="false" flipV="false" rot="0">
            <a:off x="15681612" y="1218130"/>
            <a:ext cx="1119817" cy="891781"/>
          </a:xfrm>
          <a:custGeom>
            <a:avLst/>
            <a:gdLst/>
            <a:ahLst/>
            <a:cxnLst/>
            <a:rect r="r" b="b" t="t" l="l"/>
            <a:pathLst>
              <a:path h="891781" w="1119817">
                <a:moveTo>
                  <a:pt x="0" y="0"/>
                </a:moveTo>
                <a:lnTo>
                  <a:pt x="1119817" y="0"/>
                </a:lnTo>
                <a:lnTo>
                  <a:pt x="1119817" y="891782"/>
                </a:lnTo>
                <a:lnTo>
                  <a:pt x="0" y="8917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9" id="29"/>
          <p:cNvSpPr txBox="true"/>
          <p:nvPr/>
        </p:nvSpPr>
        <p:spPr>
          <a:xfrm rot="0">
            <a:off x="8312117" y="7439393"/>
            <a:ext cx="7834544" cy="1476375"/>
          </a:xfrm>
          <a:prstGeom prst="rect">
            <a:avLst/>
          </a:prstGeom>
        </p:spPr>
        <p:txBody>
          <a:bodyPr anchor="t" rtlCol="false" tIns="0" lIns="0" bIns="0" rIns="0">
            <a:spAutoFit/>
          </a:bodyPr>
          <a:lstStyle/>
          <a:p>
            <a:pPr algn="just">
              <a:lnSpc>
                <a:spcPts val="5999"/>
              </a:lnSpc>
            </a:pPr>
            <a:r>
              <a:rPr lang="en-US" b="true" sz="3999" spc="183">
                <a:solidFill>
                  <a:srgbClr val="FFB81A"/>
                </a:solidFill>
                <a:latin typeface="Public Sans Bold"/>
                <a:ea typeface="Public Sans Bold"/>
                <a:cs typeface="Public Sans Bold"/>
                <a:sym typeface="Public Sans Bold"/>
              </a:rPr>
              <a:t>💎 Invest RM 20,000 → </a:t>
            </a:r>
            <a:r>
              <a:rPr lang="en-US" b="true" sz="3999" spc="183">
                <a:solidFill>
                  <a:srgbClr val="24B6AB"/>
                </a:solidFill>
                <a:latin typeface="Public Sans Bold"/>
                <a:ea typeface="Public Sans Bold"/>
                <a:cs typeface="Public Sans Bold"/>
                <a:sym typeface="Public Sans Bold"/>
              </a:rPr>
              <a:t>Receive RM 58,076 in Value!</a:t>
            </a:r>
          </a:p>
        </p:txBody>
      </p:sp>
      <p:sp>
        <p:nvSpPr>
          <p:cNvPr name="Freeform 30" id="30"/>
          <p:cNvSpPr/>
          <p:nvPr/>
        </p:nvSpPr>
        <p:spPr>
          <a:xfrm flipH="false" flipV="false" rot="0">
            <a:off x="15848366" y="6737182"/>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fast">
    <p:wipe dir="l"/>
  </p:transition>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1355126" y="304800"/>
            <a:ext cx="15577747" cy="9315450"/>
          </a:xfrm>
          <a:prstGeom prst="rect">
            <a:avLst/>
          </a:prstGeom>
        </p:spPr>
        <p:txBody>
          <a:bodyPr anchor="t" rtlCol="false" tIns="0" lIns="0" bIns="0" rIns="0">
            <a:spAutoFit/>
          </a:bodyPr>
          <a:lstStyle/>
          <a:p>
            <a:pPr algn="just">
              <a:lnSpc>
                <a:spcPts val="5250"/>
              </a:lnSpc>
            </a:pPr>
          </a:p>
          <a:p>
            <a:pPr algn="just">
              <a:lnSpc>
                <a:spcPts val="5250"/>
              </a:lnSpc>
            </a:pPr>
            <a:r>
              <a:rPr lang="en-US" b="true" sz="3500" spc="161">
                <a:solidFill>
                  <a:srgbClr val="FBFBFD"/>
                </a:solidFill>
                <a:latin typeface="Public Sans Bold"/>
                <a:ea typeface="Public Sans Bold"/>
                <a:cs typeface="Public Sans Bold"/>
                <a:sym typeface="Public Sans Bold"/>
              </a:rPr>
              <a:t>Here’s what you’ll receive:</a:t>
            </a:r>
          </a:p>
          <a:p>
            <a:pPr algn="just">
              <a:lnSpc>
                <a:spcPts val="5250"/>
              </a:lnSpc>
            </a:pPr>
            <a:r>
              <a:rPr lang="en-US" b="true" sz="3500" spc="161">
                <a:solidFill>
                  <a:srgbClr val="FBFBFD"/>
                </a:solidFill>
                <a:latin typeface="Public Sans Bold"/>
                <a:ea typeface="Public Sans Bold"/>
                <a:cs typeface="Public Sans Bold"/>
                <a:sym typeface="Public Sans Bold"/>
              </a:rPr>
              <a:t>✅ A 1-Year Supply of:</a:t>
            </a:r>
          </a:p>
          <a:p>
            <a:pPr algn="just" marL="755651" indent="-377825" lvl="1">
              <a:lnSpc>
                <a:spcPts val="5250"/>
              </a:lnSpc>
              <a:buFont typeface="Arial"/>
              <a:buChar char="•"/>
            </a:pPr>
            <a:r>
              <a:rPr lang="en-US" b="true" sz="3500" spc="161">
                <a:solidFill>
                  <a:srgbClr val="FFB81A"/>
                </a:solidFill>
                <a:latin typeface="Public Sans Bold"/>
                <a:ea typeface="Public Sans Bold"/>
                <a:cs typeface="Public Sans Bold"/>
                <a:sym typeface="Public Sans Bold"/>
              </a:rPr>
              <a:t>548 packs of 500ml DrAT LifEssence Water</a:t>
            </a:r>
            <a:r>
              <a:rPr lang="en-US" b="true" sz="3500" spc="161">
                <a:solidFill>
                  <a:srgbClr val="FBFBFD"/>
                </a:solidFill>
                <a:latin typeface="Public Sans Bold"/>
                <a:ea typeface="Public Sans Bold"/>
                <a:cs typeface="Public Sans Bold"/>
                <a:sym typeface="Public Sans Bold"/>
              </a:rPr>
              <a:t> – worth RM 10,960</a:t>
            </a:r>
          </a:p>
          <a:p>
            <a:pPr algn="just" marL="755651" indent="-377825" lvl="1">
              <a:lnSpc>
                <a:spcPts val="5250"/>
              </a:lnSpc>
              <a:buFont typeface="Arial"/>
              <a:buChar char="•"/>
            </a:pPr>
            <a:r>
              <a:rPr lang="en-US" b="true" sz="3500" spc="161">
                <a:solidFill>
                  <a:srgbClr val="FFB81A"/>
                </a:solidFill>
                <a:latin typeface="Public Sans Bold"/>
                <a:ea typeface="Public Sans Bold"/>
                <a:cs typeface="Public Sans Bold"/>
                <a:sym typeface="Public Sans Bold"/>
              </a:rPr>
              <a:t>184</a:t>
            </a:r>
            <a:r>
              <a:rPr lang="en-US" b="true" sz="3500" spc="161">
                <a:solidFill>
                  <a:srgbClr val="FFB81A"/>
                </a:solidFill>
                <a:latin typeface="Public Sans Bold"/>
                <a:ea typeface="Public Sans Bold"/>
                <a:cs typeface="Public Sans Bold"/>
                <a:sym typeface="Public Sans Bold"/>
              </a:rPr>
              <a:t> bottles of 8ml DrAT Heall Oil</a:t>
            </a:r>
            <a:r>
              <a:rPr lang="en-US" b="true" sz="3500" spc="161">
                <a:solidFill>
                  <a:srgbClr val="FBFBFD"/>
                </a:solidFill>
                <a:latin typeface="Public Sans Bold"/>
                <a:ea typeface="Public Sans Bold"/>
                <a:cs typeface="Public Sans Bold"/>
                <a:sym typeface="Public Sans Bold"/>
              </a:rPr>
              <a:t> – worth RM 2,116 </a:t>
            </a:r>
          </a:p>
          <a:p>
            <a:pPr algn="just">
              <a:lnSpc>
                <a:spcPts val="5250"/>
              </a:lnSpc>
            </a:pPr>
            <a:r>
              <a:rPr lang="en-US" b="true" sz="3500" spc="161">
                <a:solidFill>
                  <a:srgbClr val="FFB81A"/>
                </a:solidFill>
                <a:latin typeface="Public Sans Bold"/>
                <a:ea typeface="Public Sans Bold"/>
                <a:cs typeface="Public Sans Bold"/>
                <a:sym typeface="Public Sans Bold"/>
              </a:rPr>
              <a:t>      </a:t>
            </a:r>
            <a:r>
              <a:rPr lang="en-US" b="true" sz="3500" spc="161">
                <a:solidFill>
                  <a:srgbClr val="FF3654"/>
                </a:solidFill>
                <a:latin typeface="Public Sans Bold"/>
                <a:ea typeface="Public Sans Bold"/>
                <a:cs typeface="Public Sans Bold"/>
                <a:sym typeface="Public Sans Bold"/>
              </a:rPr>
              <a:t>*</a:t>
            </a:r>
            <a:r>
              <a:rPr lang="en-US" b="true" sz="3500" spc="161">
                <a:solidFill>
                  <a:srgbClr val="FF3654"/>
                </a:solidFill>
                <a:latin typeface="Public Sans Bold"/>
                <a:ea typeface="Public Sans Bold"/>
                <a:cs typeface="Public Sans Bold"/>
                <a:sym typeface="Public Sans Bold"/>
              </a:rPr>
              <a:t>Redeemed weekly by you*</a:t>
            </a:r>
          </a:p>
          <a:p>
            <a:pPr algn="just">
              <a:lnSpc>
                <a:spcPts val="5250"/>
              </a:lnSpc>
            </a:pPr>
            <a:r>
              <a:rPr lang="en-US" b="true" sz="3500" spc="161">
                <a:solidFill>
                  <a:srgbClr val="FBFBFD"/>
                </a:solidFill>
                <a:latin typeface="Public Sans Bold"/>
                <a:ea typeface="Public Sans Bold"/>
                <a:cs typeface="Public Sans Bold"/>
                <a:sym typeface="Public Sans Bold"/>
              </a:rPr>
              <a:t>✅ An exclusive bundle worth </a:t>
            </a:r>
            <a:r>
              <a:rPr lang="en-US" b="true" sz="3500" spc="161">
                <a:solidFill>
                  <a:srgbClr val="FFB81A"/>
                </a:solidFill>
                <a:latin typeface="Public Sans Bold"/>
                <a:ea typeface="Public Sans Bold"/>
                <a:cs typeface="Public Sans Bold"/>
                <a:sym typeface="Public Sans Bold"/>
              </a:rPr>
              <a:t>RM 20,000 in essential products</a:t>
            </a:r>
          </a:p>
          <a:p>
            <a:pPr algn="just">
              <a:lnSpc>
                <a:spcPts val="5250"/>
              </a:lnSpc>
            </a:pPr>
            <a:r>
              <a:rPr lang="en-US" b="true" sz="3500" spc="161">
                <a:solidFill>
                  <a:srgbClr val="FBFBFD"/>
                </a:solidFill>
                <a:latin typeface="Public Sans Bold"/>
                <a:ea typeface="Public Sans Bold"/>
                <a:cs typeface="Public Sans Bold"/>
                <a:sym typeface="Public Sans Bold"/>
              </a:rPr>
              <a:t>✅</a:t>
            </a:r>
            <a:r>
              <a:rPr lang="en-US" b="true" sz="3500" spc="161">
                <a:solidFill>
                  <a:srgbClr val="FFB81A"/>
                </a:solidFill>
                <a:latin typeface="Public Sans Bold"/>
                <a:ea typeface="Public Sans Bold"/>
                <a:cs typeface="Public Sans Bold"/>
                <a:sym typeface="Public Sans Bold"/>
              </a:rPr>
              <a:t>Receive RM20,000 worth of discount vouchers at a 25% off on any product</a:t>
            </a:r>
          </a:p>
          <a:p>
            <a:pPr algn="just">
              <a:lnSpc>
                <a:spcPts val="5250"/>
              </a:lnSpc>
            </a:pPr>
            <a:r>
              <a:rPr lang="en-US" b="true" sz="3500" spc="161">
                <a:solidFill>
                  <a:srgbClr val="FFB81A"/>
                </a:solidFill>
                <a:latin typeface="Public Sans Bold"/>
                <a:ea typeface="Public Sans Bold"/>
                <a:cs typeface="Public Sans Bold"/>
                <a:sym typeface="Public Sans Bold"/>
              </a:rPr>
              <a:t>✅RM 20,000 credited to your account</a:t>
            </a:r>
            <a:r>
              <a:rPr lang="en-US" b="true" sz="3500" spc="161">
                <a:solidFill>
                  <a:srgbClr val="FBFBFD"/>
                </a:solidFill>
                <a:latin typeface="Public Sans Bold"/>
                <a:ea typeface="Public Sans Bold"/>
                <a:cs typeface="Public Sans Bold"/>
                <a:sym typeface="Public Sans Bold"/>
              </a:rPr>
              <a:t> after you have used up your coupon</a:t>
            </a:r>
          </a:p>
          <a:p>
            <a:pPr algn="just">
              <a:lnSpc>
                <a:spcPts val="5250"/>
              </a:lnSpc>
            </a:pPr>
            <a:r>
              <a:rPr lang="en-US" b="true" sz="3500" spc="161">
                <a:solidFill>
                  <a:srgbClr val="FBFBFD"/>
                </a:solidFill>
                <a:latin typeface="Public Sans Bold"/>
                <a:ea typeface="Public Sans Bold"/>
                <a:cs typeface="Public Sans Bold"/>
                <a:sym typeface="Public Sans Bold"/>
              </a:rPr>
              <a:t>✅</a:t>
            </a:r>
            <a:r>
              <a:rPr lang="en-US" b="true" sz="3500" spc="161">
                <a:solidFill>
                  <a:srgbClr val="FFB81A"/>
                </a:solidFill>
                <a:latin typeface="Public Sans Bold"/>
                <a:ea typeface="Public Sans Bold"/>
                <a:cs typeface="Public Sans Bold"/>
                <a:sym typeface="Public Sans Bold"/>
              </a:rPr>
              <a:t>30% discount on future purchases </a:t>
            </a:r>
          </a:p>
          <a:p>
            <a:pPr algn="just">
              <a:lnSpc>
                <a:spcPts val="5250"/>
              </a:lnSpc>
            </a:pPr>
            <a:r>
              <a:rPr lang="en-US" b="true" sz="3500" spc="161">
                <a:solidFill>
                  <a:srgbClr val="FF3654"/>
                </a:solidFill>
                <a:latin typeface="Public Sans Bold"/>
                <a:ea typeface="Public Sans Bold"/>
                <a:cs typeface="Public Sans Bold"/>
                <a:sym typeface="Public Sans Bold"/>
              </a:rPr>
              <a:t>*One promotion per purchase*</a:t>
            </a:r>
          </a:p>
          <a:p>
            <a:pPr algn="just" marL="0" indent="0" lvl="0">
              <a:lnSpc>
                <a:spcPts val="5250"/>
              </a:lnSpc>
              <a:spcBef>
                <a:spcPct val="0"/>
              </a:spcBef>
            </a:pPr>
          </a:p>
        </p:txBody>
      </p:sp>
      <p:sp>
        <p:nvSpPr>
          <p:cNvPr name="Freeform 3" id="3"/>
          <p:cNvSpPr/>
          <p:nvPr/>
        </p:nvSpPr>
        <p:spPr>
          <a:xfrm flipH="false" flipV="false" rot="0">
            <a:off x="715390" y="34188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746831" y="341888"/>
            <a:ext cx="6317871" cy="785712"/>
            <a:chOff x="0" y="0"/>
            <a:chExt cx="8423828" cy="1047616"/>
          </a:xfrm>
        </p:grpSpPr>
        <p:grpSp>
          <p:nvGrpSpPr>
            <p:cNvPr name="Group 5" id="5"/>
            <p:cNvGrpSpPr/>
            <p:nvPr/>
          </p:nvGrpSpPr>
          <p:grpSpPr>
            <a:xfrm rot="0">
              <a:off x="0" y="0"/>
              <a:ext cx="8423828" cy="1047616"/>
              <a:chOff x="0" y="0"/>
              <a:chExt cx="2246354" cy="279364"/>
            </a:xfrm>
          </p:grpSpPr>
          <p:sp>
            <p:nvSpPr>
              <p:cNvPr name="Freeform 6" id="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7" id="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8" id="8"/>
            <p:cNvGrpSpPr/>
            <p:nvPr/>
          </p:nvGrpSpPr>
          <p:grpSpPr>
            <a:xfrm rot="0">
              <a:off x="408724" y="118304"/>
              <a:ext cx="2433022" cy="811007"/>
              <a:chOff x="0" y="0"/>
              <a:chExt cx="812800" cy="270933"/>
            </a:xfrm>
          </p:grpSpPr>
          <p:sp>
            <p:nvSpPr>
              <p:cNvPr name="Freeform 9" id="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0" id="1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1" id="1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grpSp>
        <p:nvGrpSpPr>
          <p:cNvPr name="Group 12" id="12"/>
          <p:cNvGrpSpPr/>
          <p:nvPr/>
        </p:nvGrpSpPr>
        <p:grpSpPr>
          <a:xfrm rot="0">
            <a:off x="15237776" y="1092521"/>
            <a:ext cx="6317871" cy="1143000"/>
            <a:chOff x="0" y="0"/>
            <a:chExt cx="8423828" cy="1524000"/>
          </a:xfrm>
        </p:grpSpPr>
        <p:grpSp>
          <p:nvGrpSpPr>
            <p:cNvPr name="Group 13" id="13"/>
            <p:cNvGrpSpPr/>
            <p:nvPr/>
          </p:nvGrpSpPr>
          <p:grpSpPr>
            <a:xfrm rot="0">
              <a:off x="0" y="0"/>
              <a:ext cx="8423828" cy="1524000"/>
              <a:chOff x="0" y="0"/>
              <a:chExt cx="2246354" cy="406400"/>
            </a:xfrm>
          </p:grpSpPr>
          <p:sp>
            <p:nvSpPr>
              <p:cNvPr name="Freeform 14" id="14"/>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FFB92E"/>
              </a:solidFill>
            </p:spPr>
          </p:sp>
          <p:sp>
            <p:nvSpPr>
              <p:cNvPr name="TextBox 15" id="15"/>
              <p:cNvSpPr txBox="true"/>
              <p:nvPr/>
            </p:nvSpPr>
            <p:spPr>
              <a:xfrm>
                <a:off x="0" y="-76200"/>
                <a:ext cx="2246354" cy="482600"/>
              </a:xfrm>
              <a:prstGeom prst="rect">
                <a:avLst/>
              </a:prstGeom>
            </p:spPr>
            <p:txBody>
              <a:bodyPr anchor="ctr" rtlCol="false" tIns="50800" lIns="50800" bIns="50800" rIns="50800"/>
              <a:lstStyle/>
              <a:p>
                <a:pPr algn="ctr">
                  <a:lnSpc>
                    <a:spcPts val="4284"/>
                  </a:lnSpc>
                </a:pPr>
              </a:p>
            </p:txBody>
          </p:sp>
        </p:grpSp>
        <p:sp>
          <p:nvSpPr>
            <p:cNvPr name="Freeform 16" id="16"/>
            <p:cNvSpPr/>
            <p:nvPr/>
          </p:nvSpPr>
          <p:spPr>
            <a:xfrm flipH="false" flipV="false" rot="0">
              <a:off x="591781" y="167479"/>
              <a:ext cx="1493089" cy="1189042"/>
            </a:xfrm>
            <a:custGeom>
              <a:avLst/>
              <a:gdLst/>
              <a:ahLst/>
              <a:cxnLst/>
              <a:rect r="r" b="b" t="t" l="l"/>
              <a:pathLst>
                <a:path h="1189042" w="1493089">
                  <a:moveTo>
                    <a:pt x="0" y="0"/>
                  </a:moveTo>
                  <a:lnTo>
                    <a:pt x="1493089" y="0"/>
                  </a:lnTo>
                  <a:lnTo>
                    <a:pt x="1493089" y="1189042"/>
                  </a:lnTo>
                  <a:lnTo>
                    <a:pt x="0" y="11890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7" id="17"/>
          <p:cNvGrpSpPr/>
          <p:nvPr/>
        </p:nvGrpSpPr>
        <p:grpSpPr>
          <a:xfrm rot="0">
            <a:off x="8079308" y="341888"/>
            <a:ext cx="6317871" cy="1143000"/>
            <a:chOff x="0" y="0"/>
            <a:chExt cx="8423828" cy="1524000"/>
          </a:xfrm>
        </p:grpSpPr>
        <p:grpSp>
          <p:nvGrpSpPr>
            <p:cNvPr name="Group 18" id="18"/>
            <p:cNvGrpSpPr/>
            <p:nvPr/>
          </p:nvGrpSpPr>
          <p:grpSpPr>
            <a:xfrm rot="0">
              <a:off x="0" y="0"/>
              <a:ext cx="8423828" cy="1524000"/>
              <a:chOff x="0" y="0"/>
              <a:chExt cx="2246354" cy="406400"/>
            </a:xfrm>
          </p:grpSpPr>
          <p:sp>
            <p:nvSpPr>
              <p:cNvPr name="Freeform 19" id="19"/>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FFB92E"/>
              </a:solidFill>
            </p:spPr>
          </p:sp>
          <p:sp>
            <p:nvSpPr>
              <p:cNvPr name="TextBox 20" id="20"/>
              <p:cNvSpPr txBox="true"/>
              <p:nvPr/>
            </p:nvSpPr>
            <p:spPr>
              <a:xfrm>
                <a:off x="0" y="-76200"/>
                <a:ext cx="2246354" cy="482600"/>
              </a:xfrm>
              <a:prstGeom prst="rect">
                <a:avLst/>
              </a:prstGeom>
            </p:spPr>
            <p:txBody>
              <a:bodyPr anchor="ctr" rtlCol="false" tIns="50800" lIns="50800" bIns="50800" rIns="50800"/>
              <a:lstStyle/>
              <a:p>
                <a:pPr algn="ctr">
                  <a:lnSpc>
                    <a:spcPts val="4284"/>
                  </a:lnSpc>
                </a:pPr>
              </a:p>
            </p:txBody>
          </p:sp>
        </p:grpSp>
        <p:sp>
          <p:nvSpPr>
            <p:cNvPr name="TextBox 21" id="21"/>
            <p:cNvSpPr txBox="true"/>
            <p:nvPr/>
          </p:nvSpPr>
          <p:spPr>
            <a:xfrm rot="0">
              <a:off x="343191" y="-19724"/>
              <a:ext cx="7737446" cy="1382474"/>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SUPREME CBS TEAM</a:t>
              </a:r>
            </a:p>
          </p:txBody>
        </p:sp>
      </p:grpSp>
    </p:spTree>
  </p:cSld>
  <p:clrMapOvr>
    <a:masterClrMapping/>
  </p:clrMapOvr>
  <p:transition spd="fast">
    <p:wipe dir="l"/>
  </p:transition>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1681553" y="1762569"/>
            <a:ext cx="15577747" cy="7520940"/>
          </a:xfrm>
          <a:prstGeom prst="rect">
            <a:avLst/>
          </a:prstGeom>
        </p:spPr>
        <p:txBody>
          <a:bodyPr anchor="t" rtlCol="false" tIns="0" lIns="0" bIns="0" rIns="0">
            <a:spAutoFit/>
          </a:bodyPr>
          <a:lstStyle/>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Additional perks include:</a:t>
            </a:r>
          </a:p>
          <a:p>
            <a:pPr algn="just">
              <a:lnSpc>
                <a:spcPts val="5400"/>
              </a:lnSpc>
            </a:pPr>
            <a:r>
              <a:rPr lang="en-US" b="true" sz="3600" spc="165">
                <a:solidFill>
                  <a:srgbClr val="48D597"/>
                </a:solidFill>
                <a:latin typeface="Public Sans Bold"/>
                <a:ea typeface="Public Sans Bold"/>
                <a:cs typeface="Public Sans Bold"/>
                <a:sym typeface="Public Sans Bold"/>
              </a:rPr>
              <a:t>✅Eligibility for Monthly Overseas Trips </a:t>
            </a:r>
            <a:r>
              <a:rPr lang="en-US" b="true" sz="3600" spc="165">
                <a:solidFill>
                  <a:srgbClr val="FFFFFF"/>
                </a:solidFill>
                <a:latin typeface="Public Sans Bold"/>
                <a:ea typeface="Public Sans Bold"/>
                <a:cs typeface="Public Sans Bold"/>
                <a:sym typeface="Public Sans Bold"/>
              </a:rPr>
              <a:t>with a RM 100,000 monthly sales target</a:t>
            </a:r>
          </a:p>
          <a:p>
            <a:pPr algn="just">
              <a:lnSpc>
                <a:spcPts val="5400"/>
              </a:lnSpc>
            </a:pPr>
            <a:r>
              <a:rPr lang="en-US" b="true" sz="3600" spc="165">
                <a:solidFill>
                  <a:srgbClr val="FFB81A"/>
                </a:solidFill>
                <a:latin typeface="Public Sans Bold"/>
                <a:ea typeface="Public Sans Bold"/>
                <a:cs typeface="Public Sans Bold"/>
                <a:sym typeface="Public Sans Bold"/>
              </a:rPr>
              <a:t>✅</a:t>
            </a:r>
            <a:r>
              <a:rPr lang="en-US" b="true" sz="3600" spc="165">
                <a:solidFill>
                  <a:srgbClr val="FBFBFD"/>
                </a:solidFill>
                <a:latin typeface="Public Sans Bold"/>
                <a:ea typeface="Public Sans Bold"/>
                <a:cs typeface="Public Sans Bold"/>
                <a:sym typeface="Public Sans Bold"/>
              </a:rPr>
              <a:t>Year-End </a:t>
            </a:r>
            <a:r>
              <a:rPr lang="en-US" b="true" sz="3600" spc="165">
                <a:solidFill>
                  <a:srgbClr val="48D597"/>
                </a:solidFill>
                <a:latin typeface="Public Sans Bold"/>
                <a:ea typeface="Public Sans Bold"/>
                <a:cs typeface="Public Sans Bold"/>
                <a:sym typeface="Public Sans Bold"/>
              </a:rPr>
              <a:t>Share Bonus</a:t>
            </a:r>
            <a:r>
              <a:rPr lang="en-US" b="true" sz="3600" spc="165">
                <a:solidFill>
                  <a:srgbClr val="FBFBFD"/>
                </a:solidFill>
                <a:latin typeface="Public Sans Bold"/>
                <a:ea typeface="Public Sans Bold"/>
                <a:cs typeface="Public Sans Bold"/>
                <a:sym typeface="Public Sans Bold"/>
              </a:rPr>
              <a:t> for qualified sales</a:t>
            </a:r>
          </a:p>
          <a:p>
            <a:pPr algn="just">
              <a:lnSpc>
                <a:spcPts val="5400"/>
              </a:lnSpc>
            </a:pPr>
            <a:r>
              <a:rPr lang="en-US" b="true" sz="3600" spc="165">
                <a:solidFill>
                  <a:srgbClr val="FFB81A"/>
                </a:solidFill>
                <a:latin typeface="Public Sans Bold"/>
                <a:ea typeface="Public Sans Bold"/>
                <a:cs typeface="Public Sans Bold"/>
                <a:sym typeface="Public Sans Bold"/>
              </a:rPr>
              <a:t>✅</a:t>
            </a:r>
            <a:r>
              <a:rPr lang="en-US" b="true" sz="3600" spc="165">
                <a:solidFill>
                  <a:srgbClr val="FBFBFD"/>
                </a:solidFill>
                <a:latin typeface="Public Sans Bold"/>
                <a:ea typeface="Public Sans Bold"/>
                <a:cs typeface="Public Sans Bold"/>
                <a:sym typeface="Public Sans Bold"/>
              </a:rPr>
              <a:t>Exciting </a:t>
            </a:r>
            <a:r>
              <a:rPr lang="en-US" b="true" sz="3600" spc="165">
                <a:solidFill>
                  <a:srgbClr val="48D597"/>
                </a:solidFill>
                <a:latin typeface="Public Sans Bold"/>
                <a:ea typeface="Public Sans Bold"/>
                <a:cs typeface="Public Sans Bold"/>
                <a:sym typeface="Public Sans Bold"/>
              </a:rPr>
              <a:t>car prizes </a:t>
            </a:r>
            <a:r>
              <a:rPr lang="en-US" b="true" sz="3600" spc="165">
                <a:solidFill>
                  <a:srgbClr val="FBFBFD"/>
                </a:solidFill>
                <a:latin typeface="Public Sans Bold"/>
                <a:ea typeface="Public Sans Bold"/>
                <a:cs typeface="Public Sans Bold"/>
                <a:sym typeface="Public Sans Bold"/>
              </a:rPr>
              <a:t>for top performers</a:t>
            </a:r>
          </a:p>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Take the next step toward success and enjoy the exclusive rewards you deserve!</a:t>
            </a:r>
          </a:p>
          <a:p>
            <a:pPr algn="just">
              <a:lnSpc>
                <a:spcPts val="5400"/>
              </a:lnSpc>
            </a:pPr>
            <a:r>
              <a:rPr lang="en-US" b="true" sz="3600" spc="165">
                <a:solidFill>
                  <a:srgbClr val="FF3654"/>
                </a:solidFill>
                <a:latin typeface="Public Sans Bold"/>
                <a:ea typeface="Public Sans Bold"/>
                <a:cs typeface="Public Sans Bold"/>
                <a:sym typeface="Public Sans Bold"/>
              </a:rPr>
              <a:t>                                                                          *Term &amp; Conditions Apply*</a:t>
            </a:r>
          </a:p>
          <a:p>
            <a:pPr algn="just" marL="0" indent="0" lvl="0">
              <a:lnSpc>
                <a:spcPts val="5400"/>
              </a:lnSpc>
              <a:spcBef>
                <a:spcPct val="0"/>
              </a:spcBef>
            </a:pPr>
          </a:p>
        </p:txBody>
      </p:sp>
      <p:sp>
        <p:nvSpPr>
          <p:cNvPr name="Freeform 3" id="3"/>
          <p:cNvSpPr/>
          <p:nvPr/>
        </p:nvSpPr>
        <p:spPr>
          <a:xfrm flipH="false" flipV="false" rot="0">
            <a:off x="666866" y="148114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746831" y="341888"/>
            <a:ext cx="6317871" cy="785712"/>
            <a:chOff x="0" y="0"/>
            <a:chExt cx="8423828" cy="1047616"/>
          </a:xfrm>
        </p:grpSpPr>
        <p:grpSp>
          <p:nvGrpSpPr>
            <p:cNvPr name="Group 5" id="5"/>
            <p:cNvGrpSpPr/>
            <p:nvPr/>
          </p:nvGrpSpPr>
          <p:grpSpPr>
            <a:xfrm rot="0">
              <a:off x="0" y="0"/>
              <a:ext cx="8423828" cy="1047616"/>
              <a:chOff x="0" y="0"/>
              <a:chExt cx="2246354" cy="279364"/>
            </a:xfrm>
          </p:grpSpPr>
          <p:sp>
            <p:nvSpPr>
              <p:cNvPr name="Freeform 6" id="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7" id="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8" id="8"/>
            <p:cNvGrpSpPr/>
            <p:nvPr/>
          </p:nvGrpSpPr>
          <p:grpSpPr>
            <a:xfrm rot="0">
              <a:off x="408724" y="118304"/>
              <a:ext cx="2433022" cy="811007"/>
              <a:chOff x="0" y="0"/>
              <a:chExt cx="812800" cy="270933"/>
            </a:xfrm>
          </p:grpSpPr>
          <p:sp>
            <p:nvSpPr>
              <p:cNvPr name="Freeform 9" id="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0" id="1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1" id="1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grpSp>
        <p:nvGrpSpPr>
          <p:cNvPr name="Group 12" id="12"/>
          <p:cNvGrpSpPr/>
          <p:nvPr/>
        </p:nvGrpSpPr>
        <p:grpSpPr>
          <a:xfrm rot="0">
            <a:off x="15237776" y="1092521"/>
            <a:ext cx="6317871" cy="1143000"/>
            <a:chOff x="0" y="0"/>
            <a:chExt cx="8423828" cy="1524000"/>
          </a:xfrm>
        </p:grpSpPr>
        <p:grpSp>
          <p:nvGrpSpPr>
            <p:cNvPr name="Group 13" id="13"/>
            <p:cNvGrpSpPr/>
            <p:nvPr/>
          </p:nvGrpSpPr>
          <p:grpSpPr>
            <a:xfrm rot="0">
              <a:off x="0" y="0"/>
              <a:ext cx="8423828" cy="1524000"/>
              <a:chOff x="0" y="0"/>
              <a:chExt cx="2246354" cy="406400"/>
            </a:xfrm>
          </p:grpSpPr>
          <p:sp>
            <p:nvSpPr>
              <p:cNvPr name="Freeform 14" id="14"/>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FFB92E"/>
              </a:solidFill>
            </p:spPr>
          </p:sp>
          <p:sp>
            <p:nvSpPr>
              <p:cNvPr name="TextBox 15" id="15"/>
              <p:cNvSpPr txBox="true"/>
              <p:nvPr/>
            </p:nvSpPr>
            <p:spPr>
              <a:xfrm>
                <a:off x="0" y="-76200"/>
                <a:ext cx="2246354" cy="482600"/>
              </a:xfrm>
              <a:prstGeom prst="rect">
                <a:avLst/>
              </a:prstGeom>
            </p:spPr>
            <p:txBody>
              <a:bodyPr anchor="ctr" rtlCol="false" tIns="50800" lIns="50800" bIns="50800" rIns="50800"/>
              <a:lstStyle/>
              <a:p>
                <a:pPr algn="ctr">
                  <a:lnSpc>
                    <a:spcPts val="4284"/>
                  </a:lnSpc>
                </a:pPr>
              </a:p>
            </p:txBody>
          </p:sp>
        </p:grpSp>
        <p:sp>
          <p:nvSpPr>
            <p:cNvPr name="Freeform 16" id="16"/>
            <p:cNvSpPr/>
            <p:nvPr/>
          </p:nvSpPr>
          <p:spPr>
            <a:xfrm flipH="false" flipV="false" rot="0">
              <a:off x="591781" y="167479"/>
              <a:ext cx="1493089" cy="1189042"/>
            </a:xfrm>
            <a:custGeom>
              <a:avLst/>
              <a:gdLst/>
              <a:ahLst/>
              <a:cxnLst/>
              <a:rect r="r" b="b" t="t" l="l"/>
              <a:pathLst>
                <a:path h="1189042" w="1493089">
                  <a:moveTo>
                    <a:pt x="0" y="0"/>
                  </a:moveTo>
                  <a:lnTo>
                    <a:pt x="1493089" y="0"/>
                  </a:lnTo>
                  <a:lnTo>
                    <a:pt x="1493089" y="1189042"/>
                  </a:lnTo>
                  <a:lnTo>
                    <a:pt x="0" y="11890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7" id="17"/>
          <p:cNvGrpSpPr/>
          <p:nvPr/>
        </p:nvGrpSpPr>
        <p:grpSpPr>
          <a:xfrm rot="0">
            <a:off x="6630415" y="733869"/>
            <a:ext cx="6317871" cy="1143000"/>
            <a:chOff x="0" y="0"/>
            <a:chExt cx="8423828" cy="1524000"/>
          </a:xfrm>
        </p:grpSpPr>
        <p:grpSp>
          <p:nvGrpSpPr>
            <p:cNvPr name="Group 18" id="18"/>
            <p:cNvGrpSpPr/>
            <p:nvPr/>
          </p:nvGrpSpPr>
          <p:grpSpPr>
            <a:xfrm rot="0">
              <a:off x="0" y="0"/>
              <a:ext cx="8423828" cy="1524000"/>
              <a:chOff x="0" y="0"/>
              <a:chExt cx="2246354" cy="406400"/>
            </a:xfrm>
          </p:grpSpPr>
          <p:sp>
            <p:nvSpPr>
              <p:cNvPr name="Freeform 19" id="19"/>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FFB92E"/>
              </a:solidFill>
            </p:spPr>
          </p:sp>
          <p:sp>
            <p:nvSpPr>
              <p:cNvPr name="TextBox 20" id="20"/>
              <p:cNvSpPr txBox="true"/>
              <p:nvPr/>
            </p:nvSpPr>
            <p:spPr>
              <a:xfrm>
                <a:off x="0" y="-76200"/>
                <a:ext cx="2246354" cy="482600"/>
              </a:xfrm>
              <a:prstGeom prst="rect">
                <a:avLst/>
              </a:prstGeom>
            </p:spPr>
            <p:txBody>
              <a:bodyPr anchor="ctr" rtlCol="false" tIns="50800" lIns="50800" bIns="50800" rIns="50800"/>
              <a:lstStyle/>
              <a:p>
                <a:pPr algn="ctr">
                  <a:lnSpc>
                    <a:spcPts val="4284"/>
                  </a:lnSpc>
                </a:pPr>
              </a:p>
            </p:txBody>
          </p:sp>
        </p:grpSp>
        <p:sp>
          <p:nvSpPr>
            <p:cNvPr name="TextBox 21" id="21"/>
            <p:cNvSpPr txBox="true"/>
            <p:nvPr/>
          </p:nvSpPr>
          <p:spPr>
            <a:xfrm rot="0">
              <a:off x="343191" y="-19724"/>
              <a:ext cx="7737446" cy="1382474"/>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SUPREME CBS TEAM</a:t>
              </a:r>
            </a:p>
          </p:txBody>
        </p:sp>
      </p:grpSp>
    </p:spTree>
  </p:cSld>
  <p:clrMapOvr>
    <a:masterClrMapping/>
  </p:clrMapOvr>
  <p:transition spd="fast">
    <p:wipe dir="l"/>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717070" y="753257"/>
            <a:ext cx="8426930" cy="856742"/>
          </a:xfrm>
          <a:prstGeom prst="rect">
            <a:avLst/>
          </a:prstGeom>
        </p:spPr>
        <p:txBody>
          <a:bodyPr anchor="t" rtlCol="false" tIns="0" lIns="0" bIns="0" rIns="0">
            <a:spAutoFit/>
          </a:bodyPr>
          <a:lstStyle/>
          <a:p>
            <a:pPr algn="ctr">
              <a:lnSpc>
                <a:spcPts val="7144"/>
              </a:lnSpc>
            </a:pPr>
            <a:r>
              <a:rPr lang="en-US" sz="4700">
                <a:solidFill>
                  <a:srgbClr val="24B6AB"/>
                </a:solidFill>
                <a:latin typeface="Anton"/>
                <a:ea typeface="Anton"/>
                <a:cs typeface="Anton"/>
                <a:sym typeface="Anton"/>
              </a:rPr>
              <a:t>EXPERIENCE LUXURY WITH</a:t>
            </a:r>
            <a:r>
              <a:rPr lang="en-US" sz="4700">
                <a:solidFill>
                  <a:srgbClr val="24B6AB"/>
                </a:solidFill>
                <a:latin typeface="Anton"/>
                <a:ea typeface="Anton"/>
                <a:cs typeface="Anton"/>
                <a:sym typeface="Anton"/>
              </a:rPr>
              <a:t> </a:t>
            </a:r>
          </a:p>
        </p:txBody>
      </p:sp>
      <p:grpSp>
        <p:nvGrpSpPr>
          <p:cNvPr name="Group 3" id="3"/>
          <p:cNvGrpSpPr/>
          <p:nvPr/>
        </p:nvGrpSpPr>
        <p:grpSpPr>
          <a:xfrm rot="0">
            <a:off x="8428960" y="1253065"/>
            <a:ext cx="6317871" cy="1143000"/>
            <a:chOff x="0" y="0"/>
            <a:chExt cx="8423828" cy="1524000"/>
          </a:xfrm>
        </p:grpSpPr>
        <p:grpSp>
          <p:nvGrpSpPr>
            <p:cNvPr name="Group 4" id="4"/>
            <p:cNvGrpSpPr/>
            <p:nvPr/>
          </p:nvGrpSpPr>
          <p:grpSpPr>
            <a:xfrm rot="0">
              <a:off x="0" y="0"/>
              <a:ext cx="8423828" cy="1524000"/>
              <a:chOff x="0" y="0"/>
              <a:chExt cx="2246354" cy="406400"/>
            </a:xfrm>
          </p:grpSpPr>
          <p:sp>
            <p:nvSpPr>
              <p:cNvPr name="Freeform 5" id="5"/>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00C7EE"/>
              </a:solidFill>
            </p:spPr>
          </p:sp>
          <p:sp>
            <p:nvSpPr>
              <p:cNvPr name="TextBox 6" id="6"/>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343191" y="-19724"/>
              <a:ext cx="7737446" cy="1382474"/>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IMPERIAL CBS TEAM</a:t>
              </a:r>
            </a:p>
          </p:txBody>
        </p:sp>
      </p:grpSp>
      <p:grpSp>
        <p:nvGrpSpPr>
          <p:cNvPr name="Group 8" id="8"/>
          <p:cNvGrpSpPr/>
          <p:nvPr/>
        </p:nvGrpSpPr>
        <p:grpSpPr>
          <a:xfrm rot="0">
            <a:off x="2223966" y="2638914"/>
            <a:ext cx="5143500" cy="5143500"/>
            <a:chOff x="0" y="0"/>
            <a:chExt cx="6858000" cy="6858000"/>
          </a:xfrm>
        </p:grpSpPr>
        <p:sp>
          <p:nvSpPr>
            <p:cNvPr name="Freeform 9" id="9"/>
            <p:cNvSpPr/>
            <p:nvPr/>
          </p:nvSpPr>
          <p:spPr>
            <a:xfrm flipH="false" flipV="false" rot="0">
              <a:off x="0" y="0"/>
              <a:ext cx="6858000" cy="6858000"/>
            </a:xfrm>
            <a:custGeom>
              <a:avLst/>
              <a:gdLst/>
              <a:ahLst/>
              <a:cxnLst/>
              <a:rect r="r" b="b" t="t" l="l"/>
              <a:pathLst>
                <a:path h="6858000" w="6858000">
                  <a:moveTo>
                    <a:pt x="0" y="0"/>
                  </a:moveTo>
                  <a:lnTo>
                    <a:pt x="6858000" y="0"/>
                  </a:lnTo>
                  <a:lnTo>
                    <a:pt x="6858000" y="6858000"/>
                  </a:lnTo>
                  <a:lnTo>
                    <a:pt x="0" y="6858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439268" y="3352800"/>
              <a:ext cx="3979463" cy="868212"/>
            </a:xfrm>
            <a:prstGeom prst="rect">
              <a:avLst/>
            </a:prstGeom>
          </p:spPr>
          <p:txBody>
            <a:bodyPr anchor="t" rtlCol="false" tIns="0" lIns="0" bIns="0" rIns="0">
              <a:spAutoFit/>
            </a:bodyPr>
            <a:lstStyle/>
            <a:p>
              <a:pPr algn="ctr">
                <a:lnSpc>
                  <a:spcPts val="5468"/>
                </a:lnSpc>
                <a:spcBef>
                  <a:spcPct val="0"/>
                </a:spcBef>
              </a:pPr>
              <a:r>
                <a:rPr lang="en-US" b="true" sz="3906" spc="78">
                  <a:solidFill>
                    <a:srgbClr val="FFFFFF"/>
                  </a:solidFill>
                  <a:latin typeface="Poppins Bold"/>
                  <a:ea typeface="Poppins Bold"/>
                  <a:cs typeface="Poppins Bold"/>
                  <a:sym typeface="Poppins Bold"/>
                </a:rPr>
                <a:t>CBS</a:t>
              </a:r>
            </a:p>
          </p:txBody>
        </p:sp>
        <p:sp>
          <p:nvSpPr>
            <p:cNvPr name="TextBox 11" id="11"/>
            <p:cNvSpPr txBox="true"/>
            <p:nvPr/>
          </p:nvSpPr>
          <p:spPr>
            <a:xfrm rot="0">
              <a:off x="1439045" y="820523"/>
              <a:ext cx="4470289" cy="712591"/>
            </a:xfrm>
            <a:prstGeom prst="rect">
              <a:avLst/>
            </a:prstGeom>
          </p:spPr>
          <p:txBody>
            <a:bodyPr anchor="t" rtlCol="false" tIns="0" lIns="0" bIns="0" rIns="0">
              <a:spAutoFit/>
            </a:bodyPr>
            <a:lstStyle/>
            <a:p>
              <a:pPr algn="ctr" marL="0" indent="0" lvl="0">
                <a:lnSpc>
                  <a:spcPts val="4688"/>
                </a:lnSpc>
                <a:spcBef>
                  <a:spcPct val="0"/>
                </a:spcBef>
              </a:pPr>
              <a:r>
                <a:rPr lang="en-US" b="true" sz="3125" spc="143">
                  <a:solidFill>
                    <a:srgbClr val="FFFFFF"/>
                  </a:solidFill>
                  <a:latin typeface="Corporative Bold"/>
                  <a:ea typeface="Corporative Bold"/>
                  <a:cs typeface="Corporative Bold"/>
                  <a:sym typeface="Corporative Bold"/>
                </a:rPr>
                <a:t>ECHELON</a:t>
              </a:r>
            </a:p>
          </p:txBody>
        </p:sp>
        <p:sp>
          <p:nvSpPr>
            <p:cNvPr name="TextBox 12" id="12"/>
            <p:cNvSpPr txBox="true"/>
            <p:nvPr/>
          </p:nvSpPr>
          <p:spPr>
            <a:xfrm rot="-2466823">
              <a:off x="2583464" y="4477958"/>
              <a:ext cx="4488923" cy="1031346"/>
            </a:xfrm>
            <a:prstGeom prst="rect">
              <a:avLst/>
            </a:prstGeom>
          </p:spPr>
          <p:txBody>
            <a:bodyPr anchor="t" rtlCol="false" tIns="0" lIns="0" bIns="0" rIns="0">
              <a:spAutoFit/>
            </a:bodyPr>
            <a:lstStyle/>
            <a:p>
              <a:pPr algn="ctr" marL="0" indent="0" lvl="0">
                <a:lnSpc>
                  <a:spcPts val="6690"/>
                </a:lnSpc>
                <a:spcBef>
                  <a:spcPct val="0"/>
                </a:spcBef>
              </a:pPr>
              <a:r>
                <a:rPr lang="en-US" b="true" sz="4460" spc="205">
                  <a:solidFill>
                    <a:srgbClr val="FFFFFF"/>
                  </a:solidFill>
                  <a:latin typeface="Corporative Bold"/>
                  <a:ea typeface="Corporative Bold"/>
                  <a:cs typeface="Corporative Bold"/>
                  <a:sym typeface="Corporative Bold"/>
                </a:rPr>
                <a:t> IMPERIAL</a:t>
              </a:r>
            </a:p>
          </p:txBody>
        </p:sp>
        <p:sp>
          <p:nvSpPr>
            <p:cNvPr name="TextBox 13" id="13"/>
            <p:cNvSpPr txBox="true"/>
            <p:nvPr/>
          </p:nvSpPr>
          <p:spPr>
            <a:xfrm rot="-5400000">
              <a:off x="-639930" y="3864746"/>
              <a:ext cx="3630416" cy="853652"/>
            </a:xfrm>
            <a:prstGeom prst="rect">
              <a:avLst/>
            </a:prstGeom>
          </p:spPr>
          <p:txBody>
            <a:bodyPr anchor="t" rtlCol="false" tIns="0" lIns="0" bIns="0" rIns="0">
              <a:spAutoFit/>
            </a:bodyPr>
            <a:lstStyle/>
            <a:p>
              <a:pPr algn="ctr" marL="0" indent="0" lvl="0">
                <a:lnSpc>
                  <a:spcPts val="5587"/>
                </a:lnSpc>
                <a:spcBef>
                  <a:spcPct val="0"/>
                </a:spcBef>
              </a:pPr>
              <a:r>
                <a:rPr lang="en-US" b="true" sz="3724" spc="171">
                  <a:solidFill>
                    <a:srgbClr val="FFFFFF"/>
                  </a:solidFill>
                  <a:latin typeface="Corporative Bold"/>
                  <a:ea typeface="Corporative Bold"/>
                  <a:cs typeface="Corporative Bold"/>
                  <a:sym typeface="Corporative Bold"/>
                </a:rPr>
                <a:t>SUPREME</a:t>
              </a:r>
            </a:p>
          </p:txBody>
        </p:sp>
      </p:grpSp>
      <p:grpSp>
        <p:nvGrpSpPr>
          <p:cNvPr name="Group 14" id="14"/>
          <p:cNvGrpSpPr/>
          <p:nvPr/>
        </p:nvGrpSpPr>
        <p:grpSpPr>
          <a:xfrm rot="0">
            <a:off x="14746831" y="341888"/>
            <a:ext cx="6317871" cy="785712"/>
            <a:chOff x="0" y="0"/>
            <a:chExt cx="8423828" cy="1047616"/>
          </a:xfrm>
        </p:grpSpPr>
        <p:grpSp>
          <p:nvGrpSpPr>
            <p:cNvPr name="Group 15" id="15"/>
            <p:cNvGrpSpPr/>
            <p:nvPr/>
          </p:nvGrpSpPr>
          <p:grpSpPr>
            <a:xfrm rot="0">
              <a:off x="0" y="0"/>
              <a:ext cx="8423828" cy="1047616"/>
              <a:chOff x="0" y="0"/>
              <a:chExt cx="2246354" cy="279364"/>
            </a:xfrm>
          </p:grpSpPr>
          <p:sp>
            <p:nvSpPr>
              <p:cNvPr name="Freeform 16" id="1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7" id="1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8" id="18"/>
            <p:cNvGrpSpPr/>
            <p:nvPr/>
          </p:nvGrpSpPr>
          <p:grpSpPr>
            <a:xfrm rot="0">
              <a:off x="408724" y="118304"/>
              <a:ext cx="2433022" cy="811007"/>
              <a:chOff x="0" y="0"/>
              <a:chExt cx="812800" cy="270933"/>
            </a:xfrm>
          </p:grpSpPr>
          <p:sp>
            <p:nvSpPr>
              <p:cNvPr name="Freeform 19" id="1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0" id="2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1" id="2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sp>
        <p:nvSpPr>
          <p:cNvPr name="TextBox 22" id="22"/>
          <p:cNvSpPr txBox="true"/>
          <p:nvPr/>
        </p:nvSpPr>
        <p:spPr>
          <a:xfrm rot="0">
            <a:off x="8602570" y="2644806"/>
            <a:ext cx="8339612" cy="5044440"/>
          </a:xfrm>
          <a:prstGeom prst="rect">
            <a:avLst/>
          </a:prstGeom>
        </p:spPr>
        <p:txBody>
          <a:bodyPr anchor="t" rtlCol="false" tIns="0" lIns="0" bIns="0" rIns="0">
            <a:spAutoFit/>
          </a:bodyPr>
          <a:lstStyle/>
          <a:p>
            <a:pPr algn="just">
              <a:lnSpc>
                <a:spcPts val="5999"/>
              </a:lnSpc>
            </a:pPr>
            <a:r>
              <a:rPr lang="en-US" b="true" sz="3999" spc="183">
                <a:solidFill>
                  <a:srgbClr val="FBFBFD"/>
                </a:solidFill>
                <a:latin typeface="Public Sans Bold"/>
                <a:ea typeface="Public Sans Bold"/>
                <a:cs typeface="Public Sans Bold"/>
                <a:sym typeface="Public Sans Bold"/>
              </a:rPr>
              <a:t>Unlock the Ultimate Rewards with the Imperial CBS Team!</a:t>
            </a:r>
          </a:p>
          <a:p>
            <a:pPr algn="just" marL="0" indent="0" lvl="0">
              <a:lnSpc>
                <a:spcPts val="7050"/>
              </a:lnSpc>
              <a:spcBef>
                <a:spcPct val="0"/>
              </a:spcBef>
            </a:pPr>
            <a:r>
              <a:rPr lang="en-US" b="true" sz="4700" spc="216">
                <a:solidFill>
                  <a:srgbClr val="FBFBFD"/>
                </a:solidFill>
                <a:latin typeface="Public Sans Bold"/>
                <a:ea typeface="Public Sans Bold"/>
                <a:cs typeface="Public Sans Bold"/>
                <a:sym typeface="Public Sans Bold"/>
              </a:rPr>
              <a:t>Join with an investment of </a:t>
            </a:r>
            <a:r>
              <a:rPr lang="en-US" b="true" sz="4700" spc="216">
                <a:solidFill>
                  <a:srgbClr val="FF3654"/>
                </a:solidFill>
                <a:latin typeface="Public Sans Bold"/>
                <a:ea typeface="Public Sans Bold"/>
                <a:cs typeface="Public Sans Bold"/>
                <a:sym typeface="Public Sans Bold"/>
              </a:rPr>
              <a:t>RM 30,000 </a:t>
            </a:r>
            <a:r>
              <a:rPr lang="en-US" b="true" sz="4700" spc="216">
                <a:solidFill>
                  <a:srgbClr val="FBFBFD"/>
                </a:solidFill>
                <a:latin typeface="Public Sans Bold"/>
                <a:ea typeface="Public Sans Bold"/>
                <a:cs typeface="Public Sans Bold"/>
                <a:sym typeface="Public Sans Bold"/>
              </a:rPr>
              <a:t>and gain access to these exclusive benefits:</a:t>
            </a:r>
          </a:p>
        </p:txBody>
      </p:sp>
      <p:pic>
        <p:nvPicPr>
          <p:cNvPr name="Picture 23" id="23"/>
          <p:cNvPicPr>
            <a:picLocks noChangeAspect="true"/>
          </p:cNvPicPr>
          <p:nvPr/>
        </p:nvPicPr>
        <p:blipFill>
          <a:blip r:embed="rId5"/>
          <a:srcRect l="0" t="0" r="0" b="0"/>
          <a:stretch>
            <a:fillRect/>
          </a:stretch>
        </p:blipFill>
        <p:spPr>
          <a:xfrm flipH="false" flipV="false" rot="-7914880">
            <a:off x="7139269" y="4096541"/>
            <a:ext cx="1156994" cy="1292730"/>
          </a:xfrm>
          <a:prstGeom prst="rect">
            <a:avLst/>
          </a:prstGeom>
        </p:spPr>
      </p:pic>
      <p:grpSp>
        <p:nvGrpSpPr>
          <p:cNvPr name="Group 24" id="24"/>
          <p:cNvGrpSpPr/>
          <p:nvPr/>
        </p:nvGrpSpPr>
        <p:grpSpPr>
          <a:xfrm rot="0">
            <a:off x="15267474" y="1090802"/>
            <a:ext cx="6317871" cy="1143000"/>
            <a:chOff x="0" y="0"/>
            <a:chExt cx="2246354" cy="406400"/>
          </a:xfrm>
        </p:grpSpPr>
        <p:sp>
          <p:nvSpPr>
            <p:cNvPr name="Freeform 25" id="25"/>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00C7EE"/>
            </a:solidFill>
          </p:spPr>
        </p:sp>
        <p:sp>
          <p:nvSpPr>
            <p:cNvPr name="TextBox 26" id="26"/>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Freeform 27" id="27"/>
          <p:cNvSpPr/>
          <p:nvPr/>
        </p:nvSpPr>
        <p:spPr>
          <a:xfrm flipH="false" flipV="false" rot="0">
            <a:off x="15652062" y="1253541"/>
            <a:ext cx="1023936" cy="712916"/>
          </a:xfrm>
          <a:custGeom>
            <a:avLst/>
            <a:gdLst/>
            <a:ahLst/>
            <a:cxnLst/>
            <a:rect r="r" b="b" t="t" l="l"/>
            <a:pathLst>
              <a:path h="712916" w="1023936">
                <a:moveTo>
                  <a:pt x="0" y="0"/>
                </a:moveTo>
                <a:lnTo>
                  <a:pt x="1023936" y="0"/>
                </a:lnTo>
                <a:lnTo>
                  <a:pt x="1023936" y="712915"/>
                </a:lnTo>
                <a:lnTo>
                  <a:pt x="0" y="7129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8" id="28"/>
          <p:cNvSpPr txBox="true"/>
          <p:nvPr/>
        </p:nvSpPr>
        <p:spPr>
          <a:xfrm rot="0">
            <a:off x="8428960" y="7689246"/>
            <a:ext cx="7620600" cy="2228850"/>
          </a:xfrm>
          <a:prstGeom prst="rect">
            <a:avLst/>
          </a:prstGeom>
        </p:spPr>
        <p:txBody>
          <a:bodyPr anchor="t" rtlCol="false" tIns="0" lIns="0" bIns="0" rIns="0">
            <a:spAutoFit/>
          </a:bodyPr>
          <a:lstStyle/>
          <a:p>
            <a:pPr algn="just">
              <a:lnSpc>
                <a:spcPts val="5999"/>
              </a:lnSpc>
            </a:pPr>
            <a:r>
              <a:rPr lang="en-US" b="true" sz="3999" spc="183">
                <a:solidFill>
                  <a:srgbClr val="FFB81A"/>
                </a:solidFill>
                <a:latin typeface="Public Sans Bold"/>
                <a:ea typeface="Public Sans Bold"/>
                <a:cs typeface="Public Sans Bold"/>
                <a:sym typeface="Public Sans Bold"/>
              </a:rPr>
              <a:t>🔥 Invest RM 30,000 → </a:t>
            </a:r>
            <a:r>
              <a:rPr lang="en-US" b="true" sz="3999" spc="183">
                <a:solidFill>
                  <a:srgbClr val="24B6AB"/>
                </a:solidFill>
                <a:latin typeface="Public Sans Bold"/>
                <a:ea typeface="Public Sans Bold"/>
                <a:cs typeface="Public Sans Bold"/>
                <a:sym typeface="Public Sans Bold"/>
              </a:rPr>
              <a:t>Receive RM 86,309 in Value!</a:t>
            </a:r>
          </a:p>
          <a:p>
            <a:pPr algn="just">
              <a:lnSpc>
                <a:spcPts val="5999"/>
              </a:lnSpc>
            </a:pPr>
          </a:p>
        </p:txBody>
      </p:sp>
      <p:sp>
        <p:nvSpPr>
          <p:cNvPr name="Freeform 29" id="29"/>
          <p:cNvSpPr/>
          <p:nvPr/>
        </p:nvSpPr>
        <p:spPr>
          <a:xfrm flipH="false" flipV="false" rot="0">
            <a:off x="16217834" y="8063049"/>
            <a:ext cx="1687932" cy="1605070"/>
          </a:xfrm>
          <a:custGeom>
            <a:avLst/>
            <a:gdLst/>
            <a:ahLst/>
            <a:cxnLst/>
            <a:rect r="r" b="b" t="t" l="l"/>
            <a:pathLst>
              <a:path h="1605070" w="1687932">
                <a:moveTo>
                  <a:pt x="0" y="0"/>
                </a:moveTo>
                <a:lnTo>
                  <a:pt x="1687932" y="0"/>
                </a:lnTo>
                <a:lnTo>
                  <a:pt x="1687932" y="1605069"/>
                </a:lnTo>
                <a:lnTo>
                  <a:pt x="0" y="16050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fast">
    <p:wipe dir="l"/>
  </p:transition>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1681553" y="227588"/>
            <a:ext cx="15577747" cy="9315450"/>
          </a:xfrm>
          <a:prstGeom prst="rect">
            <a:avLst/>
          </a:prstGeom>
        </p:spPr>
        <p:txBody>
          <a:bodyPr anchor="t" rtlCol="false" tIns="0" lIns="0" bIns="0" rIns="0">
            <a:spAutoFit/>
          </a:bodyPr>
          <a:lstStyle/>
          <a:p>
            <a:pPr algn="just">
              <a:lnSpc>
                <a:spcPts val="5250"/>
              </a:lnSpc>
            </a:pPr>
          </a:p>
          <a:p>
            <a:pPr algn="just">
              <a:lnSpc>
                <a:spcPts val="5250"/>
              </a:lnSpc>
            </a:pPr>
            <a:r>
              <a:rPr lang="en-US" b="true" sz="3500" spc="161">
                <a:solidFill>
                  <a:srgbClr val="FBFBFD"/>
                </a:solidFill>
                <a:latin typeface="Public Sans Bold"/>
                <a:ea typeface="Public Sans Bold"/>
                <a:cs typeface="Public Sans Bold"/>
                <a:sym typeface="Public Sans Bold"/>
              </a:rPr>
              <a:t>Here’s what you’ll receive:</a:t>
            </a:r>
          </a:p>
          <a:p>
            <a:pPr algn="just">
              <a:lnSpc>
                <a:spcPts val="5250"/>
              </a:lnSpc>
            </a:pPr>
            <a:r>
              <a:rPr lang="en-US" b="true" sz="3500" spc="161">
                <a:solidFill>
                  <a:srgbClr val="FBFBFD"/>
                </a:solidFill>
                <a:latin typeface="Public Sans Bold"/>
                <a:ea typeface="Public Sans Bold"/>
                <a:cs typeface="Public Sans Bold"/>
                <a:sym typeface="Public Sans Bold"/>
              </a:rPr>
              <a:t>✅ A 1-Year Supply of:</a:t>
            </a:r>
          </a:p>
          <a:p>
            <a:pPr algn="just" marL="755651" indent="-377825" lvl="1">
              <a:lnSpc>
                <a:spcPts val="5250"/>
              </a:lnSpc>
              <a:buFont typeface="Arial"/>
              <a:buChar char="•"/>
            </a:pPr>
            <a:r>
              <a:rPr lang="en-US" b="true" sz="3500" spc="161">
                <a:solidFill>
                  <a:srgbClr val="FFB81A"/>
                </a:solidFill>
                <a:latin typeface="Public Sans Bold"/>
                <a:ea typeface="Public Sans Bold"/>
                <a:cs typeface="Public Sans Bold"/>
                <a:sym typeface="Public Sans Bold"/>
              </a:rPr>
              <a:t>730 packs of 500ml DrAT LifEssence Water</a:t>
            </a:r>
            <a:r>
              <a:rPr lang="en-US" b="true" sz="3500" spc="161">
                <a:solidFill>
                  <a:srgbClr val="FBFBFD"/>
                </a:solidFill>
                <a:latin typeface="Public Sans Bold"/>
                <a:ea typeface="Public Sans Bold"/>
                <a:cs typeface="Public Sans Bold"/>
                <a:sym typeface="Public Sans Bold"/>
              </a:rPr>
              <a:t> – worth RM 14,600</a:t>
            </a:r>
          </a:p>
          <a:p>
            <a:pPr algn="just" marL="755651" indent="-377825" lvl="1">
              <a:lnSpc>
                <a:spcPts val="5250"/>
              </a:lnSpc>
              <a:buFont typeface="Arial"/>
              <a:buChar char="•"/>
            </a:pPr>
            <a:r>
              <a:rPr lang="en-US" b="true" sz="3500" spc="161">
                <a:solidFill>
                  <a:srgbClr val="FFB81A"/>
                </a:solidFill>
                <a:latin typeface="Public Sans Bold"/>
                <a:ea typeface="Public Sans Bold"/>
                <a:cs typeface="Public Sans Bold"/>
                <a:sym typeface="Public Sans Bold"/>
              </a:rPr>
              <a:t>366</a:t>
            </a:r>
            <a:r>
              <a:rPr lang="en-US" b="true" sz="3500" spc="161">
                <a:solidFill>
                  <a:srgbClr val="FFB81A"/>
                </a:solidFill>
                <a:latin typeface="Public Sans Bold"/>
                <a:ea typeface="Public Sans Bold"/>
                <a:cs typeface="Public Sans Bold"/>
                <a:sym typeface="Public Sans Bold"/>
              </a:rPr>
              <a:t> bottles of 8ml DrAT Heall Oil</a:t>
            </a:r>
            <a:r>
              <a:rPr lang="en-US" b="true" sz="3500" spc="161">
                <a:solidFill>
                  <a:srgbClr val="FBFBFD"/>
                </a:solidFill>
                <a:latin typeface="Public Sans Bold"/>
                <a:ea typeface="Public Sans Bold"/>
                <a:cs typeface="Public Sans Bold"/>
                <a:sym typeface="Public Sans Bold"/>
              </a:rPr>
              <a:t> – worth RM 4,209</a:t>
            </a:r>
          </a:p>
          <a:p>
            <a:pPr algn="just">
              <a:lnSpc>
                <a:spcPts val="5250"/>
              </a:lnSpc>
            </a:pPr>
            <a:r>
              <a:rPr lang="en-US" b="true" sz="3500" spc="161">
                <a:solidFill>
                  <a:srgbClr val="FFB81A"/>
                </a:solidFill>
                <a:latin typeface="Public Sans Bold"/>
                <a:ea typeface="Public Sans Bold"/>
                <a:cs typeface="Public Sans Bold"/>
                <a:sym typeface="Public Sans Bold"/>
              </a:rPr>
              <a:t>      </a:t>
            </a:r>
            <a:r>
              <a:rPr lang="en-US" b="true" sz="3500" spc="161">
                <a:solidFill>
                  <a:srgbClr val="FF3654"/>
                </a:solidFill>
                <a:latin typeface="Public Sans Bold"/>
                <a:ea typeface="Public Sans Bold"/>
                <a:cs typeface="Public Sans Bold"/>
                <a:sym typeface="Public Sans Bold"/>
              </a:rPr>
              <a:t>*</a:t>
            </a:r>
            <a:r>
              <a:rPr lang="en-US" b="true" sz="3500" spc="161">
                <a:solidFill>
                  <a:srgbClr val="FF3654"/>
                </a:solidFill>
                <a:latin typeface="Public Sans Bold"/>
                <a:ea typeface="Public Sans Bold"/>
                <a:cs typeface="Public Sans Bold"/>
                <a:sym typeface="Public Sans Bold"/>
              </a:rPr>
              <a:t>Redeemed weekly by you*</a:t>
            </a:r>
          </a:p>
          <a:p>
            <a:pPr algn="just">
              <a:lnSpc>
                <a:spcPts val="5250"/>
              </a:lnSpc>
            </a:pPr>
            <a:r>
              <a:rPr lang="en-US" b="true" sz="3500" spc="161">
                <a:solidFill>
                  <a:srgbClr val="FBFBFD"/>
                </a:solidFill>
                <a:latin typeface="Public Sans Bold"/>
                <a:ea typeface="Public Sans Bold"/>
                <a:cs typeface="Public Sans Bold"/>
                <a:sym typeface="Public Sans Bold"/>
              </a:rPr>
              <a:t>✅ An exclusive bundle worth </a:t>
            </a:r>
            <a:r>
              <a:rPr lang="en-US" b="true" sz="3500" spc="161">
                <a:solidFill>
                  <a:srgbClr val="FFB81A"/>
                </a:solidFill>
                <a:latin typeface="Public Sans Bold"/>
                <a:ea typeface="Public Sans Bold"/>
                <a:cs typeface="Public Sans Bold"/>
                <a:sym typeface="Public Sans Bold"/>
              </a:rPr>
              <a:t>RM 30,000 in essential products</a:t>
            </a:r>
          </a:p>
          <a:p>
            <a:pPr algn="just">
              <a:lnSpc>
                <a:spcPts val="5250"/>
              </a:lnSpc>
            </a:pPr>
            <a:r>
              <a:rPr lang="en-US" b="true" sz="3500" spc="161">
                <a:solidFill>
                  <a:srgbClr val="FBFBFD"/>
                </a:solidFill>
                <a:latin typeface="Public Sans Bold"/>
                <a:ea typeface="Public Sans Bold"/>
                <a:cs typeface="Public Sans Bold"/>
                <a:sym typeface="Public Sans Bold"/>
              </a:rPr>
              <a:t>✅ </a:t>
            </a:r>
            <a:r>
              <a:rPr lang="en-US" b="true" sz="3500" spc="161">
                <a:solidFill>
                  <a:srgbClr val="FFB92E"/>
                </a:solidFill>
                <a:latin typeface="Public Sans Bold"/>
                <a:ea typeface="Public Sans Bold"/>
                <a:cs typeface="Public Sans Bold"/>
                <a:sym typeface="Public Sans Bold"/>
              </a:rPr>
              <a:t>Receive RM30,000 worth of discount vouchers at a 25% off on any product</a:t>
            </a:r>
          </a:p>
          <a:p>
            <a:pPr algn="just">
              <a:lnSpc>
                <a:spcPts val="5250"/>
              </a:lnSpc>
            </a:pPr>
            <a:r>
              <a:rPr lang="en-US" b="true" sz="3500" spc="161">
                <a:solidFill>
                  <a:srgbClr val="FFB81A"/>
                </a:solidFill>
                <a:latin typeface="Public Sans Bold"/>
                <a:ea typeface="Public Sans Bold"/>
                <a:cs typeface="Public Sans Bold"/>
                <a:sym typeface="Public Sans Bold"/>
              </a:rPr>
              <a:t>✅RM 30,000 credited to your account</a:t>
            </a:r>
            <a:r>
              <a:rPr lang="en-US" b="true" sz="3500" spc="161">
                <a:solidFill>
                  <a:srgbClr val="FBFBFD"/>
                </a:solidFill>
                <a:latin typeface="Public Sans Bold"/>
                <a:ea typeface="Public Sans Bold"/>
                <a:cs typeface="Public Sans Bold"/>
                <a:sym typeface="Public Sans Bold"/>
              </a:rPr>
              <a:t> after you have used up your coupons</a:t>
            </a:r>
          </a:p>
          <a:p>
            <a:pPr algn="just">
              <a:lnSpc>
                <a:spcPts val="5250"/>
              </a:lnSpc>
            </a:pPr>
            <a:r>
              <a:rPr lang="en-US" b="true" sz="3500" spc="161">
                <a:solidFill>
                  <a:srgbClr val="FBFBFD"/>
                </a:solidFill>
                <a:latin typeface="Public Sans Bold"/>
                <a:ea typeface="Public Sans Bold"/>
                <a:cs typeface="Public Sans Bold"/>
                <a:sym typeface="Public Sans Bold"/>
              </a:rPr>
              <a:t>✅</a:t>
            </a:r>
            <a:r>
              <a:rPr lang="en-US" b="true" sz="3500" spc="161">
                <a:solidFill>
                  <a:srgbClr val="FFB81A"/>
                </a:solidFill>
                <a:latin typeface="Public Sans Bold"/>
                <a:ea typeface="Public Sans Bold"/>
                <a:cs typeface="Public Sans Bold"/>
                <a:sym typeface="Public Sans Bold"/>
              </a:rPr>
              <a:t>40% discount on future purchases </a:t>
            </a:r>
          </a:p>
          <a:p>
            <a:pPr algn="just">
              <a:lnSpc>
                <a:spcPts val="5250"/>
              </a:lnSpc>
            </a:pPr>
            <a:r>
              <a:rPr lang="en-US" b="true" sz="3500" spc="161">
                <a:solidFill>
                  <a:srgbClr val="FF3654"/>
                </a:solidFill>
                <a:latin typeface="Public Sans Bold"/>
                <a:ea typeface="Public Sans Bold"/>
                <a:cs typeface="Public Sans Bold"/>
                <a:sym typeface="Public Sans Bold"/>
              </a:rPr>
              <a:t>*One promotion per purchase*</a:t>
            </a:r>
          </a:p>
          <a:p>
            <a:pPr algn="just" marL="0" indent="0" lvl="0">
              <a:lnSpc>
                <a:spcPts val="5250"/>
              </a:lnSpc>
              <a:spcBef>
                <a:spcPct val="0"/>
              </a:spcBef>
            </a:pPr>
          </a:p>
        </p:txBody>
      </p:sp>
      <p:sp>
        <p:nvSpPr>
          <p:cNvPr name="Freeform 3" id="3"/>
          <p:cNvSpPr/>
          <p:nvPr/>
        </p:nvSpPr>
        <p:spPr>
          <a:xfrm flipH="false" flipV="false" rot="0">
            <a:off x="684637" y="17640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746831" y="341888"/>
            <a:ext cx="6317871" cy="785712"/>
            <a:chOff x="0" y="0"/>
            <a:chExt cx="8423828" cy="1047616"/>
          </a:xfrm>
        </p:grpSpPr>
        <p:grpSp>
          <p:nvGrpSpPr>
            <p:cNvPr name="Group 5" id="5"/>
            <p:cNvGrpSpPr/>
            <p:nvPr/>
          </p:nvGrpSpPr>
          <p:grpSpPr>
            <a:xfrm rot="0">
              <a:off x="0" y="0"/>
              <a:ext cx="8423828" cy="1047616"/>
              <a:chOff x="0" y="0"/>
              <a:chExt cx="2246354" cy="279364"/>
            </a:xfrm>
          </p:grpSpPr>
          <p:sp>
            <p:nvSpPr>
              <p:cNvPr name="Freeform 6" id="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7" id="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8" id="8"/>
            <p:cNvGrpSpPr/>
            <p:nvPr/>
          </p:nvGrpSpPr>
          <p:grpSpPr>
            <a:xfrm rot="0">
              <a:off x="408724" y="118304"/>
              <a:ext cx="2433022" cy="811007"/>
              <a:chOff x="0" y="0"/>
              <a:chExt cx="812800" cy="270933"/>
            </a:xfrm>
          </p:grpSpPr>
          <p:sp>
            <p:nvSpPr>
              <p:cNvPr name="Freeform 9" id="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0" id="1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1" id="1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grpSp>
        <p:nvGrpSpPr>
          <p:cNvPr name="Group 12" id="12"/>
          <p:cNvGrpSpPr/>
          <p:nvPr/>
        </p:nvGrpSpPr>
        <p:grpSpPr>
          <a:xfrm rot="0">
            <a:off x="8428960" y="457200"/>
            <a:ext cx="6317871" cy="1143000"/>
            <a:chOff x="0" y="0"/>
            <a:chExt cx="2246354" cy="406400"/>
          </a:xfrm>
        </p:grpSpPr>
        <p:sp>
          <p:nvSpPr>
            <p:cNvPr name="Freeform 13" id="13"/>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00C7EE"/>
            </a:solidFill>
          </p:spPr>
        </p:sp>
        <p:sp>
          <p:nvSpPr>
            <p:cNvPr name="TextBox 14" id="14"/>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TextBox 15" id="15"/>
          <p:cNvSpPr txBox="true"/>
          <p:nvPr/>
        </p:nvSpPr>
        <p:spPr>
          <a:xfrm rot="0">
            <a:off x="8686353" y="397163"/>
            <a:ext cx="5803084" cy="1082099"/>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IMPERIAL CBS TEAM</a:t>
            </a:r>
          </a:p>
        </p:txBody>
      </p:sp>
      <p:grpSp>
        <p:nvGrpSpPr>
          <p:cNvPr name="Group 16" id="16"/>
          <p:cNvGrpSpPr/>
          <p:nvPr/>
        </p:nvGrpSpPr>
        <p:grpSpPr>
          <a:xfrm rot="0">
            <a:off x="15267474" y="1090802"/>
            <a:ext cx="6317871" cy="1143000"/>
            <a:chOff x="0" y="0"/>
            <a:chExt cx="2246354" cy="406400"/>
          </a:xfrm>
        </p:grpSpPr>
        <p:sp>
          <p:nvSpPr>
            <p:cNvPr name="Freeform 17" id="17"/>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00C7EE"/>
            </a:solidFill>
          </p:spPr>
        </p:sp>
        <p:sp>
          <p:nvSpPr>
            <p:cNvPr name="TextBox 18" id="18"/>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Freeform 19" id="19"/>
          <p:cNvSpPr/>
          <p:nvPr/>
        </p:nvSpPr>
        <p:spPr>
          <a:xfrm flipH="false" flipV="false" rot="0">
            <a:off x="15652062" y="1253541"/>
            <a:ext cx="1023936" cy="712916"/>
          </a:xfrm>
          <a:custGeom>
            <a:avLst/>
            <a:gdLst/>
            <a:ahLst/>
            <a:cxnLst/>
            <a:rect r="r" b="b" t="t" l="l"/>
            <a:pathLst>
              <a:path h="712916" w="1023936">
                <a:moveTo>
                  <a:pt x="0" y="0"/>
                </a:moveTo>
                <a:lnTo>
                  <a:pt x="1023936" y="0"/>
                </a:lnTo>
                <a:lnTo>
                  <a:pt x="1023936" y="712915"/>
                </a:lnTo>
                <a:lnTo>
                  <a:pt x="0" y="7129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transition spd="fast">
    <p:wipe dir="l"/>
  </p:transition>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TextBox 2" id="2"/>
          <p:cNvSpPr txBox="true"/>
          <p:nvPr/>
        </p:nvSpPr>
        <p:spPr>
          <a:xfrm rot="0">
            <a:off x="1681553" y="2119502"/>
            <a:ext cx="15577747" cy="6835140"/>
          </a:xfrm>
          <a:prstGeom prst="rect">
            <a:avLst/>
          </a:prstGeom>
        </p:spPr>
        <p:txBody>
          <a:bodyPr anchor="t" rtlCol="false" tIns="0" lIns="0" bIns="0" rIns="0">
            <a:spAutoFit/>
          </a:bodyPr>
          <a:lstStyle/>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Additional perks include:</a:t>
            </a:r>
          </a:p>
          <a:p>
            <a:pPr algn="just">
              <a:lnSpc>
                <a:spcPts val="5400"/>
              </a:lnSpc>
            </a:pPr>
            <a:r>
              <a:rPr lang="en-US" b="true" sz="3600" spc="165">
                <a:solidFill>
                  <a:srgbClr val="48D597"/>
                </a:solidFill>
                <a:latin typeface="Public Sans Bold"/>
                <a:ea typeface="Public Sans Bold"/>
                <a:cs typeface="Public Sans Bold"/>
                <a:sym typeface="Public Sans Bold"/>
              </a:rPr>
              <a:t>✅Eligibility for Monthly Overseas Trips </a:t>
            </a:r>
            <a:r>
              <a:rPr lang="en-US" b="true" sz="3600" spc="165">
                <a:solidFill>
                  <a:srgbClr val="FFFFFF"/>
                </a:solidFill>
                <a:latin typeface="Public Sans Bold"/>
                <a:ea typeface="Public Sans Bold"/>
                <a:cs typeface="Public Sans Bold"/>
                <a:sym typeface="Public Sans Bold"/>
              </a:rPr>
              <a:t>with a RM 100,000 monthly sales target</a:t>
            </a:r>
          </a:p>
          <a:p>
            <a:pPr algn="just">
              <a:lnSpc>
                <a:spcPts val="5400"/>
              </a:lnSpc>
            </a:pPr>
            <a:r>
              <a:rPr lang="en-US" b="true" sz="3600" spc="165">
                <a:solidFill>
                  <a:srgbClr val="FFB81A"/>
                </a:solidFill>
                <a:latin typeface="Public Sans Bold"/>
                <a:ea typeface="Public Sans Bold"/>
                <a:cs typeface="Public Sans Bold"/>
                <a:sym typeface="Public Sans Bold"/>
              </a:rPr>
              <a:t>✅</a:t>
            </a:r>
            <a:r>
              <a:rPr lang="en-US" b="true" sz="3600" spc="165">
                <a:solidFill>
                  <a:srgbClr val="FBFBFD"/>
                </a:solidFill>
                <a:latin typeface="Public Sans Bold"/>
                <a:ea typeface="Public Sans Bold"/>
                <a:cs typeface="Public Sans Bold"/>
                <a:sym typeface="Public Sans Bold"/>
              </a:rPr>
              <a:t>Year-End </a:t>
            </a:r>
            <a:r>
              <a:rPr lang="en-US" b="true" sz="3600" spc="165">
                <a:solidFill>
                  <a:srgbClr val="48D597"/>
                </a:solidFill>
                <a:latin typeface="Public Sans Bold"/>
                <a:ea typeface="Public Sans Bold"/>
                <a:cs typeface="Public Sans Bold"/>
                <a:sym typeface="Public Sans Bold"/>
              </a:rPr>
              <a:t>Share Bonus</a:t>
            </a:r>
            <a:r>
              <a:rPr lang="en-US" b="true" sz="3600" spc="165">
                <a:solidFill>
                  <a:srgbClr val="FBFBFD"/>
                </a:solidFill>
                <a:latin typeface="Public Sans Bold"/>
                <a:ea typeface="Public Sans Bold"/>
                <a:cs typeface="Public Sans Bold"/>
                <a:sym typeface="Public Sans Bold"/>
              </a:rPr>
              <a:t> for qualified sales</a:t>
            </a:r>
          </a:p>
          <a:p>
            <a:pPr algn="just">
              <a:lnSpc>
                <a:spcPts val="5400"/>
              </a:lnSpc>
            </a:pPr>
            <a:r>
              <a:rPr lang="en-US" b="true" sz="3600" spc="165">
                <a:solidFill>
                  <a:srgbClr val="FFB81A"/>
                </a:solidFill>
                <a:latin typeface="Public Sans Bold"/>
                <a:ea typeface="Public Sans Bold"/>
                <a:cs typeface="Public Sans Bold"/>
                <a:sym typeface="Public Sans Bold"/>
              </a:rPr>
              <a:t>✅</a:t>
            </a:r>
            <a:r>
              <a:rPr lang="en-US" b="true" sz="3600" spc="165">
                <a:solidFill>
                  <a:srgbClr val="FBFBFD"/>
                </a:solidFill>
                <a:latin typeface="Public Sans Bold"/>
                <a:ea typeface="Public Sans Bold"/>
                <a:cs typeface="Public Sans Bold"/>
                <a:sym typeface="Public Sans Bold"/>
              </a:rPr>
              <a:t>Exciting </a:t>
            </a:r>
            <a:r>
              <a:rPr lang="en-US" b="true" sz="3600" spc="165">
                <a:solidFill>
                  <a:srgbClr val="48D597"/>
                </a:solidFill>
                <a:latin typeface="Public Sans Bold"/>
                <a:ea typeface="Public Sans Bold"/>
                <a:cs typeface="Public Sans Bold"/>
                <a:sym typeface="Public Sans Bold"/>
              </a:rPr>
              <a:t>car prizes </a:t>
            </a:r>
            <a:r>
              <a:rPr lang="en-US" b="true" sz="3600" spc="165">
                <a:solidFill>
                  <a:srgbClr val="FBFBFD"/>
                </a:solidFill>
                <a:latin typeface="Public Sans Bold"/>
                <a:ea typeface="Public Sans Bold"/>
                <a:cs typeface="Public Sans Bold"/>
                <a:sym typeface="Public Sans Bold"/>
              </a:rPr>
              <a:t>for top performers</a:t>
            </a:r>
          </a:p>
          <a:p>
            <a:pPr algn="just">
              <a:lnSpc>
                <a:spcPts val="5400"/>
              </a:lnSpc>
            </a:pPr>
          </a:p>
          <a:p>
            <a:pPr algn="just">
              <a:lnSpc>
                <a:spcPts val="5400"/>
              </a:lnSpc>
            </a:pPr>
            <a:r>
              <a:rPr lang="en-US" b="true" sz="3600" spc="165">
                <a:solidFill>
                  <a:srgbClr val="FBFBFD"/>
                </a:solidFill>
                <a:latin typeface="Public Sans Bold"/>
                <a:ea typeface="Public Sans Bold"/>
                <a:cs typeface="Public Sans Bold"/>
                <a:sym typeface="Public Sans Bold"/>
              </a:rPr>
              <a:t>Elevate your lifestyle and experience unmatched rewards today!</a:t>
            </a:r>
          </a:p>
          <a:p>
            <a:pPr algn="just">
              <a:lnSpc>
                <a:spcPts val="5400"/>
              </a:lnSpc>
            </a:pPr>
          </a:p>
          <a:p>
            <a:pPr algn="just" marL="0" indent="0" lvl="0">
              <a:lnSpc>
                <a:spcPts val="5400"/>
              </a:lnSpc>
              <a:spcBef>
                <a:spcPct val="0"/>
              </a:spcBef>
            </a:pPr>
            <a:r>
              <a:rPr lang="en-US" b="true" sz="3600" spc="165">
                <a:solidFill>
                  <a:srgbClr val="FBFBFD"/>
                </a:solidFill>
                <a:latin typeface="Public Sans Bold"/>
                <a:ea typeface="Public Sans Bold"/>
                <a:cs typeface="Public Sans Bold"/>
                <a:sym typeface="Public Sans Bold"/>
              </a:rPr>
              <a:t>                                                                         </a:t>
            </a:r>
            <a:r>
              <a:rPr lang="en-US" b="true" sz="3600" spc="165">
                <a:solidFill>
                  <a:srgbClr val="FF3654"/>
                </a:solidFill>
                <a:latin typeface="Public Sans Bold"/>
                <a:ea typeface="Public Sans Bold"/>
                <a:cs typeface="Public Sans Bold"/>
                <a:sym typeface="Public Sans Bold"/>
              </a:rPr>
              <a:t> *Term &amp; Conditions Apply*</a:t>
            </a:r>
          </a:p>
        </p:txBody>
      </p:sp>
      <p:sp>
        <p:nvSpPr>
          <p:cNvPr name="Freeform 3" id="3"/>
          <p:cNvSpPr/>
          <p:nvPr/>
        </p:nvSpPr>
        <p:spPr>
          <a:xfrm flipH="false" flipV="false" rot="0">
            <a:off x="717070" y="11276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746831" y="341888"/>
            <a:ext cx="6317871" cy="785712"/>
            <a:chOff x="0" y="0"/>
            <a:chExt cx="8423828" cy="1047616"/>
          </a:xfrm>
        </p:grpSpPr>
        <p:grpSp>
          <p:nvGrpSpPr>
            <p:cNvPr name="Group 5" id="5"/>
            <p:cNvGrpSpPr/>
            <p:nvPr/>
          </p:nvGrpSpPr>
          <p:grpSpPr>
            <a:xfrm rot="0">
              <a:off x="0" y="0"/>
              <a:ext cx="8423828" cy="1047616"/>
              <a:chOff x="0" y="0"/>
              <a:chExt cx="2246354" cy="279364"/>
            </a:xfrm>
          </p:grpSpPr>
          <p:sp>
            <p:nvSpPr>
              <p:cNvPr name="Freeform 6" id="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7" id="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8" id="8"/>
            <p:cNvGrpSpPr/>
            <p:nvPr/>
          </p:nvGrpSpPr>
          <p:grpSpPr>
            <a:xfrm rot="0">
              <a:off x="408724" y="118304"/>
              <a:ext cx="2433022" cy="811007"/>
              <a:chOff x="0" y="0"/>
              <a:chExt cx="812800" cy="270933"/>
            </a:xfrm>
          </p:grpSpPr>
          <p:sp>
            <p:nvSpPr>
              <p:cNvPr name="Freeform 9" id="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0" id="1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1" id="1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grpSp>
        <p:nvGrpSpPr>
          <p:cNvPr name="Group 12" id="12"/>
          <p:cNvGrpSpPr/>
          <p:nvPr/>
        </p:nvGrpSpPr>
        <p:grpSpPr>
          <a:xfrm rot="0">
            <a:off x="6875887" y="590994"/>
            <a:ext cx="6317871" cy="1143000"/>
            <a:chOff x="0" y="0"/>
            <a:chExt cx="2246354" cy="406400"/>
          </a:xfrm>
        </p:grpSpPr>
        <p:sp>
          <p:nvSpPr>
            <p:cNvPr name="Freeform 13" id="13"/>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00C7EE"/>
            </a:solidFill>
          </p:spPr>
        </p:sp>
        <p:sp>
          <p:nvSpPr>
            <p:cNvPr name="TextBox 14" id="14"/>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grpSp>
        <p:nvGrpSpPr>
          <p:cNvPr name="Group 15" id="15"/>
          <p:cNvGrpSpPr/>
          <p:nvPr/>
        </p:nvGrpSpPr>
        <p:grpSpPr>
          <a:xfrm rot="0">
            <a:off x="15267474" y="1090802"/>
            <a:ext cx="6317871" cy="1143000"/>
            <a:chOff x="0" y="0"/>
            <a:chExt cx="2246354" cy="406400"/>
          </a:xfrm>
        </p:grpSpPr>
        <p:sp>
          <p:nvSpPr>
            <p:cNvPr name="Freeform 16" id="16"/>
            <p:cNvSpPr/>
            <p:nvPr/>
          </p:nvSpPr>
          <p:spPr>
            <a:xfrm flipH="false" flipV="false" rot="0">
              <a:off x="0" y="0"/>
              <a:ext cx="2246354" cy="406400"/>
            </a:xfrm>
            <a:custGeom>
              <a:avLst/>
              <a:gdLst/>
              <a:ahLst/>
              <a:cxnLst/>
              <a:rect r="r" b="b" t="t" l="l"/>
              <a:pathLst>
                <a:path h="406400" w="2246354">
                  <a:moveTo>
                    <a:pt x="2043154" y="0"/>
                  </a:moveTo>
                  <a:cubicBezTo>
                    <a:pt x="2155378" y="0"/>
                    <a:pt x="2246354" y="90976"/>
                    <a:pt x="2246354" y="203200"/>
                  </a:cubicBezTo>
                  <a:cubicBezTo>
                    <a:pt x="2246354" y="315424"/>
                    <a:pt x="2155378" y="406400"/>
                    <a:pt x="2043154" y="406400"/>
                  </a:cubicBezTo>
                  <a:lnTo>
                    <a:pt x="203200" y="406400"/>
                  </a:lnTo>
                  <a:cubicBezTo>
                    <a:pt x="90976" y="406400"/>
                    <a:pt x="0" y="315424"/>
                    <a:pt x="0" y="203200"/>
                  </a:cubicBezTo>
                  <a:cubicBezTo>
                    <a:pt x="0" y="90976"/>
                    <a:pt x="90976" y="0"/>
                    <a:pt x="203200" y="0"/>
                  </a:cubicBezTo>
                  <a:close/>
                </a:path>
              </a:pathLst>
            </a:custGeom>
            <a:solidFill>
              <a:srgbClr val="00C7EE"/>
            </a:solidFill>
          </p:spPr>
        </p:sp>
        <p:sp>
          <p:nvSpPr>
            <p:cNvPr name="TextBox 17" id="17"/>
            <p:cNvSpPr txBox="true"/>
            <p:nvPr/>
          </p:nvSpPr>
          <p:spPr>
            <a:xfrm>
              <a:off x="0" y="-38100"/>
              <a:ext cx="2246354" cy="444500"/>
            </a:xfrm>
            <a:prstGeom prst="rect">
              <a:avLst/>
            </a:prstGeom>
          </p:spPr>
          <p:txBody>
            <a:bodyPr anchor="ctr" rtlCol="false" tIns="50800" lIns="50800" bIns="50800" rIns="50800"/>
            <a:lstStyle/>
            <a:p>
              <a:pPr algn="ctr">
                <a:lnSpc>
                  <a:spcPts val="2160"/>
                </a:lnSpc>
              </a:pPr>
            </a:p>
          </p:txBody>
        </p:sp>
      </p:grpSp>
      <p:sp>
        <p:nvSpPr>
          <p:cNvPr name="Freeform 18" id="18"/>
          <p:cNvSpPr/>
          <p:nvPr/>
        </p:nvSpPr>
        <p:spPr>
          <a:xfrm flipH="false" flipV="false" rot="0">
            <a:off x="15652062" y="1253541"/>
            <a:ext cx="1023936" cy="712916"/>
          </a:xfrm>
          <a:custGeom>
            <a:avLst/>
            <a:gdLst/>
            <a:ahLst/>
            <a:cxnLst/>
            <a:rect r="r" b="b" t="t" l="l"/>
            <a:pathLst>
              <a:path h="712916" w="1023936">
                <a:moveTo>
                  <a:pt x="0" y="0"/>
                </a:moveTo>
                <a:lnTo>
                  <a:pt x="1023936" y="0"/>
                </a:lnTo>
                <a:lnTo>
                  <a:pt x="1023936" y="712915"/>
                </a:lnTo>
                <a:lnTo>
                  <a:pt x="0" y="7129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9" id="19"/>
          <p:cNvSpPr txBox="true"/>
          <p:nvPr/>
        </p:nvSpPr>
        <p:spPr>
          <a:xfrm rot="0">
            <a:off x="7133281" y="530957"/>
            <a:ext cx="5803084" cy="1082099"/>
          </a:xfrm>
          <a:prstGeom prst="rect">
            <a:avLst/>
          </a:prstGeom>
        </p:spPr>
        <p:txBody>
          <a:bodyPr anchor="t" rtlCol="false" tIns="0" lIns="0" bIns="0" rIns="0">
            <a:spAutoFit/>
          </a:bodyPr>
          <a:lstStyle/>
          <a:p>
            <a:pPr algn="ctr">
              <a:lnSpc>
                <a:spcPts val="9046"/>
              </a:lnSpc>
            </a:pPr>
            <a:r>
              <a:rPr lang="en-US" sz="5951">
                <a:solidFill>
                  <a:srgbClr val="FFFFFF"/>
                </a:solidFill>
                <a:latin typeface="Anton"/>
                <a:ea typeface="Anton"/>
                <a:cs typeface="Anton"/>
                <a:sym typeface="Anton"/>
              </a:rPr>
              <a:t>IMPERIAL CBS TEAM</a:t>
            </a:r>
          </a:p>
        </p:txBody>
      </p:sp>
    </p:spTree>
  </p:cSld>
  <p:clrMapOvr>
    <a:masterClrMapping/>
  </p:clrMapOvr>
  <p:transition spd="fast">
    <p:wipe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1691071" y="5013156"/>
            <a:ext cx="11349756" cy="5674878"/>
          </a:xfrm>
          <a:custGeom>
            <a:avLst/>
            <a:gdLst/>
            <a:ahLst/>
            <a:cxnLst/>
            <a:rect r="r" b="b" t="t" l="l"/>
            <a:pathLst>
              <a:path h="5674878" w="11349756">
                <a:moveTo>
                  <a:pt x="11349756" y="5674878"/>
                </a:moveTo>
                <a:lnTo>
                  <a:pt x="0" y="5674878"/>
                </a:lnTo>
                <a:lnTo>
                  <a:pt x="0" y="0"/>
                </a:lnTo>
                <a:lnTo>
                  <a:pt x="11349756" y="0"/>
                </a:lnTo>
                <a:lnTo>
                  <a:pt x="11349756" y="5674878"/>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403880" y="1731306"/>
            <a:ext cx="5159854" cy="5159854"/>
            <a:chOff x="0" y="0"/>
            <a:chExt cx="6350000" cy="6350000"/>
          </a:xfrm>
        </p:grpSpPr>
        <p:sp>
          <p:nvSpPr>
            <p:cNvPr name="Freeform 4" id="4"/>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5F5DC"/>
            </a:solidFill>
          </p:spPr>
        </p:sp>
        <p:sp>
          <p:nvSpPr>
            <p:cNvPr name="Freeform 5" id="5"/>
            <p:cNvSpPr/>
            <p:nvPr/>
          </p:nvSpPr>
          <p:spPr>
            <a:xfrm flipH="false" flipV="false" rot="0">
              <a:off x="400267" y="526623"/>
              <a:ext cx="5549466" cy="5296755"/>
            </a:xfrm>
            <a:custGeom>
              <a:avLst/>
              <a:gdLst/>
              <a:ahLst/>
              <a:cxnLst/>
              <a:rect r="r" b="b" t="t" l="l"/>
              <a:pathLst>
                <a:path h="5296755" w="5549466">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4"/>
              <a:stretch>
                <a:fillRect l="-16369" t="0" r="-16369" b="0"/>
              </a:stretch>
            </a:blipFill>
          </p:spPr>
        </p:sp>
      </p:grpSp>
      <p:grpSp>
        <p:nvGrpSpPr>
          <p:cNvPr name="Group 6" id="6"/>
          <p:cNvGrpSpPr/>
          <p:nvPr/>
        </p:nvGrpSpPr>
        <p:grpSpPr>
          <a:xfrm rot="0">
            <a:off x="594032" y="8321649"/>
            <a:ext cx="1723248" cy="617104"/>
            <a:chOff x="0" y="0"/>
            <a:chExt cx="409713" cy="146720"/>
          </a:xfrm>
        </p:grpSpPr>
        <p:sp>
          <p:nvSpPr>
            <p:cNvPr name="Freeform 7" id="7"/>
            <p:cNvSpPr/>
            <p:nvPr/>
          </p:nvSpPr>
          <p:spPr>
            <a:xfrm flipH="false" flipV="false" rot="0">
              <a:off x="0" y="0"/>
              <a:ext cx="409713" cy="146720"/>
            </a:xfrm>
            <a:custGeom>
              <a:avLst/>
              <a:gdLst/>
              <a:ahLst/>
              <a:cxnLst/>
              <a:rect r="r" b="b" t="t" l="l"/>
              <a:pathLst>
                <a:path h="146720" w="409713">
                  <a:moveTo>
                    <a:pt x="44926" y="0"/>
                  </a:moveTo>
                  <a:lnTo>
                    <a:pt x="364787" y="0"/>
                  </a:lnTo>
                  <a:cubicBezTo>
                    <a:pt x="376702" y="0"/>
                    <a:pt x="388129" y="4733"/>
                    <a:pt x="396554" y="13159"/>
                  </a:cubicBezTo>
                  <a:cubicBezTo>
                    <a:pt x="404980" y="21584"/>
                    <a:pt x="409713" y="33011"/>
                    <a:pt x="409713" y="44926"/>
                  </a:cubicBezTo>
                  <a:lnTo>
                    <a:pt x="409713" y="101794"/>
                  </a:lnTo>
                  <a:cubicBezTo>
                    <a:pt x="409713" y="113709"/>
                    <a:pt x="404980" y="125136"/>
                    <a:pt x="396554" y="133562"/>
                  </a:cubicBezTo>
                  <a:cubicBezTo>
                    <a:pt x="388129" y="141987"/>
                    <a:pt x="376702" y="146720"/>
                    <a:pt x="364787" y="146720"/>
                  </a:cubicBezTo>
                  <a:lnTo>
                    <a:pt x="44926" y="146720"/>
                  </a:lnTo>
                  <a:cubicBezTo>
                    <a:pt x="33011" y="146720"/>
                    <a:pt x="21584" y="141987"/>
                    <a:pt x="13159" y="133562"/>
                  </a:cubicBezTo>
                  <a:cubicBezTo>
                    <a:pt x="4733" y="125136"/>
                    <a:pt x="0" y="113709"/>
                    <a:pt x="0" y="101794"/>
                  </a:cubicBezTo>
                  <a:lnTo>
                    <a:pt x="0" y="44926"/>
                  </a:lnTo>
                  <a:cubicBezTo>
                    <a:pt x="0" y="33011"/>
                    <a:pt x="4733" y="21584"/>
                    <a:pt x="13159" y="13159"/>
                  </a:cubicBezTo>
                  <a:cubicBezTo>
                    <a:pt x="21584" y="4733"/>
                    <a:pt x="33011" y="0"/>
                    <a:pt x="44926" y="0"/>
                  </a:cubicBezTo>
                  <a:close/>
                </a:path>
              </a:pathLst>
            </a:custGeom>
            <a:solidFill>
              <a:srgbClr val="3ADBD4"/>
            </a:solidFill>
          </p:spPr>
        </p:sp>
        <p:sp>
          <p:nvSpPr>
            <p:cNvPr name="TextBox 8" id="8"/>
            <p:cNvSpPr txBox="true"/>
            <p:nvPr/>
          </p:nvSpPr>
          <p:spPr>
            <a:xfrm>
              <a:off x="0" y="-47625"/>
              <a:ext cx="409713" cy="194345"/>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Research</a:t>
              </a:r>
            </a:p>
          </p:txBody>
        </p:sp>
      </p:grpSp>
      <p:grpSp>
        <p:nvGrpSpPr>
          <p:cNvPr name="Group 9" id="9"/>
          <p:cNvGrpSpPr/>
          <p:nvPr/>
        </p:nvGrpSpPr>
        <p:grpSpPr>
          <a:xfrm rot="0">
            <a:off x="2415969" y="8360528"/>
            <a:ext cx="1847551" cy="578225"/>
            <a:chOff x="0" y="0"/>
            <a:chExt cx="439267" cy="137477"/>
          </a:xfrm>
        </p:grpSpPr>
        <p:sp>
          <p:nvSpPr>
            <p:cNvPr name="Freeform 10" id="10"/>
            <p:cNvSpPr/>
            <p:nvPr/>
          </p:nvSpPr>
          <p:spPr>
            <a:xfrm flipH="false" flipV="false" rot="0">
              <a:off x="0" y="0"/>
              <a:ext cx="439267" cy="137477"/>
            </a:xfrm>
            <a:custGeom>
              <a:avLst/>
              <a:gdLst/>
              <a:ahLst/>
              <a:cxnLst/>
              <a:rect r="r" b="b" t="t" l="l"/>
              <a:pathLst>
                <a:path h="137477" w="439267">
                  <a:moveTo>
                    <a:pt x="41904" y="0"/>
                  </a:moveTo>
                  <a:lnTo>
                    <a:pt x="397363" y="0"/>
                  </a:lnTo>
                  <a:cubicBezTo>
                    <a:pt x="420506" y="0"/>
                    <a:pt x="439267" y="18761"/>
                    <a:pt x="439267" y="41904"/>
                  </a:cubicBezTo>
                  <a:lnTo>
                    <a:pt x="439267" y="95573"/>
                  </a:lnTo>
                  <a:cubicBezTo>
                    <a:pt x="439267" y="118716"/>
                    <a:pt x="420506" y="137477"/>
                    <a:pt x="397363" y="137477"/>
                  </a:cubicBezTo>
                  <a:lnTo>
                    <a:pt x="41904" y="137477"/>
                  </a:lnTo>
                  <a:cubicBezTo>
                    <a:pt x="18761" y="137477"/>
                    <a:pt x="0" y="118716"/>
                    <a:pt x="0" y="95573"/>
                  </a:cubicBezTo>
                  <a:lnTo>
                    <a:pt x="0" y="41904"/>
                  </a:lnTo>
                  <a:cubicBezTo>
                    <a:pt x="0" y="18761"/>
                    <a:pt x="18761" y="0"/>
                    <a:pt x="41904" y="0"/>
                  </a:cubicBezTo>
                  <a:close/>
                </a:path>
              </a:pathLst>
            </a:custGeom>
            <a:solidFill>
              <a:srgbClr val="FFFFFF"/>
            </a:solidFill>
          </p:spPr>
        </p:sp>
        <p:sp>
          <p:nvSpPr>
            <p:cNvPr name="TextBox 11" id="11"/>
            <p:cNvSpPr txBox="true"/>
            <p:nvPr/>
          </p:nvSpPr>
          <p:spPr>
            <a:xfrm>
              <a:off x="0" y="-47625"/>
              <a:ext cx="439267" cy="185102"/>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Development</a:t>
              </a:r>
            </a:p>
          </p:txBody>
        </p:sp>
      </p:grpSp>
      <p:grpSp>
        <p:nvGrpSpPr>
          <p:cNvPr name="Group 12" id="12"/>
          <p:cNvGrpSpPr/>
          <p:nvPr/>
        </p:nvGrpSpPr>
        <p:grpSpPr>
          <a:xfrm rot="0">
            <a:off x="4358770" y="8360528"/>
            <a:ext cx="2204964" cy="536759"/>
            <a:chOff x="0" y="0"/>
            <a:chExt cx="524244" cy="127618"/>
          </a:xfrm>
        </p:grpSpPr>
        <p:sp>
          <p:nvSpPr>
            <p:cNvPr name="Freeform 13" id="13"/>
            <p:cNvSpPr/>
            <p:nvPr/>
          </p:nvSpPr>
          <p:spPr>
            <a:xfrm flipH="false" flipV="false" rot="0">
              <a:off x="0" y="0"/>
              <a:ext cx="524244" cy="127618"/>
            </a:xfrm>
            <a:custGeom>
              <a:avLst/>
              <a:gdLst/>
              <a:ahLst/>
              <a:cxnLst/>
              <a:rect r="r" b="b" t="t" l="l"/>
              <a:pathLst>
                <a:path h="127618" w="524244">
                  <a:moveTo>
                    <a:pt x="35111" y="0"/>
                  </a:moveTo>
                  <a:lnTo>
                    <a:pt x="489133" y="0"/>
                  </a:lnTo>
                  <a:cubicBezTo>
                    <a:pt x="498445" y="0"/>
                    <a:pt x="507376" y="3699"/>
                    <a:pt x="513960" y="10284"/>
                  </a:cubicBezTo>
                  <a:cubicBezTo>
                    <a:pt x="520545" y="16869"/>
                    <a:pt x="524244" y="25799"/>
                    <a:pt x="524244" y="35111"/>
                  </a:cubicBezTo>
                  <a:lnTo>
                    <a:pt x="524244" y="92506"/>
                  </a:lnTo>
                  <a:cubicBezTo>
                    <a:pt x="524244" y="111898"/>
                    <a:pt x="508524" y="127618"/>
                    <a:pt x="489133" y="127618"/>
                  </a:cubicBezTo>
                  <a:lnTo>
                    <a:pt x="35111" y="127618"/>
                  </a:lnTo>
                  <a:cubicBezTo>
                    <a:pt x="15720" y="127618"/>
                    <a:pt x="0" y="111898"/>
                    <a:pt x="0" y="92506"/>
                  </a:cubicBezTo>
                  <a:lnTo>
                    <a:pt x="0" y="35111"/>
                  </a:lnTo>
                  <a:cubicBezTo>
                    <a:pt x="0" y="15720"/>
                    <a:pt x="15720" y="0"/>
                    <a:pt x="35111" y="0"/>
                  </a:cubicBezTo>
                  <a:close/>
                </a:path>
              </a:pathLst>
            </a:custGeom>
            <a:solidFill>
              <a:srgbClr val="3ADBD4"/>
            </a:solidFill>
          </p:spPr>
        </p:sp>
        <p:sp>
          <p:nvSpPr>
            <p:cNvPr name="TextBox 14" id="14"/>
            <p:cNvSpPr txBox="true"/>
            <p:nvPr/>
          </p:nvSpPr>
          <p:spPr>
            <a:xfrm>
              <a:off x="0" y="-47625"/>
              <a:ext cx="524244" cy="175243"/>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Consultancy</a:t>
              </a:r>
            </a:p>
          </p:txBody>
        </p:sp>
      </p:grpSp>
      <p:sp>
        <p:nvSpPr>
          <p:cNvPr name="Freeform 15" id="15"/>
          <p:cNvSpPr/>
          <p:nvPr/>
        </p:nvSpPr>
        <p:spPr>
          <a:xfrm flipH="true" flipV="false" rot="0">
            <a:off x="14294806" y="-56670"/>
            <a:ext cx="4114800" cy="4114800"/>
          </a:xfrm>
          <a:custGeom>
            <a:avLst/>
            <a:gdLst/>
            <a:ahLst/>
            <a:cxnLst/>
            <a:rect r="r" b="b" t="t" l="l"/>
            <a:pathLst>
              <a:path h="4114800" w="4114800">
                <a:moveTo>
                  <a:pt x="4114800" y="0"/>
                </a:moveTo>
                <a:lnTo>
                  <a:pt x="0" y="0"/>
                </a:lnTo>
                <a:lnTo>
                  <a:pt x="0" y="4114800"/>
                </a:lnTo>
                <a:lnTo>
                  <a:pt x="4114800" y="4114800"/>
                </a:lnTo>
                <a:lnTo>
                  <a:pt x="411480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6658984" y="8383200"/>
            <a:ext cx="2014932" cy="536759"/>
            <a:chOff x="0" y="0"/>
            <a:chExt cx="479063" cy="127618"/>
          </a:xfrm>
        </p:grpSpPr>
        <p:sp>
          <p:nvSpPr>
            <p:cNvPr name="Freeform 17" id="17"/>
            <p:cNvSpPr/>
            <p:nvPr/>
          </p:nvSpPr>
          <p:spPr>
            <a:xfrm flipH="false" flipV="false" rot="0">
              <a:off x="0" y="0"/>
              <a:ext cx="479063" cy="127618"/>
            </a:xfrm>
            <a:custGeom>
              <a:avLst/>
              <a:gdLst/>
              <a:ahLst/>
              <a:cxnLst/>
              <a:rect r="r" b="b" t="t" l="l"/>
              <a:pathLst>
                <a:path h="127618" w="479063">
                  <a:moveTo>
                    <a:pt x="38423" y="0"/>
                  </a:moveTo>
                  <a:lnTo>
                    <a:pt x="440640" y="0"/>
                  </a:lnTo>
                  <a:cubicBezTo>
                    <a:pt x="461860" y="0"/>
                    <a:pt x="479063" y="17202"/>
                    <a:pt x="479063" y="38423"/>
                  </a:cubicBezTo>
                  <a:lnTo>
                    <a:pt x="479063" y="89195"/>
                  </a:lnTo>
                  <a:cubicBezTo>
                    <a:pt x="479063" y="110415"/>
                    <a:pt x="461860" y="127618"/>
                    <a:pt x="440640" y="127618"/>
                  </a:cubicBezTo>
                  <a:lnTo>
                    <a:pt x="38423" y="127618"/>
                  </a:lnTo>
                  <a:cubicBezTo>
                    <a:pt x="17202" y="127618"/>
                    <a:pt x="0" y="110415"/>
                    <a:pt x="0" y="89195"/>
                  </a:cubicBezTo>
                  <a:lnTo>
                    <a:pt x="0" y="38423"/>
                  </a:lnTo>
                  <a:cubicBezTo>
                    <a:pt x="0" y="17202"/>
                    <a:pt x="17202" y="0"/>
                    <a:pt x="38423" y="0"/>
                  </a:cubicBezTo>
                  <a:close/>
                </a:path>
              </a:pathLst>
            </a:custGeom>
            <a:solidFill>
              <a:srgbClr val="FFFFFF"/>
            </a:solidFill>
          </p:spPr>
        </p:sp>
        <p:sp>
          <p:nvSpPr>
            <p:cNvPr name="TextBox 18" id="18"/>
            <p:cNvSpPr txBox="true"/>
            <p:nvPr/>
          </p:nvSpPr>
          <p:spPr>
            <a:xfrm>
              <a:off x="0" y="-47625"/>
              <a:ext cx="479063" cy="175243"/>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Manufacturing</a:t>
              </a:r>
            </a:p>
          </p:txBody>
        </p:sp>
      </p:grpSp>
      <p:sp>
        <p:nvSpPr>
          <p:cNvPr name="Freeform 19" id="19"/>
          <p:cNvSpPr/>
          <p:nvPr/>
        </p:nvSpPr>
        <p:spPr>
          <a:xfrm flipH="false" flipV="false" rot="0">
            <a:off x="913297" y="5485563"/>
            <a:ext cx="5805197" cy="3141264"/>
          </a:xfrm>
          <a:custGeom>
            <a:avLst/>
            <a:gdLst/>
            <a:ahLst/>
            <a:cxnLst/>
            <a:rect r="r" b="b" t="t" l="l"/>
            <a:pathLst>
              <a:path h="3141264" w="5805197">
                <a:moveTo>
                  <a:pt x="0" y="0"/>
                </a:moveTo>
                <a:lnTo>
                  <a:pt x="5805197" y="0"/>
                </a:lnTo>
                <a:lnTo>
                  <a:pt x="5805197" y="3141264"/>
                </a:lnTo>
                <a:lnTo>
                  <a:pt x="0" y="3141264"/>
                </a:lnTo>
                <a:lnTo>
                  <a:pt x="0" y="0"/>
                </a:lnTo>
                <a:close/>
              </a:path>
            </a:pathLst>
          </a:custGeom>
          <a:blipFill>
            <a:blip r:embed="rId7"/>
            <a:stretch>
              <a:fillRect l="0" t="0" r="-3608" b="-35304"/>
            </a:stretch>
          </a:blipFill>
        </p:spPr>
      </p:sp>
      <p:sp>
        <p:nvSpPr>
          <p:cNvPr name="Freeform 20" id="20"/>
          <p:cNvSpPr/>
          <p:nvPr/>
        </p:nvSpPr>
        <p:spPr>
          <a:xfrm flipH="true" flipV="true" rot="0">
            <a:off x="14844223" y="5573222"/>
            <a:ext cx="4670784" cy="4670784"/>
          </a:xfrm>
          <a:custGeom>
            <a:avLst/>
            <a:gdLst/>
            <a:ahLst/>
            <a:cxnLst/>
            <a:rect r="r" b="b" t="t" l="l"/>
            <a:pathLst>
              <a:path h="4670784" w="4670784">
                <a:moveTo>
                  <a:pt x="4670784" y="4670784"/>
                </a:moveTo>
                <a:lnTo>
                  <a:pt x="0" y="4670784"/>
                </a:lnTo>
                <a:lnTo>
                  <a:pt x="0" y="0"/>
                </a:lnTo>
                <a:lnTo>
                  <a:pt x="4670784" y="0"/>
                </a:lnTo>
                <a:lnTo>
                  <a:pt x="4670784" y="4670784"/>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1" id="21"/>
          <p:cNvGrpSpPr/>
          <p:nvPr/>
        </p:nvGrpSpPr>
        <p:grpSpPr>
          <a:xfrm rot="0">
            <a:off x="9863625" y="9148691"/>
            <a:ext cx="2800318" cy="362866"/>
            <a:chOff x="0" y="0"/>
            <a:chExt cx="3733758" cy="483821"/>
          </a:xfrm>
        </p:grpSpPr>
        <p:grpSp>
          <p:nvGrpSpPr>
            <p:cNvPr name="Group 22" id="22"/>
            <p:cNvGrpSpPr/>
            <p:nvPr/>
          </p:nvGrpSpPr>
          <p:grpSpPr>
            <a:xfrm rot="0">
              <a:off x="3292677" y="12700"/>
              <a:ext cx="441081" cy="441081"/>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24" id="24"/>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25" id="25"/>
            <p:cNvGrpSpPr/>
            <p:nvPr/>
          </p:nvGrpSpPr>
          <p:grpSpPr>
            <a:xfrm rot="0">
              <a:off x="790314" y="42740"/>
              <a:ext cx="441081" cy="441081"/>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27" id="27"/>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28" id="28"/>
            <p:cNvGrpSpPr/>
            <p:nvPr/>
          </p:nvGrpSpPr>
          <p:grpSpPr>
            <a:xfrm rot="0">
              <a:off x="0" y="12700"/>
              <a:ext cx="441081" cy="441081"/>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30" id="30"/>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31" id="31"/>
            <p:cNvGrpSpPr/>
            <p:nvPr/>
          </p:nvGrpSpPr>
          <p:grpSpPr>
            <a:xfrm rot="0">
              <a:off x="1688595" y="63770"/>
              <a:ext cx="420051" cy="420051"/>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C7EE"/>
              </a:solidFill>
            </p:spPr>
          </p:sp>
          <p:sp>
            <p:nvSpPr>
              <p:cNvPr name="TextBox 33" id="33"/>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34" id="34"/>
            <p:cNvGrpSpPr/>
            <p:nvPr/>
          </p:nvGrpSpPr>
          <p:grpSpPr>
            <a:xfrm rot="0">
              <a:off x="2508696" y="0"/>
              <a:ext cx="441081" cy="441081"/>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36" id="36"/>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grpSp>
        <p:nvGrpSpPr>
          <p:cNvPr name="Group 37" id="37"/>
          <p:cNvGrpSpPr/>
          <p:nvPr/>
        </p:nvGrpSpPr>
        <p:grpSpPr>
          <a:xfrm rot="0">
            <a:off x="11130071" y="7850595"/>
            <a:ext cx="1210332" cy="403444"/>
            <a:chOff x="0" y="0"/>
            <a:chExt cx="812800" cy="270933"/>
          </a:xfrm>
        </p:grpSpPr>
        <p:sp>
          <p:nvSpPr>
            <p:cNvPr name="Freeform 38" id="3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39" id="39"/>
            <p:cNvSpPr txBox="true"/>
            <p:nvPr/>
          </p:nvSpPr>
          <p:spPr>
            <a:xfrm>
              <a:off x="0" y="-28575"/>
              <a:ext cx="812800" cy="299508"/>
            </a:xfrm>
            <a:prstGeom prst="rect">
              <a:avLst/>
            </a:prstGeom>
          </p:spPr>
          <p:txBody>
            <a:bodyPr anchor="ctr" rtlCol="false" tIns="19923" lIns="19923" bIns="19923" rIns="19923"/>
            <a:lstStyle/>
            <a:p>
              <a:pPr algn="ctr">
                <a:lnSpc>
                  <a:spcPts val="1540"/>
                </a:lnSpc>
              </a:pPr>
            </a:p>
          </p:txBody>
        </p:sp>
      </p:grpSp>
      <p:sp>
        <p:nvSpPr>
          <p:cNvPr name="Freeform 40" id="40"/>
          <p:cNvSpPr/>
          <p:nvPr/>
        </p:nvSpPr>
        <p:spPr>
          <a:xfrm flipH="false" flipV="false" rot="0">
            <a:off x="11627759" y="8136657"/>
            <a:ext cx="1036184" cy="305178"/>
          </a:xfrm>
          <a:custGeom>
            <a:avLst/>
            <a:gdLst/>
            <a:ahLst/>
            <a:cxnLst/>
            <a:rect r="r" b="b" t="t" l="l"/>
            <a:pathLst>
              <a:path h="305178" w="1036184">
                <a:moveTo>
                  <a:pt x="0" y="0"/>
                </a:moveTo>
                <a:lnTo>
                  <a:pt x="1036184" y="0"/>
                </a:lnTo>
                <a:lnTo>
                  <a:pt x="1036184" y="305178"/>
                </a:lnTo>
                <a:lnTo>
                  <a:pt x="0" y="305178"/>
                </a:lnTo>
                <a:lnTo>
                  <a:pt x="0" y="0"/>
                </a:lnTo>
                <a:close/>
              </a:path>
            </a:pathLst>
          </a:custGeom>
          <a:blipFill>
            <a:blip r:embed="rId8"/>
            <a:stretch>
              <a:fillRect l="0" t="0" r="0" b="0"/>
            </a:stretch>
          </a:blipFill>
        </p:spPr>
      </p:sp>
      <p:grpSp>
        <p:nvGrpSpPr>
          <p:cNvPr name="Group 41" id="41"/>
          <p:cNvGrpSpPr/>
          <p:nvPr/>
        </p:nvGrpSpPr>
        <p:grpSpPr>
          <a:xfrm rot="0">
            <a:off x="14746831" y="341888"/>
            <a:ext cx="6317871" cy="785712"/>
            <a:chOff x="0" y="0"/>
            <a:chExt cx="8423828" cy="1047616"/>
          </a:xfrm>
        </p:grpSpPr>
        <p:grpSp>
          <p:nvGrpSpPr>
            <p:cNvPr name="Group 42" id="42"/>
            <p:cNvGrpSpPr/>
            <p:nvPr/>
          </p:nvGrpSpPr>
          <p:grpSpPr>
            <a:xfrm rot="0">
              <a:off x="0" y="0"/>
              <a:ext cx="8423828" cy="1047616"/>
              <a:chOff x="0" y="0"/>
              <a:chExt cx="2246354" cy="279364"/>
            </a:xfrm>
          </p:grpSpPr>
          <p:sp>
            <p:nvSpPr>
              <p:cNvPr name="Freeform 43" id="43"/>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44" id="44"/>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45" id="45"/>
            <p:cNvGrpSpPr/>
            <p:nvPr/>
          </p:nvGrpSpPr>
          <p:grpSpPr>
            <a:xfrm rot="0">
              <a:off x="408724" y="118304"/>
              <a:ext cx="2433022" cy="811007"/>
              <a:chOff x="0" y="0"/>
              <a:chExt cx="812800" cy="270933"/>
            </a:xfrm>
          </p:grpSpPr>
          <p:sp>
            <p:nvSpPr>
              <p:cNvPr name="Freeform 46" id="46"/>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47" id="47"/>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48" id="48"/>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8"/>
              <a:stretch>
                <a:fillRect l="0" t="0" r="0" b="0"/>
              </a:stretch>
            </a:blipFill>
          </p:spPr>
        </p:sp>
      </p:grpSp>
      <p:sp>
        <p:nvSpPr>
          <p:cNvPr name="TextBox 49" id="49"/>
          <p:cNvSpPr txBox="true"/>
          <p:nvPr/>
        </p:nvSpPr>
        <p:spPr>
          <a:xfrm rot="0">
            <a:off x="8066368" y="2637245"/>
            <a:ext cx="9624024" cy="4213226"/>
          </a:xfrm>
          <a:prstGeom prst="rect">
            <a:avLst/>
          </a:prstGeom>
        </p:spPr>
        <p:txBody>
          <a:bodyPr anchor="t" rtlCol="false" tIns="0" lIns="0" bIns="0" rIns="0">
            <a:spAutoFit/>
          </a:bodyPr>
          <a:lstStyle/>
          <a:p>
            <a:pPr algn="just">
              <a:lnSpc>
                <a:spcPts val="5599"/>
              </a:lnSpc>
            </a:pPr>
            <a:r>
              <a:rPr lang="en-US" sz="3999" b="true">
                <a:solidFill>
                  <a:srgbClr val="0D2035"/>
                </a:solidFill>
                <a:latin typeface="Public Sans Bold"/>
                <a:ea typeface="Public Sans Bold"/>
                <a:cs typeface="Public Sans Bold"/>
                <a:sym typeface="Public Sans Bold"/>
              </a:rPr>
              <a:t>As a token of our appreciation, guests will receive special</a:t>
            </a:r>
            <a:r>
              <a:rPr lang="en-US" sz="3999" b="true">
                <a:solidFill>
                  <a:srgbClr val="D00E00"/>
                </a:solidFill>
                <a:latin typeface="Public Sans Bold"/>
                <a:ea typeface="Public Sans Bold"/>
                <a:cs typeface="Public Sans Bold"/>
                <a:sym typeface="Public Sans Bold"/>
              </a:rPr>
              <a:t> table gifts</a:t>
            </a:r>
            <a:r>
              <a:rPr lang="en-US" sz="3999" b="true">
                <a:solidFill>
                  <a:srgbClr val="0D2035"/>
                </a:solidFill>
                <a:latin typeface="Public Sans Bold"/>
                <a:ea typeface="Public Sans Bold"/>
                <a:cs typeface="Public Sans Bold"/>
                <a:sym typeface="Public Sans Bold"/>
              </a:rPr>
              <a:t> and stand a chance to win a </a:t>
            </a:r>
            <a:r>
              <a:rPr lang="en-US" sz="3999" b="true">
                <a:solidFill>
                  <a:srgbClr val="D00E00"/>
                </a:solidFill>
                <a:latin typeface="Public Sans Bold"/>
                <a:ea typeface="Public Sans Bold"/>
                <a:cs typeface="Public Sans Bold"/>
                <a:sym typeface="Public Sans Bold"/>
              </a:rPr>
              <a:t>one-year supply (365 packs) of DrAT LifEssence Water</a:t>
            </a:r>
            <a:r>
              <a:rPr lang="en-US" sz="3999" b="true">
                <a:solidFill>
                  <a:srgbClr val="0D2035"/>
                </a:solidFill>
                <a:latin typeface="Public Sans Bold"/>
                <a:ea typeface="Public Sans Bold"/>
                <a:cs typeface="Public Sans Bold"/>
                <a:sym typeface="Public Sans Bold"/>
              </a:rPr>
              <a:t>, valued at RM7,300.</a:t>
            </a:r>
          </a:p>
          <a:p>
            <a:pPr algn="just">
              <a:lnSpc>
                <a:spcPts val="5599"/>
              </a:lnSpc>
            </a:pPr>
          </a:p>
        </p:txBody>
      </p:sp>
      <p:grpSp>
        <p:nvGrpSpPr>
          <p:cNvPr name="Group 50" id="50"/>
          <p:cNvGrpSpPr/>
          <p:nvPr/>
        </p:nvGrpSpPr>
        <p:grpSpPr>
          <a:xfrm rot="0">
            <a:off x="13874242" y="9258300"/>
            <a:ext cx="2800318" cy="362866"/>
            <a:chOff x="0" y="0"/>
            <a:chExt cx="3733758" cy="483821"/>
          </a:xfrm>
        </p:grpSpPr>
        <p:grpSp>
          <p:nvGrpSpPr>
            <p:cNvPr name="Group 51" id="51"/>
            <p:cNvGrpSpPr/>
            <p:nvPr/>
          </p:nvGrpSpPr>
          <p:grpSpPr>
            <a:xfrm rot="0">
              <a:off x="3292677" y="12700"/>
              <a:ext cx="441081" cy="441081"/>
              <a:chOff x="0" y="0"/>
              <a:chExt cx="812800" cy="812800"/>
            </a:xfrm>
          </p:grpSpPr>
          <p:sp>
            <p:nvSpPr>
              <p:cNvPr name="Freeform 52" id="5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53" id="53"/>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54" id="54"/>
            <p:cNvGrpSpPr/>
            <p:nvPr/>
          </p:nvGrpSpPr>
          <p:grpSpPr>
            <a:xfrm rot="0">
              <a:off x="790314" y="42740"/>
              <a:ext cx="441081" cy="441081"/>
              <a:chOff x="0" y="0"/>
              <a:chExt cx="812800" cy="812800"/>
            </a:xfrm>
          </p:grpSpPr>
          <p:sp>
            <p:nvSpPr>
              <p:cNvPr name="Freeform 55" id="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56" id="56"/>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57" id="57"/>
            <p:cNvGrpSpPr/>
            <p:nvPr/>
          </p:nvGrpSpPr>
          <p:grpSpPr>
            <a:xfrm rot="0">
              <a:off x="0" y="12700"/>
              <a:ext cx="441081" cy="441081"/>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59" id="59"/>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0" id="60"/>
            <p:cNvGrpSpPr/>
            <p:nvPr/>
          </p:nvGrpSpPr>
          <p:grpSpPr>
            <a:xfrm rot="0">
              <a:off x="1688595" y="63770"/>
              <a:ext cx="420051" cy="420051"/>
              <a:chOff x="0" y="0"/>
              <a:chExt cx="812800" cy="812800"/>
            </a:xfrm>
          </p:grpSpPr>
          <p:sp>
            <p:nvSpPr>
              <p:cNvPr name="Freeform 61" id="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C7EE"/>
              </a:solidFill>
            </p:spPr>
          </p:sp>
          <p:sp>
            <p:nvSpPr>
              <p:cNvPr name="TextBox 62" id="62"/>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3" id="63"/>
            <p:cNvGrpSpPr/>
            <p:nvPr/>
          </p:nvGrpSpPr>
          <p:grpSpPr>
            <a:xfrm rot="0">
              <a:off x="2508696" y="0"/>
              <a:ext cx="441081" cy="441081"/>
              <a:chOff x="0" y="0"/>
              <a:chExt cx="812800" cy="812800"/>
            </a:xfrm>
          </p:grpSpPr>
          <p:sp>
            <p:nvSpPr>
              <p:cNvPr name="Freeform 64" id="6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65" id="65"/>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sp>
        <p:nvSpPr>
          <p:cNvPr name="Freeform 66" id="66"/>
          <p:cNvSpPr/>
          <p:nvPr/>
        </p:nvSpPr>
        <p:spPr>
          <a:xfrm flipH="false" flipV="false" rot="0">
            <a:off x="14304505" y="5299057"/>
            <a:ext cx="2047701" cy="2730268"/>
          </a:xfrm>
          <a:custGeom>
            <a:avLst/>
            <a:gdLst/>
            <a:ahLst/>
            <a:cxnLst/>
            <a:rect r="r" b="b" t="t" l="l"/>
            <a:pathLst>
              <a:path h="2730268" w="2047701">
                <a:moveTo>
                  <a:pt x="0" y="0"/>
                </a:moveTo>
                <a:lnTo>
                  <a:pt x="2047701" y="0"/>
                </a:lnTo>
                <a:lnTo>
                  <a:pt x="2047701" y="2730268"/>
                </a:lnTo>
                <a:lnTo>
                  <a:pt x="0" y="2730268"/>
                </a:lnTo>
                <a:lnTo>
                  <a:pt x="0" y="0"/>
                </a:lnTo>
                <a:close/>
              </a:path>
            </a:pathLst>
          </a:custGeom>
          <a:blipFill>
            <a:blip r:embed="rId9"/>
            <a:stretch>
              <a:fillRect l="0" t="0" r="0" b="0"/>
            </a:stretch>
          </a:blipFill>
        </p:spPr>
      </p:sp>
      <p:sp>
        <p:nvSpPr>
          <p:cNvPr name="TextBox 67" id="67"/>
          <p:cNvSpPr txBox="true"/>
          <p:nvPr/>
        </p:nvSpPr>
        <p:spPr>
          <a:xfrm rot="0">
            <a:off x="13239665" y="8048375"/>
            <a:ext cx="1147880" cy="434116"/>
          </a:xfrm>
          <a:prstGeom prst="rect">
            <a:avLst/>
          </a:prstGeom>
        </p:spPr>
        <p:txBody>
          <a:bodyPr anchor="t" rtlCol="false" tIns="0" lIns="0" bIns="0" rIns="0">
            <a:spAutoFit/>
          </a:bodyPr>
          <a:lstStyle/>
          <a:p>
            <a:pPr algn="l">
              <a:lnSpc>
                <a:spcPts val="3587"/>
              </a:lnSpc>
            </a:pPr>
            <a:r>
              <a:rPr lang="en-US" b="true" sz="2562">
                <a:solidFill>
                  <a:srgbClr val="0D2035"/>
                </a:solidFill>
                <a:latin typeface="Antonio Ultra-Bold"/>
                <a:ea typeface="Antonio Ultra-Bold"/>
                <a:cs typeface="Antonio Ultra-Bold"/>
                <a:sym typeface="Antonio Ultra-Bold"/>
              </a:rPr>
              <a:t>SLOGANS</a:t>
            </a:r>
          </a:p>
        </p:txBody>
      </p:sp>
      <p:sp>
        <p:nvSpPr>
          <p:cNvPr name="TextBox 68" id="68"/>
          <p:cNvSpPr txBox="true"/>
          <p:nvPr/>
        </p:nvSpPr>
        <p:spPr>
          <a:xfrm rot="0">
            <a:off x="9863625" y="8735366"/>
            <a:ext cx="3014755" cy="331085"/>
          </a:xfrm>
          <a:prstGeom prst="rect">
            <a:avLst/>
          </a:prstGeom>
        </p:spPr>
        <p:txBody>
          <a:bodyPr anchor="t" rtlCol="false" tIns="0" lIns="0" bIns="0" rIns="0">
            <a:spAutoFit/>
          </a:bodyPr>
          <a:lstStyle/>
          <a:p>
            <a:pPr algn="l">
              <a:lnSpc>
                <a:spcPts val="2751"/>
              </a:lnSpc>
            </a:pPr>
            <a:r>
              <a:rPr lang="en-US" sz="1965">
                <a:solidFill>
                  <a:srgbClr val="000000"/>
                </a:solidFill>
                <a:latin typeface="Lexend Deca"/>
                <a:ea typeface="Lexend Deca"/>
                <a:cs typeface="Lexend Deca"/>
                <a:sym typeface="Lexend Deca"/>
              </a:rPr>
              <a:t>ALL THAT WE NEED!!</a:t>
            </a:r>
          </a:p>
        </p:txBody>
      </p:sp>
      <p:sp>
        <p:nvSpPr>
          <p:cNvPr name="TextBox 69" id="69"/>
          <p:cNvSpPr txBox="true"/>
          <p:nvPr/>
        </p:nvSpPr>
        <p:spPr>
          <a:xfrm rot="0">
            <a:off x="13020068" y="8859187"/>
            <a:ext cx="4885698" cy="331085"/>
          </a:xfrm>
          <a:prstGeom prst="rect">
            <a:avLst/>
          </a:prstGeom>
        </p:spPr>
        <p:txBody>
          <a:bodyPr anchor="t" rtlCol="false" tIns="0" lIns="0" bIns="0" rIns="0">
            <a:spAutoFit/>
          </a:bodyPr>
          <a:lstStyle/>
          <a:p>
            <a:pPr algn="ctr">
              <a:lnSpc>
                <a:spcPts val="2751"/>
              </a:lnSpc>
            </a:pPr>
            <a:r>
              <a:rPr lang="en-US" sz="1965">
                <a:solidFill>
                  <a:srgbClr val="000000"/>
                </a:solidFill>
                <a:latin typeface="Lexend Deca"/>
                <a:ea typeface="Lexend Deca"/>
                <a:cs typeface="Lexend Deca"/>
                <a:sym typeface="Lexend Deca"/>
              </a:rPr>
              <a:t>LET FOOD BE THY MEDICINE!</a:t>
            </a:r>
            <a:r>
              <a:rPr lang="en-US" sz="1965">
                <a:solidFill>
                  <a:srgbClr val="000000"/>
                </a:solidFill>
                <a:latin typeface="Lexend Deca"/>
                <a:ea typeface="Lexend Deca"/>
                <a:cs typeface="Lexend Deca"/>
                <a:sym typeface="Lexend Deca"/>
              </a:rPr>
              <a:t> </a:t>
            </a:r>
          </a:p>
        </p:txBody>
      </p:sp>
    </p:spTree>
  </p:cSld>
  <p:clrMapOvr>
    <a:masterClrMapping/>
  </p:clrMapOvr>
  <p:transition spd="slow">
    <p:fade/>
  </p:transition>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TextBox 3" id="3"/>
          <p:cNvSpPr txBox="true"/>
          <p:nvPr/>
        </p:nvSpPr>
        <p:spPr>
          <a:xfrm rot="0">
            <a:off x="4531093" y="1611790"/>
            <a:ext cx="12085958" cy="1457325"/>
          </a:xfrm>
          <a:prstGeom prst="rect">
            <a:avLst/>
          </a:prstGeom>
        </p:spPr>
        <p:txBody>
          <a:bodyPr anchor="t" rtlCol="false" tIns="0" lIns="0" bIns="0" rIns="0">
            <a:spAutoFit/>
          </a:bodyPr>
          <a:lstStyle/>
          <a:p>
            <a:pPr algn="ctr">
              <a:lnSpc>
                <a:spcPts val="5999"/>
              </a:lnSpc>
            </a:pPr>
            <a:r>
              <a:rPr lang="en-US" sz="3999" spc="183">
                <a:solidFill>
                  <a:srgbClr val="090A0A"/>
                </a:solidFill>
                <a:latin typeface="Anton"/>
                <a:ea typeface="Anton"/>
                <a:cs typeface="Anton"/>
                <a:sym typeface="Anton"/>
              </a:rPr>
              <a:t>Join our exclusive program and unlock the opportunity for yearly bonuses! Here's how it works:</a:t>
            </a:r>
          </a:p>
        </p:txBody>
      </p:sp>
      <p:sp>
        <p:nvSpPr>
          <p:cNvPr name="Freeform 4" id="4"/>
          <p:cNvSpPr/>
          <p:nvPr/>
        </p:nvSpPr>
        <p:spPr>
          <a:xfrm flipH="true" flipV="true" rot="0">
            <a:off x="-5412634" y="6154486"/>
            <a:ext cx="8645125" cy="4322563"/>
          </a:xfrm>
          <a:custGeom>
            <a:avLst/>
            <a:gdLst/>
            <a:ahLst/>
            <a:cxnLst/>
            <a:rect r="r" b="b" t="t" l="l"/>
            <a:pathLst>
              <a:path h="4322563" w="8645125">
                <a:moveTo>
                  <a:pt x="8645125" y="4322562"/>
                </a:moveTo>
                <a:lnTo>
                  <a:pt x="0" y="4322562"/>
                </a:lnTo>
                <a:lnTo>
                  <a:pt x="0" y="0"/>
                </a:lnTo>
                <a:lnTo>
                  <a:pt x="8645125" y="0"/>
                </a:lnTo>
                <a:lnTo>
                  <a:pt x="8645125" y="432256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985916" y="3325135"/>
            <a:ext cx="12631136" cy="7218045"/>
          </a:xfrm>
          <a:prstGeom prst="rect">
            <a:avLst/>
          </a:prstGeom>
        </p:spPr>
        <p:txBody>
          <a:bodyPr anchor="t" rtlCol="false" tIns="0" lIns="0" bIns="0" rIns="0">
            <a:spAutoFit/>
          </a:bodyPr>
          <a:lstStyle/>
          <a:p>
            <a:pPr algn="just" marL="820421" indent="-410210" lvl="1">
              <a:lnSpc>
                <a:spcPts val="5700"/>
              </a:lnSpc>
              <a:buFont typeface="Arial"/>
              <a:buChar char="•"/>
            </a:pPr>
            <a:r>
              <a:rPr lang="en-US" b="true" sz="3800" spc="174">
                <a:solidFill>
                  <a:srgbClr val="090A0A"/>
                </a:solidFill>
                <a:latin typeface="Public Sans Bold"/>
                <a:ea typeface="Public Sans Bold"/>
                <a:cs typeface="Public Sans Bold"/>
                <a:sym typeface="Public Sans Bold"/>
              </a:rPr>
              <a:t>CBS Entrepreneurs with consistent sales of </a:t>
            </a:r>
            <a:r>
              <a:rPr lang="en-US" b="true" sz="3800" spc="174">
                <a:solidFill>
                  <a:srgbClr val="D00E00"/>
                </a:solidFill>
                <a:latin typeface="Public Sans Bold"/>
                <a:ea typeface="Public Sans Bold"/>
                <a:cs typeface="Public Sans Bold"/>
                <a:sym typeface="Public Sans Bold"/>
              </a:rPr>
              <a:t>RM100,000</a:t>
            </a:r>
            <a:r>
              <a:rPr lang="en-US" b="true" sz="3800" spc="174">
                <a:solidFill>
                  <a:srgbClr val="090A0A"/>
                </a:solidFill>
                <a:latin typeface="Public Sans Bold"/>
                <a:ea typeface="Public Sans Bold"/>
                <a:cs typeface="Public Sans Bold"/>
                <a:sym typeface="Public Sans Bold"/>
              </a:rPr>
              <a:t> monthly </a:t>
            </a:r>
            <a:r>
              <a:rPr lang="en-US" b="true" sz="3800" spc="174">
                <a:solidFill>
                  <a:srgbClr val="D00E00"/>
                </a:solidFill>
                <a:latin typeface="Public Sans Bold"/>
                <a:ea typeface="Public Sans Bold"/>
                <a:cs typeface="Public Sans Bold"/>
                <a:sym typeface="Public Sans Bold"/>
              </a:rPr>
              <a:t>for 12 consecutive months</a:t>
            </a:r>
            <a:r>
              <a:rPr lang="en-US" b="true" sz="3800" spc="174">
                <a:solidFill>
                  <a:srgbClr val="090A0A"/>
                </a:solidFill>
                <a:latin typeface="Public Sans Bold"/>
                <a:ea typeface="Public Sans Bold"/>
                <a:cs typeface="Public Sans Bold"/>
                <a:sym typeface="Public Sans Bold"/>
              </a:rPr>
              <a:t> within a year are eligible for a share of the </a:t>
            </a:r>
            <a:r>
              <a:rPr lang="en-US" b="true" sz="3800" spc="174">
                <a:solidFill>
                  <a:srgbClr val="D00E00"/>
                </a:solidFill>
                <a:latin typeface="Public Sans Bold"/>
                <a:ea typeface="Public Sans Bold"/>
                <a:cs typeface="Public Sans Bold"/>
                <a:sym typeface="Public Sans Bold"/>
              </a:rPr>
              <a:t> 20% company’s net profit</a:t>
            </a:r>
            <a:r>
              <a:rPr lang="en-US" b="true" sz="3800" spc="174">
                <a:solidFill>
                  <a:srgbClr val="090A0A"/>
                </a:solidFill>
                <a:latin typeface="Public Sans Bold"/>
                <a:ea typeface="Public Sans Bold"/>
                <a:cs typeface="Public Sans Bold"/>
                <a:sym typeface="Public Sans Bold"/>
              </a:rPr>
              <a:t>. </a:t>
            </a:r>
          </a:p>
          <a:p>
            <a:pPr algn="just" marL="820421" indent="-410210" lvl="1">
              <a:lnSpc>
                <a:spcPts val="5700"/>
              </a:lnSpc>
              <a:buFont typeface="Arial"/>
              <a:buChar char="•"/>
            </a:pPr>
            <a:r>
              <a:rPr lang="en-US" b="true" sz="3800" spc="174">
                <a:solidFill>
                  <a:srgbClr val="090A0A"/>
                </a:solidFill>
                <a:latin typeface="Public Sans Bold"/>
                <a:ea typeface="Public Sans Bold"/>
                <a:cs typeface="Public Sans Bold"/>
                <a:sym typeface="Public Sans Bold"/>
              </a:rPr>
              <a:t> The percentage of the bonus sharing among qualified CBS Entrepreneurs is calculated based on each CBS’s sales volume in relation to the company’s overall net profits. </a:t>
            </a:r>
            <a:r>
              <a:rPr lang="en-US" b="true" sz="3800" spc="174">
                <a:solidFill>
                  <a:srgbClr val="D00E00"/>
                </a:solidFill>
                <a:latin typeface="Public Sans Bold"/>
                <a:ea typeface="Public Sans Bold"/>
                <a:cs typeface="Public Sans Bold"/>
                <a:sym typeface="Public Sans Bold"/>
              </a:rPr>
              <a:t> </a:t>
            </a:r>
          </a:p>
          <a:p>
            <a:pPr algn="just">
              <a:lnSpc>
                <a:spcPts val="5700"/>
              </a:lnSpc>
            </a:pPr>
          </a:p>
          <a:p>
            <a:pPr algn="l">
              <a:lnSpc>
                <a:spcPts val="5700"/>
              </a:lnSpc>
            </a:pPr>
          </a:p>
        </p:txBody>
      </p:sp>
      <p:sp>
        <p:nvSpPr>
          <p:cNvPr name="Freeform 6" id="6"/>
          <p:cNvSpPr/>
          <p:nvPr/>
        </p:nvSpPr>
        <p:spPr>
          <a:xfrm flipH="true" flipV="true" rot="0">
            <a:off x="14186833" y="6677425"/>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true" flipV="false" rot="0">
            <a:off x="14559652" y="-141110"/>
            <a:ext cx="4114800" cy="4114800"/>
          </a:xfrm>
          <a:custGeom>
            <a:avLst/>
            <a:gdLst/>
            <a:ahLst/>
            <a:cxnLst/>
            <a:rect r="r" b="b" t="t" l="l"/>
            <a:pathLst>
              <a:path h="4114800" w="4114800">
                <a:moveTo>
                  <a:pt x="4114800" y="0"/>
                </a:moveTo>
                <a:lnTo>
                  <a:pt x="0" y="0"/>
                </a:lnTo>
                <a:lnTo>
                  <a:pt x="0" y="4114800"/>
                </a:lnTo>
                <a:lnTo>
                  <a:pt x="4114800" y="4114800"/>
                </a:lnTo>
                <a:lnTo>
                  <a:pt x="411480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257099" y="4014999"/>
            <a:ext cx="4305340" cy="6462049"/>
          </a:xfrm>
          <a:custGeom>
            <a:avLst/>
            <a:gdLst/>
            <a:ahLst/>
            <a:cxnLst/>
            <a:rect r="r" b="b" t="t" l="l"/>
            <a:pathLst>
              <a:path h="6462049" w="4305340">
                <a:moveTo>
                  <a:pt x="0" y="0"/>
                </a:moveTo>
                <a:lnTo>
                  <a:pt x="4305340" y="0"/>
                </a:lnTo>
                <a:lnTo>
                  <a:pt x="4305340" y="6462049"/>
                </a:lnTo>
                <a:lnTo>
                  <a:pt x="0" y="6462049"/>
                </a:lnTo>
                <a:lnTo>
                  <a:pt x="0" y="0"/>
                </a:lnTo>
                <a:close/>
              </a:path>
            </a:pathLst>
          </a:custGeom>
          <a:blipFill>
            <a:blip r:embed="rId7"/>
            <a:stretch>
              <a:fillRect l="0" t="0" r="0" b="0"/>
            </a:stretch>
          </a:blipFill>
        </p:spPr>
      </p:sp>
      <p:sp>
        <p:nvSpPr>
          <p:cNvPr name="TextBox 9" id="9"/>
          <p:cNvSpPr txBox="true"/>
          <p:nvPr/>
        </p:nvSpPr>
        <p:spPr>
          <a:xfrm rot="0">
            <a:off x="4878828" y="790098"/>
            <a:ext cx="10407467" cy="789305"/>
          </a:xfrm>
          <a:prstGeom prst="rect">
            <a:avLst/>
          </a:prstGeom>
        </p:spPr>
        <p:txBody>
          <a:bodyPr anchor="t" rtlCol="false" tIns="0" lIns="0" bIns="0" rIns="0">
            <a:spAutoFit/>
          </a:bodyPr>
          <a:lstStyle/>
          <a:p>
            <a:pPr algn="ctr">
              <a:lnSpc>
                <a:spcPts val="5949"/>
              </a:lnSpc>
            </a:pPr>
            <a:r>
              <a:rPr lang="en-US" sz="5949" spc="594">
                <a:solidFill>
                  <a:srgbClr val="24B6AB"/>
                </a:solidFill>
                <a:latin typeface="Anton"/>
                <a:ea typeface="Anton"/>
                <a:cs typeface="Anton"/>
                <a:sym typeface="Anton"/>
              </a:rPr>
              <a:t>UNLOCK YEARLY BONUSES:</a:t>
            </a:r>
          </a:p>
        </p:txBody>
      </p:sp>
      <p:sp>
        <p:nvSpPr>
          <p:cNvPr name="TextBox 10" id="10"/>
          <p:cNvSpPr txBox="true"/>
          <p:nvPr/>
        </p:nvSpPr>
        <p:spPr>
          <a:xfrm rot="0">
            <a:off x="322824" y="2726648"/>
            <a:ext cx="3663092" cy="1530350"/>
          </a:xfrm>
          <a:prstGeom prst="rect">
            <a:avLst/>
          </a:prstGeom>
        </p:spPr>
        <p:txBody>
          <a:bodyPr anchor="t" rtlCol="false" tIns="0" lIns="0" bIns="0" rIns="0">
            <a:spAutoFit/>
          </a:bodyPr>
          <a:lstStyle/>
          <a:p>
            <a:pPr algn="ctr">
              <a:lnSpc>
                <a:spcPts val="3999"/>
              </a:lnSpc>
            </a:pPr>
            <a:r>
              <a:rPr lang="en-US" sz="3999" spc="399">
                <a:solidFill>
                  <a:srgbClr val="FF3654"/>
                </a:solidFill>
                <a:latin typeface="Anton"/>
                <a:ea typeface="Anton"/>
                <a:cs typeface="Anton"/>
                <a:sym typeface="Anton"/>
              </a:rPr>
              <a:t>ELEVATE YOUR SALES PERFORMANCE</a:t>
            </a:r>
          </a:p>
        </p:txBody>
      </p:sp>
      <p:grpSp>
        <p:nvGrpSpPr>
          <p:cNvPr name="Group 11" id="11"/>
          <p:cNvGrpSpPr/>
          <p:nvPr/>
        </p:nvGrpSpPr>
        <p:grpSpPr>
          <a:xfrm rot="0">
            <a:off x="14746831" y="341888"/>
            <a:ext cx="6317871" cy="785712"/>
            <a:chOff x="0" y="0"/>
            <a:chExt cx="8423828" cy="1047616"/>
          </a:xfrm>
        </p:grpSpPr>
        <p:grpSp>
          <p:nvGrpSpPr>
            <p:cNvPr name="Group 12" id="12"/>
            <p:cNvGrpSpPr/>
            <p:nvPr/>
          </p:nvGrpSpPr>
          <p:grpSpPr>
            <a:xfrm rot="0">
              <a:off x="0" y="0"/>
              <a:ext cx="8423828" cy="1047616"/>
              <a:chOff x="0" y="0"/>
              <a:chExt cx="2246354" cy="279364"/>
            </a:xfrm>
          </p:grpSpPr>
          <p:sp>
            <p:nvSpPr>
              <p:cNvPr name="Freeform 13" id="13"/>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4" id="14"/>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5" id="15"/>
            <p:cNvGrpSpPr/>
            <p:nvPr/>
          </p:nvGrpSpPr>
          <p:grpSpPr>
            <a:xfrm rot="0">
              <a:off x="408724" y="118304"/>
              <a:ext cx="2433022" cy="811007"/>
              <a:chOff x="0" y="0"/>
              <a:chExt cx="812800" cy="270933"/>
            </a:xfrm>
          </p:grpSpPr>
          <p:sp>
            <p:nvSpPr>
              <p:cNvPr name="Freeform 16" id="16"/>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7" id="17"/>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8" id="18"/>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8"/>
              <a:stretch>
                <a:fillRect l="0" t="0" r="0" b="0"/>
              </a:stretch>
            </a:blipFill>
          </p:spPr>
        </p:sp>
      </p:grpSp>
    </p:spTree>
  </p:cSld>
  <p:clrMapOvr>
    <a:masterClrMapping/>
  </p:clrMapOvr>
  <p:transition spd="fast">
    <p:wipe dir="l"/>
  </p:transition>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71603" y="-22778"/>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1703486" y="4550800"/>
            <a:ext cx="3095559" cy="375180"/>
          </a:xfrm>
          <a:prstGeom prst="rect">
            <a:avLst/>
          </a:prstGeom>
        </p:spPr>
        <p:txBody>
          <a:bodyPr anchor="t" rtlCol="false" tIns="0" lIns="0" bIns="0" rIns="0">
            <a:spAutoFit/>
          </a:bodyPr>
          <a:lstStyle/>
          <a:p>
            <a:pPr algn="ctr">
              <a:lnSpc>
                <a:spcPts val="2945"/>
              </a:lnSpc>
              <a:spcBef>
                <a:spcPct val="0"/>
              </a:spcBef>
            </a:pPr>
          </a:p>
        </p:txBody>
      </p:sp>
      <p:grpSp>
        <p:nvGrpSpPr>
          <p:cNvPr name="Group 5" id="5"/>
          <p:cNvGrpSpPr/>
          <p:nvPr/>
        </p:nvGrpSpPr>
        <p:grpSpPr>
          <a:xfrm rot="0">
            <a:off x="9019359" y="2862034"/>
            <a:ext cx="7027058" cy="5406560"/>
            <a:chOff x="0" y="0"/>
            <a:chExt cx="14533956" cy="11182305"/>
          </a:xfrm>
        </p:grpSpPr>
        <p:sp>
          <p:nvSpPr>
            <p:cNvPr name="Freeform 6" id="6"/>
            <p:cNvSpPr/>
            <p:nvPr/>
          </p:nvSpPr>
          <p:spPr>
            <a:xfrm flipH="false" flipV="false" rot="0">
              <a:off x="0" y="0"/>
              <a:ext cx="14533956" cy="11182305"/>
            </a:xfrm>
            <a:custGeom>
              <a:avLst/>
              <a:gdLst/>
              <a:ahLst/>
              <a:cxnLst/>
              <a:rect r="r" b="b" t="t" l="l"/>
              <a:pathLst>
                <a:path h="11182305" w="14533956">
                  <a:moveTo>
                    <a:pt x="14409496" y="11182304"/>
                  </a:moveTo>
                  <a:lnTo>
                    <a:pt x="124460" y="11182304"/>
                  </a:lnTo>
                  <a:cubicBezTo>
                    <a:pt x="55880" y="11182304"/>
                    <a:pt x="0" y="11126425"/>
                    <a:pt x="0" y="11057844"/>
                  </a:cubicBezTo>
                  <a:lnTo>
                    <a:pt x="0" y="124460"/>
                  </a:lnTo>
                  <a:cubicBezTo>
                    <a:pt x="0" y="55880"/>
                    <a:pt x="55880" y="0"/>
                    <a:pt x="124460" y="0"/>
                  </a:cubicBezTo>
                  <a:lnTo>
                    <a:pt x="14409496" y="0"/>
                  </a:lnTo>
                  <a:cubicBezTo>
                    <a:pt x="14478076" y="0"/>
                    <a:pt x="14533956" y="55880"/>
                    <a:pt x="14533956" y="124460"/>
                  </a:cubicBezTo>
                  <a:lnTo>
                    <a:pt x="14533956" y="11057844"/>
                  </a:lnTo>
                  <a:cubicBezTo>
                    <a:pt x="14533956" y="11126425"/>
                    <a:pt x="14478076" y="11182305"/>
                    <a:pt x="14409496" y="11182305"/>
                  </a:cubicBezTo>
                  <a:close/>
                </a:path>
              </a:pathLst>
            </a:custGeom>
            <a:solidFill>
              <a:srgbClr val="373737"/>
            </a:solidFill>
          </p:spPr>
        </p:sp>
      </p:grpSp>
      <p:grpSp>
        <p:nvGrpSpPr>
          <p:cNvPr name="Group 7" id="7"/>
          <p:cNvGrpSpPr/>
          <p:nvPr/>
        </p:nvGrpSpPr>
        <p:grpSpPr>
          <a:xfrm rot="0">
            <a:off x="1028700" y="3150354"/>
            <a:ext cx="6670975" cy="1955841"/>
            <a:chOff x="0" y="0"/>
            <a:chExt cx="13797475" cy="4045236"/>
          </a:xfrm>
        </p:grpSpPr>
        <p:sp>
          <p:nvSpPr>
            <p:cNvPr name="Freeform 8" id="8"/>
            <p:cNvSpPr/>
            <p:nvPr/>
          </p:nvSpPr>
          <p:spPr>
            <a:xfrm flipH="false" flipV="false" rot="0">
              <a:off x="0" y="0"/>
              <a:ext cx="13797476" cy="4045236"/>
            </a:xfrm>
            <a:custGeom>
              <a:avLst/>
              <a:gdLst/>
              <a:ahLst/>
              <a:cxnLst/>
              <a:rect r="r" b="b" t="t" l="l"/>
              <a:pathLst>
                <a:path h="4045236" w="13797476">
                  <a:moveTo>
                    <a:pt x="13673015" y="4045236"/>
                  </a:moveTo>
                  <a:lnTo>
                    <a:pt x="124460" y="4045236"/>
                  </a:lnTo>
                  <a:cubicBezTo>
                    <a:pt x="55880" y="4045236"/>
                    <a:pt x="0" y="3989356"/>
                    <a:pt x="0" y="3920776"/>
                  </a:cubicBezTo>
                  <a:lnTo>
                    <a:pt x="0" y="124460"/>
                  </a:lnTo>
                  <a:cubicBezTo>
                    <a:pt x="0" y="55880"/>
                    <a:pt x="55880" y="0"/>
                    <a:pt x="124460" y="0"/>
                  </a:cubicBezTo>
                  <a:lnTo>
                    <a:pt x="13673015" y="0"/>
                  </a:lnTo>
                  <a:cubicBezTo>
                    <a:pt x="13741595" y="0"/>
                    <a:pt x="13797476" y="55880"/>
                    <a:pt x="13797476" y="124460"/>
                  </a:cubicBezTo>
                  <a:lnTo>
                    <a:pt x="13797476" y="3920776"/>
                  </a:lnTo>
                  <a:cubicBezTo>
                    <a:pt x="13797476" y="3989356"/>
                    <a:pt x="13741595" y="4045236"/>
                    <a:pt x="13673015" y="4045236"/>
                  </a:cubicBezTo>
                  <a:close/>
                </a:path>
              </a:pathLst>
            </a:custGeom>
            <a:solidFill>
              <a:srgbClr val="0096B4"/>
            </a:solidFill>
          </p:spPr>
        </p:sp>
      </p:grpSp>
      <p:sp>
        <p:nvSpPr>
          <p:cNvPr name="Freeform 9" id="9"/>
          <p:cNvSpPr/>
          <p:nvPr/>
        </p:nvSpPr>
        <p:spPr>
          <a:xfrm flipH="false" flipV="false" rot="-5400000">
            <a:off x="15999718" y="1397250"/>
            <a:ext cx="1628132" cy="891032"/>
          </a:xfrm>
          <a:custGeom>
            <a:avLst/>
            <a:gdLst/>
            <a:ahLst/>
            <a:cxnLst/>
            <a:rect r="r" b="b" t="t" l="l"/>
            <a:pathLst>
              <a:path h="891032" w="1628132">
                <a:moveTo>
                  <a:pt x="0" y="0"/>
                </a:moveTo>
                <a:lnTo>
                  <a:pt x="1628132" y="0"/>
                </a:lnTo>
                <a:lnTo>
                  <a:pt x="1628132" y="891032"/>
                </a:lnTo>
                <a:lnTo>
                  <a:pt x="0" y="8910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95539" y="1841588"/>
            <a:ext cx="9667323" cy="1020445"/>
          </a:xfrm>
          <a:prstGeom prst="rect">
            <a:avLst/>
          </a:prstGeom>
        </p:spPr>
        <p:txBody>
          <a:bodyPr anchor="t" rtlCol="false" tIns="0" lIns="0" bIns="0" rIns="0">
            <a:spAutoFit/>
          </a:bodyPr>
          <a:lstStyle/>
          <a:p>
            <a:pPr algn="ctr">
              <a:lnSpc>
                <a:spcPts val="8329"/>
              </a:lnSpc>
            </a:pPr>
            <a:r>
              <a:rPr lang="en-US" sz="5949">
                <a:solidFill>
                  <a:srgbClr val="FF3654"/>
                </a:solidFill>
                <a:latin typeface="Anton"/>
                <a:ea typeface="Anton"/>
                <a:cs typeface="Anton"/>
                <a:sym typeface="Anton"/>
              </a:rPr>
              <a:t>WIN EXCITING CAR PRIZES!</a:t>
            </a:r>
          </a:p>
        </p:txBody>
      </p:sp>
      <p:grpSp>
        <p:nvGrpSpPr>
          <p:cNvPr name="Group 11" id="11"/>
          <p:cNvGrpSpPr/>
          <p:nvPr/>
        </p:nvGrpSpPr>
        <p:grpSpPr>
          <a:xfrm rot="0">
            <a:off x="473756" y="4115889"/>
            <a:ext cx="8432836" cy="6942098"/>
            <a:chOff x="0" y="0"/>
            <a:chExt cx="6410594" cy="5277344"/>
          </a:xfrm>
        </p:grpSpPr>
        <p:sp>
          <p:nvSpPr>
            <p:cNvPr name="Freeform 12" id="12"/>
            <p:cNvSpPr/>
            <p:nvPr/>
          </p:nvSpPr>
          <p:spPr>
            <a:xfrm flipH="false" flipV="false" rot="0">
              <a:off x="0" y="0"/>
              <a:ext cx="6410635" cy="5277358"/>
            </a:xfrm>
            <a:custGeom>
              <a:avLst/>
              <a:gdLst/>
              <a:ahLst/>
              <a:cxnLst/>
              <a:rect r="r" b="b" t="t" l="l"/>
              <a:pathLst>
                <a:path h="5277358" w="6410635">
                  <a:moveTo>
                    <a:pt x="0" y="0"/>
                  </a:moveTo>
                  <a:lnTo>
                    <a:pt x="6410635" y="0"/>
                  </a:lnTo>
                  <a:lnTo>
                    <a:pt x="6410635" y="5277358"/>
                  </a:lnTo>
                  <a:lnTo>
                    <a:pt x="0" y="5277358"/>
                  </a:lnTo>
                  <a:lnTo>
                    <a:pt x="0" y="0"/>
                  </a:lnTo>
                  <a:close/>
                </a:path>
              </a:pathLst>
            </a:custGeom>
            <a:blipFill>
              <a:blip r:embed="rId7"/>
              <a:stretch>
                <a:fillRect l="-39298" t="0" r="-39298" b="0"/>
              </a:stretch>
            </a:blipFill>
          </p:spPr>
        </p:sp>
      </p:grpSp>
      <p:sp>
        <p:nvSpPr>
          <p:cNvPr name="Freeform 13" id="13"/>
          <p:cNvSpPr/>
          <p:nvPr/>
        </p:nvSpPr>
        <p:spPr>
          <a:xfrm flipH="false" flipV="false" rot="0">
            <a:off x="1028700" y="3466091"/>
            <a:ext cx="1478713" cy="809259"/>
          </a:xfrm>
          <a:custGeom>
            <a:avLst/>
            <a:gdLst/>
            <a:ahLst/>
            <a:cxnLst/>
            <a:rect r="r" b="b" t="t" l="l"/>
            <a:pathLst>
              <a:path h="809259" w="1478713">
                <a:moveTo>
                  <a:pt x="0" y="0"/>
                </a:moveTo>
                <a:lnTo>
                  <a:pt x="1478713" y="0"/>
                </a:lnTo>
                <a:lnTo>
                  <a:pt x="1478713" y="809260"/>
                </a:lnTo>
                <a:lnTo>
                  <a:pt x="0" y="8092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089824" y="3216671"/>
            <a:ext cx="1356464" cy="2187845"/>
          </a:xfrm>
          <a:custGeom>
            <a:avLst/>
            <a:gdLst/>
            <a:ahLst/>
            <a:cxnLst/>
            <a:rect r="r" b="b" t="t" l="l"/>
            <a:pathLst>
              <a:path h="2187845" w="1356464">
                <a:moveTo>
                  <a:pt x="0" y="0"/>
                </a:moveTo>
                <a:lnTo>
                  <a:pt x="1356464" y="0"/>
                </a:lnTo>
                <a:lnTo>
                  <a:pt x="1356464" y="2187845"/>
                </a:lnTo>
                <a:lnTo>
                  <a:pt x="0" y="21878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8906592" y="2890045"/>
            <a:ext cx="7139825" cy="3508375"/>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Public Sans Bold"/>
                <a:ea typeface="Public Sans Bold"/>
                <a:cs typeface="Public Sans Bold"/>
                <a:sym typeface="Public Sans Bold"/>
              </a:rPr>
              <a:t>Achieve </a:t>
            </a:r>
            <a:r>
              <a:rPr lang="en-US" b="true" sz="3999">
                <a:solidFill>
                  <a:srgbClr val="FF3654"/>
                </a:solidFill>
                <a:latin typeface="Public Sans Bold"/>
                <a:ea typeface="Public Sans Bold"/>
                <a:cs typeface="Public Sans Bold"/>
                <a:sym typeface="Public Sans Bold"/>
              </a:rPr>
              <a:t>top sales by exceeding RM 1.4 million</a:t>
            </a:r>
            <a:r>
              <a:rPr lang="en-US" b="true" sz="3999">
                <a:solidFill>
                  <a:srgbClr val="FFFFFF"/>
                </a:solidFill>
                <a:latin typeface="Public Sans Bold"/>
                <a:ea typeface="Public Sans Bold"/>
                <a:cs typeface="Public Sans Bold"/>
                <a:sym typeface="Public Sans Bold"/>
              </a:rPr>
              <a:t> in personal sales, and be rewarded with a luxurious </a:t>
            </a:r>
            <a:r>
              <a:rPr lang="en-US" b="true" sz="3999">
                <a:solidFill>
                  <a:srgbClr val="24B6AB"/>
                </a:solidFill>
                <a:latin typeface="Public Sans Bold"/>
                <a:ea typeface="Public Sans Bold"/>
                <a:cs typeface="Public Sans Bold"/>
                <a:sym typeface="Public Sans Bold"/>
              </a:rPr>
              <a:t>Mercedes-Benz S-Class </a:t>
            </a:r>
          </a:p>
        </p:txBody>
      </p:sp>
      <p:pic>
        <p:nvPicPr>
          <p:cNvPr name="Picture 16" id="16"/>
          <p:cNvPicPr>
            <a:picLocks noChangeAspect="true"/>
          </p:cNvPicPr>
          <p:nvPr/>
        </p:nvPicPr>
        <p:blipFill>
          <a:blip r:embed="rId10"/>
          <a:srcRect l="0" t="0" r="0" b="0"/>
          <a:stretch>
            <a:fillRect/>
          </a:stretch>
        </p:blipFill>
        <p:spPr>
          <a:xfrm flipH="false" flipV="false" rot="0">
            <a:off x="5029200" y="-5298321"/>
            <a:ext cx="8229600" cy="8229600"/>
          </a:xfrm>
          <a:prstGeom prst="rect">
            <a:avLst/>
          </a:prstGeom>
        </p:spPr>
      </p:pic>
      <p:pic>
        <p:nvPicPr>
          <p:cNvPr name="Picture 17" id="17"/>
          <p:cNvPicPr>
            <a:picLocks noChangeAspect="true"/>
          </p:cNvPicPr>
          <p:nvPr/>
        </p:nvPicPr>
        <p:blipFill>
          <a:blip r:embed="rId11"/>
          <a:srcRect l="0" t="0" r="0" b="0"/>
          <a:stretch>
            <a:fillRect/>
          </a:stretch>
        </p:blipFill>
        <p:spPr>
          <a:xfrm flipH="false" flipV="false" rot="0">
            <a:off x="1028700" y="8065575"/>
            <a:ext cx="1204772" cy="1192725"/>
          </a:xfrm>
          <a:prstGeom prst="rect">
            <a:avLst/>
          </a:prstGeom>
        </p:spPr>
      </p:pic>
      <p:sp>
        <p:nvSpPr>
          <p:cNvPr name="TextBox 18" id="18"/>
          <p:cNvSpPr txBox="true"/>
          <p:nvPr/>
        </p:nvSpPr>
        <p:spPr>
          <a:xfrm rot="0">
            <a:off x="2507413" y="992466"/>
            <a:ext cx="7131831" cy="677673"/>
          </a:xfrm>
          <a:prstGeom prst="rect">
            <a:avLst/>
          </a:prstGeom>
        </p:spPr>
        <p:txBody>
          <a:bodyPr anchor="t" rtlCol="false" tIns="0" lIns="0" bIns="0" rIns="0">
            <a:spAutoFit/>
          </a:bodyPr>
          <a:lstStyle/>
          <a:p>
            <a:pPr algn="ctr">
              <a:lnSpc>
                <a:spcPts val="5697"/>
              </a:lnSpc>
            </a:pPr>
            <a:r>
              <a:rPr lang="en-US" sz="4069">
                <a:solidFill>
                  <a:srgbClr val="24B6AB"/>
                </a:solidFill>
                <a:latin typeface="Anton"/>
                <a:ea typeface="Anton"/>
                <a:cs typeface="Anton"/>
                <a:sym typeface="Anton"/>
              </a:rPr>
              <a:t>DRIVE TOWARDS SUCCESS: </a:t>
            </a:r>
          </a:p>
        </p:txBody>
      </p:sp>
      <p:sp>
        <p:nvSpPr>
          <p:cNvPr name="TextBox 19" id="19"/>
          <p:cNvSpPr txBox="true"/>
          <p:nvPr/>
        </p:nvSpPr>
        <p:spPr>
          <a:xfrm rot="0">
            <a:off x="2507413" y="3373140"/>
            <a:ext cx="4645188" cy="1393825"/>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Public Sans Bold"/>
                <a:ea typeface="Public Sans Bold"/>
                <a:cs typeface="Public Sans Bold"/>
                <a:sym typeface="Public Sans Bold"/>
              </a:rPr>
              <a:t>MERCEDES-BENZ S-CLASS</a:t>
            </a:r>
          </a:p>
        </p:txBody>
      </p:sp>
      <p:pic>
        <p:nvPicPr>
          <p:cNvPr name="Picture 20" id="20"/>
          <p:cNvPicPr>
            <a:picLocks noChangeAspect="true"/>
          </p:cNvPicPr>
          <p:nvPr/>
        </p:nvPicPr>
        <p:blipFill>
          <a:blip r:embed="rId11"/>
          <a:srcRect l="0" t="0" r="0" b="0"/>
          <a:stretch>
            <a:fillRect/>
          </a:stretch>
        </p:blipFill>
        <p:spPr>
          <a:xfrm flipH="false" flipV="false" rot="0">
            <a:off x="6699971" y="8268593"/>
            <a:ext cx="999704" cy="989707"/>
          </a:xfrm>
          <a:prstGeom prst="rect">
            <a:avLst/>
          </a:prstGeom>
        </p:spPr>
      </p:pic>
      <p:grpSp>
        <p:nvGrpSpPr>
          <p:cNvPr name="Group 21" id="21"/>
          <p:cNvGrpSpPr/>
          <p:nvPr/>
        </p:nvGrpSpPr>
        <p:grpSpPr>
          <a:xfrm rot="0">
            <a:off x="14746831" y="341888"/>
            <a:ext cx="6317871" cy="785712"/>
            <a:chOff x="0" y="0"/>
            <a:chExt cx="8423828" cy="1047616"/>
          </a:xfrm>
        </p:grpSpPr>
        <p:grpSp>
          <p:nvGrpSpPr>
            <p:cNvPr name="Group 22" id="22"/>
            <p:cNvGrpSpPr/>
            <p:nvPr/>
          </p:nvGrpSpPr>
          <p:grpSpPr>
            <a:xfrm rot="0">
              <a:off x="0" y="0"/>
              <a:ext cx="8423828" cy="1047616"/>
              <a:chOff x="0" y="0"/>
              <a:chExt cx="2246354" cy="279364"/>
            </a:xfrm>
          </p:grpSpPr>
          <p:sp>
            <p:nvSpPr>
              <p:cNvPr name="Freeform 23" id="23"/>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4" id="24"/>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5" id="25"/>
            <p:cNvGrpSpPr/>
            <p:nvPr/>
          </p:nvGrpSpPr>
          <p:grpSpPr>
            <a:xfrm rot="0">
              <a:off x="408724" y="118304"/>
              <a:ext cx="2433022" cy="811007"/>
              <a:chOff x="0" y="0"/>
              <a:chExt cx="812800" cy="270933"/>
            </a:xfrm>
          </p:grpSpPr>
          <p:sp>
            <p:nvSpPr>
              <p:cNvPr name="Freeform 26" id="26"/>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7" id="27"/>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8" id="28"/>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2"/>
              <a:stretch>
                <a:fillRect l="0" t="0" r="0" b="0"/>
              </a:stretch>
            </a:blipFill>
          </p:spPr>
        </p:sp>
      </p:grpSp>
      <p:sp>
        <p:nvSpPr>
          <p:cNvPr name="TextBox 29" id="29"/>
          <p:cNvSpPr txBox="true"/>
          <p:nvPr/>
        </p:nvSpPr>
        <p:spPr>
          <a:xfrm rot="0">
            <a:off x="8906592" y="8569325"/>
            <a:ext cx="7139825" cy="688975"/>
          </a:xfrm>
          <a:prstGeom prst="rect">
            <a:avLst/>
          </a:prstGeom>
        </p:spPr>
        <p:txBody>
          <a:bodyPr anchor="t" rtlCol="false" tIns="0" lIns="0" bIns="0" rIns="0">
            <a:spAutoFit/>
          </a:bodyPr>
          <a:lstStyle/>
          <a:p>
            <a:pPr algn="ctr">
              <a:lnSpc>
                <a:spcPts val="5599"/>
              </a:lnSpc>
              <a:spcBef>
                <a:spcPct val="0"/>
              </a:spcBef>
            </a:pPr>
            <a:r>
              <a:rPr lang="en-US" b="true" sz="3999">
                <a:solidFill>
                  <a:srgbClr val="F8A11F"/>
                </a:solidFill>
                <a:latin typeface="Public Sans Bold"/>
                <a:ea typeface="Public Sans Bold"/>
                <a:cs typeface="Public Sans Bold"/>
                <a:sym typeface="Public Sans Bold"/>
              </a:rPr>
              <a:t> Car Value: RM 698,744. </a:t>
            </a:r>
          </a:p>
        </p:txBody>
      </p:sp>
      <p:sp>
        <p:nvSpPr>
          <p:cNvPr name="TextBox 30" id="30"/>
          <p:cNvSpPr txBox="true"/>
          <p:nvPr/>
        </p:nvSpPr>
        <p:spPr>
          <a:xfrm rot="0">
            <a:off x="8906592" y="6781546"/>
            <a:ext cx="7139825" cy="1393825"/>
          </a:xfrm>
          <a:prstGeom prst="rect">
            <a:avLst/>
          </a:prstGeom>
        </p:spPr>
        <p:txBody>
          <a:bodyPr anchor="t" rtlCol="false" tIns="0" lIns="0" bIns="0" rIns="0">
            <a:spAutoFit/>
          </a:bodyPr>
          <a:lstStyle/>
          <a:p>
            <a:pPr algn="ctr">
              <a:lnSpc>
                <a:spcPts val="5599"/>
              </a:lnSpc>
              <a:spcBef>
                <a:spcPct val="0"/>
              </a:spcBef>
            </a:pPr>
            <a:r>
              <a:rPr lang="en-US" b="true" sz="3999">
                <a:solidFill>
                  <a:srgbClr val="24B6AB"/>
                </a:solidFill>
                <a:latin typeface="Public Sans Bold"/>
                <a:ea typeface="Public Sans Bold"/>
                <a:cs typeface="Public Sans Bold"/>
                <a:sym typeface="Public Sans Bold"/>
              </a:rPr>
              <a:t> </a:t>
            </a:r>
            <a:r>
              <a:rPr lang="en-US" b="true" sz="3999">
                <a:solidFill>
                  <a:srgbClr val="FFFFFF"/>
                </a:solidFill>
                <a:latin typeface="Public Sans Bold"/>
                <a:ea typeface="Public Sans Bold"/>
                <a:cs typeface="Public Sans Bold"/>
                <a:sym typeface="Public Sans Bold"/>
              </a:rPr>
              <a:t>Drive your success to the next level! 🚗💎</a:t>
            </a:r>
          </a:p>
        </p:txBody>
      </p:sp>
    </p:spTree>
  </p:cSld>
  <p:clrMapOvr>
    <a:masterClrMapping/>
  </p:clrMapOvr>
  <p:transition spd="fast">
    <p:wipe dir="l"/>
  </p:transition>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71603" y="-22778"/>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1703486" y="4550800"/>
            <a:ext cx="3095559" cy="375180"/>
          </a:xfrm>
          <a:prstGeom prst="rect">
            <a:avLst/>
          </a:prstGeom>
        </p:spPr>
        <p:txBody>
          <a:bodyPr anchor="t" rtlCol="false" tIns="0" lIns="0" bIns="0" rIns="0">
            <a:spAutoFit/>
          </a:bodyPr>
          <a:lstStyle/>
          <a:p>
            <a:pPr algn="ctr">
              <a:lnSpc>
                <a:spcPts val="2945"/>
              </a:lnSpc>
              <a:spcBef>
                <a:spcPct val="0"/>
              </a:spcBef>
            </a:pPr>
          </a:p>
        </p:txBody>
      </p:sp>
      <p:grpSp>
        <p:nvGrpSpPr>
          <p:cNvPr name="Group 5" id="5"/>
          <p:cNvGrpSpPr/>
          <p:nvPr/>
        </p:nvGrpSpPr>
        <p:grpSpPr>
          <a:xfrm rot="0">
            <a:off x="8906592" y="2862034"/>
            <a:ext cx="7690404" cy="5406560"/>
            <a:chOff x="0" y="0"/>
            <a:chExt cx="15905945" cy="11182305"/>
          </a:xfrm>
        </p:grpSpPr>
        <p:sp>
          <p:nvSpPr>
            <p:cNvPr name="Freeform 6" id="6"/>
            <p:cNvSpPr/>
            <p:nvPr/>
          </p:nvSpPr>
          <p:spPr>
            <a:xfrm flipH="false" flipV="false" rot="0">
              <a:off x="0" y="0"/>
              <a:ext cx="15905945" cy="11182305"/>
            </a:xfrm>
            <a:custGeom>
              <a:avLst/>
              <a:gdLst/>
              <a:ahLst/>
              <a:cxnLst/>
              <a:rect r="r" b="b" t="t" l="l"/>
              <a:pathLst>
                <a:path h="11182305" w="15905945">
                  <a:moveTo>
                    <a:pt x="15781485" y="11182304"/>
                  </a:moveTo>
                  <a:lnTo>
                    <a:pt x="124460" y="11182304"/>
                  </a:lnTo>
                  <a:cubicBezTo>
                    <a:pt x="55880" y="11182304"/>
                    <a:pt x="0" y="11126425"/>
                    <a:pt x="0" y="11057844"/>
                  </a:cubicBezTo>
                  <a:lnTo>
                    <a:pt x="0" y="124460"/>
                  </a:lnTo>
                  <a:cubicBezTo>
                    <a:pt x="0" y="55880"/>
                    <a:pt x="55880" y="0"/>
                    <a:pt x="124460" y="0"/>
                  </a:cubicBezTo>
                  <a:lnTo>
                    <a:pt x="15781485" y="0"/>
                  </a:lnTo>
                  <a:cubicBezTo>
                    <a:pt x="15850065" y="0"/>
                    <a:pt x="15905945" y="55880"/>
                    <a:pt x="15905945" y="124460"/>
                  </a:cubicBezTo>
                  <a:lnTo>
                    <a:pt x="15905945" y="11057844"/>
                  </a:lnTo>
                  <a:cubicBezTo>
                    <a:pt x="15905945" y="11126425"/>
                    <a:pt x="15850065" y="11182305"/>
                    <a:pt x="15781485" y="11182305"/>
                  </a:cubicBezTo>
                  <a:close/>
                </a:path>
              </a:pathLst>
            </a:custGeom>
            <a:solidFill>
              <a:srgbClr val="373737"/>
            </a:solidFill>
          </p:spPr>
        </p:sp>
      </p:grpSp>
      <p:grpSp>
        <p:nvGrpSpPr>
          <p:cNvPr name="Group 7" id="7"/>
          <p:cNvGrpSpPr/>
          <p:nvPr/>
        </p:nvGrpSpPr>
        <p:grpSpPr>
          <a:xfrm rot="0">
            <a:off x="1028700" y="3150354"/>
            <a:ext cx="6171123" cy="1955841"/>
            <a:chOff x="0" y="0"/>
            <a:chExt cx="12763639" cy="4045236"/>
          </a:xfrm>
        </p:grpSpPr>
        <p:sp>
          <p:nvSpPr>
            <p:cNvPr name="Freeform 8" id="8"/>
            <p:cNvSpPr/>
            <p:nvPr/>
          </p:nvSpPr>
          <p:spPr>
            <a:xfrm flipH="false" flipV="false" rot="0">
              <a:off x="0" y="0"/>
              <a:ext cx="12763639" cy="4045236"/>
            </a:xfrm>
            <a:custGeom>
              <a:avLst/>
              <a:gdLst/>
              <a:ahLst/>
              <a:cxnLst/>
              <a:rect r="r" b="b" t="t" l="l"/>
              <a:pathLst>
                <a:path h="4045236" w="12763639">
                  <a:moveTo>
                    <a:pt x="12639179" y="4045236"/>
                  </a:moveTo>
                  <a:lnTo>
                    <a:pt x="124460" y="4045236"/>
                  </a:lnTo>
                  <a:cubicBezTo>
                    <a:pt x="55880" y="4045236"/>
                    <a:pt x="0" y="3989356"/>
                    <a:pt x="0" y="3920776"/>
                  </a:cubicBezTo>
                  <a:lnTo>
                    <a:pt x="0" y="124460"/>
                  </a:lnTo>
                  <a:cubicBezTo>
                    <a:pt x="0" y="55880"/>
                    <a:pt x="55880" y="0"/>
                    <a:pt x="124460" y="0"/>
                  </a:cubicBezTo>
                  <a:lnTo>
                    <a:pt x="12639179" y="0"/>
                  </a:lnTo>
                  <a:cubicBezTo>
                    <a:pt x="12707758" y="0"/>
                    <a:pt x="12763639" y="55880"/>
                    <a:pt x="12763639" y="124460"/>
                  </a:cubicBezTo>
                  <a:lnTo>
                    <a:pt x="12763639" y="3920776"/>
                  </a:lnTo>
                  <a:cubicBezTo>
                    <a:pt x="12763639" y="3989356"/>
                    <a:pt x="12707758" y="4045236"/>
                    <a:pt x="12639179" y="4045236"/>
                  </a:cubicBezTo>
                  <a:close/>
                </a:path>
              </a:pathLst>
            </a:custGeom>
            <a:solidFill>
              <a:srgbClr val="24B6AB"/>
            </a:solidFill>
          </p:spPr>
        </p:sp>
      </p:grpSp>
      <p:sp>
        <p:nvSpPr>
          <p:cNvPr name="Freeform 9" id="9"/>
          <p:cNvSpPr/>
          <p:nvPr/>
        </p:nvSpPr>
        <p:spPr>
          <a:xfrm flipH="false" flipV="false" rot="-5400000">
            <a:off x="15999718" y="1397250"/>
            <a:ext cx="1628132" cy="891032"/>
          </a:xfrm>
          <a:custGeom>
            <a:avLst/>
            <a:gdLst/>
            <a:ahLst/>
            <a:cxnLst/>
            <a:rect r="r" b="b" t="t" l="l"/>
            <a:pathLst>
              <a:path h="891032" w="1628132">
                <a:moveTo>
                  <a:pt x="0" y="0"/>
                </a:moveTo>
                <a:lnTo>
                  <a:pt x="1628132" y="0"/>
                </a:lnTo>
                <a:lnTo>
                  <a:pt x="1628132" y="891032"/>
                </a:lnTo>
                <a:lnTo>
                  <a:pt x="0" y="8910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95539" y="1841588"/>
            <a:ext cx="9667323" cy="1020445"/>
          </a:xfrm>
          <a:prstGeom prst="rect">
            <a:avLst/>
          </a:prstGeom>
        </p:spPr>
        <p:txBody>
          <a:bodyPr anchor="t" rtlCol="false" tIns="0" lIns="0" bIns="0" rIns="0">
            <a:spAutoFit/>
          </a:bodyPr>
          <a:lstStyle/>
          <a:p>
            <a:pPr algn="ctr">
              <a:lnSpc>
                <a:spcPts val="8329"/>
              </a:lnSpc>
            </a:pPr>
            <a:r>
              <a:rPr lang="en-US" sz="5949">
                <a:solidFill>
                  <a:srgbClr val="FF3654"/>
                </a:solidFill>
                <a:latin typeface="Anton"/>
                <a:ea typeface="Anton"/>
                <a:cs typeface="Anton"/>
                <a:sym typeface="Anton"/>
              </a:rPr>
              <a:t>WIN EXCITING CAR PRIZES!</a:t>
            </a:r>
          </a:p>
        </p:txBody>
      </p:sp>
      <p:sp>
        <p:nvSpPr>
          <p:cNvPr name="Freeform 11" id="11"/>
          <p:cNvSpPr/>
          <p:nvPr/>
        </p:nvSpPr>
        <p:spPr>
          <a:xfrm flipH="false" flipV="false" rot="0">
            <a:off x="1028700" y="3466091"/>
            <a:ext cx="1478713" cy="809259"/>
          </a:xfrm>
          <a:custGeom>
            <a:avLst/>
            <a:gdLst/>
            <a:ahLst/>
            <a:cxnLst/>
            <a:rect r="r" b="b" t="t" l="l"/>
            <a:pathLst>
              <a:path h="809259" w="1478713">
                <a:moveTo>
                  <a:pt x="0" y="0"/>
                </a:moveTo>
                <a:lnTo>
                  <a:pt x="1478713" y="0"/>
                </a:lnTo>
                <a:lnTo>
                  <a:pt x="1478713" y="809260"/>
                </a:lnTo>
                <a:lnTo>
                  <a:pt x="0" y="8092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9181881" y="3131304"/>
            <a:ext cx="7139825" cy="4918075"/>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Public Sans Bold"/>
                <a:ea typeface="Public Sans Bold"/>
                <a:cs typeface="Public Sans Bold"/>
                <a:sym typeface="Public Sans Bold"/>
              </a:rPr>
              <a:t>Unlock the thrill of driving a Toyota Vellfire when your </a:t>
            </a:r>
            <a:r>
              <a:rPr lang="en-US" b="true" sz="3999">
                <a:solidFill>
                  <a:srgbClr val="FF3654"/>
                </a:solidFill>
                <a:latin typeface="Public Sans Bold"/>
                <a:ea typeface="Public Sans Bold"/>
                <a:cs typeface="Public Sans Bold"/>
                <a:sym typeface="Public Sans Bold"/>
              </a:rPr>
              <a:t>personal sales soar past RM 600,000 – RM 800,000</a:t>
            </a:r>
            <a:r>
              <a:rPr lang="en-US" b="true" sz="3999">
                <a:solidFill>
                  <a:srgbClr val="FFFFFF"/>
                </a:solidFill>
                <a:latin typeface="Public Sans Bold"/>
                <a:ea typeface="Public Sans Bold"/>
                <a:cs typeface="Public Sans Bold"/>
                <a:sym typeface="Public Sans Bold"/>
              </a:rPr>
              <a:t>. This luxury ride awaits you—turn your success into a powerful reward! 🚗</a:t>
            </a:r>
          </a:p>
        </p:txBody>
      </p:sp>
      <p:pic>
        <p:nvPicPr>
          <p:cNvPr name="Picture 13" id="13"/>
          <p:cNvPicPr>
            <a:picLocks noChangeAspect="true"/>
          </p:cNvPicPr>
          <p:nvPr/>
        </p:nvPicPr>
        <p:blipFill>
          <a:blip r:embed="rId7"/>
          <a:srcRect l="0" t="0" r="0" b="0"/>
          <a:stretch>
            <a:fillRect/>
          </a:stretch>
        </p:blipFill>
        <p:spPr>
          <a:xfrm flipH="false" flipV="false" rot="0">
            <a:off x="5029200" y="-5298321"/>
            <a:ext cx="8229600" cy="8229600"/>
          </a:xfrm>
          <a:prstGeom prst="rect">
            <a:avLst/>
          </a:prstGeom>
        </p:spPr>
      </p:pic>
      <p:pic>
        <p:nvPicPr>
          <p:cNvPr name="Picture 14" id="14"/>
          <p:cNvPicPr>
            <a:picLocks noChangeAspect="true"/>
          </p:cNvPicPr>
          <p:nvPr/>
        </p:nvPicPr>
        <p:blipFill>
          <a:blip r:embed="rId8"/>
          <a:srcRect l="0" t="0" r="0" b="0"/>
          <a:stretch>
            <a:fillRect/>
          </a:stretch>
        </p:blipFill>
        <p:spPr>
          <a:xfrm flipH="false" flipV="false" rot="0">
            <a:off x="1028700" y="8065575"/>
            <a:ext cx="1204772" cy="1192725"/>
          </a:xfrm>
          <a:prstGeom prst="rect">
            <a:avLst/>
          </a:prstGeom>
        </p:spPr>
      </p:pic>
      <p:sp>
        <p:nvSpPr>
          <p:cNvPr name="TextBox 15" id="15"/>
          <p:cNvSpPr txBox="true"/>
          <p:nvPr/>
        </p:nvSpPr>
        <p:spPr>
          <a:xfrm rot="0">
            <a:off x="2507413" y="992466"/>
            <a:ext cx="7131831" cy="677673"/>
          </a:xfrm>
          <a:prstGeom prst="rect">
            <a:avLst/>
          </a:prstGeom>
        </p:spPr>
        <p:txBody>
          <a:bodyPr anchor="t" rtlCol="false" tIns="0" lIns="0" bIns="0" rIns="0">
            <a:spAutoFit/>
          </a:bodyPr>
          <a:lstStyle/>
          <a:p>
            <a:pPr algn="ctr">
              <a:lnSpc>
                <a:spcPts val="5697"/>
              </a:lnSpc>
            </a:pPr>
            <a:r>
              <a:rPr lang="en-US" sz="4069">
                <a:solidFill>
                  <a:srgbClr val="24B6AB"/>
                </a:solidFill>
                <a:latin typeface="Anton"/>
                <a:ea typeface="Anton"/>
                <a:cs typeface="Anton"/>
                <a:sym typeface="Anton"/>
              </a:rPr>
              <a:t>DRIVE TOWARDS SUCCESS: </a:t>
            </a:r>
          </a:p>
        </p:txBody>
      </p:sp>
      <p:sp>
        <p:nvSpPr>
          <p:cNvPr name="TextBox 16" id="16"/>
          <p:cNvSpPr txBox="true"/>
          <p:nvPr/>
        </p:nvSpPr>
        <p:spPr>
          <a:xfrm rot="0">
            <a:off x="1028700" y="3728539"/>
            <a:ext cx="6325904" cy="688975"/>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Public Sans Bold"/>
                <a:ea typeface="Public Sans Bold"/>
                <a:cs typeface="Public Sans Bold"/>
                <a:sym typeface="Public Sans Bold"/>
              </a:rPr>
              <a:t> </a:t>
            </a:r>
            <a:r>
              <a:rPr lang="en-US" b="true" sz="3999">
                <a:solidFill>
                  <a:srgbClr val="FFFFFF"/>
                </a:solidFill>
                <a:latin typeface="Public Sans Bold"/>
                <a:ea typeface="Public Sans Bold"/>
                <a:cs typeface="Public Sans Bold"/>
                <a:sym typeface="Public Sans Bold"/>
              </a:rPr>
              <a:t>Vellfire</a:t>
            </a:r>
          </a:p>
        </p:txBody>
      </p:sp>
      <p:pic>
        <p:nvPicPr>
          <p:cNvPr name="Picture 17" id="17"/>
          <p:cNvPicPr>
            <a:picLocks noChangeAspect="true"/>
          </p:cNvPicPr>
          <p:nvPr/>
        </p:nvPicPr>
        <p:blipFill>
          <a:blip r:embed="rId8"/>
          <a:srcRect l="0" t="0" r="0" b="0"/>
          <a:stretch>
            <a:fillRect/>
          </a:stretch>
        </p:blipFill>
        <p:spPr>
          <a:xfrm flipH="false" flipV="false" rot="0">
            <a:off x="6699971" y="8268593"/>
            <a:ext cx="999704" cy="989707"/>
          </a:xfrm>
          <a:prstGeom prst="rect">
            <a:avLst/>
          </a:prstGeom>
        </p:spPr>
      </p:pic>
      <p:grpSp>
        <p:nvGrpSpPr>
          <p:cNvPr name="Group 18" id="18"/>
          <p:cNvGrpSpPr/>
          <p:nvPr/>
        </p:nvGrpSpPr>
        <p:grpSpPr>
          <a:xfrm rot="0">
            <a:off x="14746831" y="341888"/>
            <a:ext cx="6317871" cy="785712"/>
            <a:chOff x="0" y="0"/>
            <a:chExt cx="8423828" cy="1047616"/>
          </a:xfrm>
        </p:grpSpPr>
        <p:grpSp>
          <p:nvGrpSpPr>
            <p:cNvPr name="Group 19" id="19"/>
            <p:cNvGrpSpPr/>
            <p:nvPr/>
          </p:nvGrpSpPr>
          <p:grpSpPr>
            <a:xfrm rot="0">
              <a:off x="0" y="0"/>
              <a:ext cx="8423828" cy="1047616"/>
              <a:chOff x="0" y="0"/>
              <a:chExt cx="2246354" cy="279364"/>
            </a:xfrm>
          </p:grpSpPr>
          <p:sp>
            <p:nvSpPr>
              <p:cNvPr name="Freeform 20" id="2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1" id="2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2" id="22"/>
            <p:cNvGrpSpPr/>
            <p:nvPr/>
          </p:nvGrpSpPr>
          <p:grpSpPr>
            <a:xfrm rot="0">
              <a:off x="408724" y="118304"/>
              <a:ext cx="2433022" cy="811007"/>
              <a:chOff x="0" y="0"/>
              <a:chExt cx="812800" cy="270933"/>
            </a:xfrm>
          </p:grpSpPr>
          <p:sp>
            <p:nvSpPr>
              <p:cNvPr name="Freeform 23" id="2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4" id="2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5" id="2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9"/>
              <a:stretch>
                <a:fillRect l="0" t="0" r="0" b="0"/>
              </a:stretch>
            </a:blipFill>
          </p:spPr>
        </p:sp>
      </p:grpSp>
      <p:sp>
        <p:nvSpPr>
          <p:cNvPr name="Freeform 26" id="26"/>
          <p:cNvSpPr/>
          <p:nvPr/>
        </p:nvSpPr>
        <p:spPr>
          <a:xfrm flipH="false" flipV="false" rot="0">
            <a:off x="1371101" y="3217029"/>
            <a:ext cx="1498340" cy="2416677"/>
          </a:xfrm>
          <a:custGeom>
            <a:avLst/>
            <a:gdLst/>
            <a:ahLst/>
            <a:cxnLst/>
            <a:rect r="r" b="b" t="t" l="l"/>
            <a:pathLst>
              <a:path h="2416677" w="1498340">
                <a:moveTo>
                  <a:pt x="0" y="0"/>
                </a:moveTo>
                <a:lnTo>
                  <a:pt x="1498340" y="0"/>
                </a:lnTo>
                <a:lnTo>
                  <a:pt x="1498340" y="2416677"/>
                </a:lnTo>
                <a:lnTo>
                  <a:pt x="0" y="241667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7" id="27"/>
          <p:cNvGrpSpPr/>
          <p:nvPr/>
        </p:nvGrpSpPr>
        <p:grpSpPr>
          <a:xfrm rot="0">
            <a:off x="882440" y="4773956"/>
            <a:ext cx="8756803" cy="4932296"/>
            <a:chOff x="0" y="0"/>
            <a:chExt cx="11281991" cy="6354616"/>
          </a:xfrm>
        </p:grpSpPr>
        <p:sp>
          <p:nvSpPr>
            <p:cNvPr name="Freeform 28" id="28"/>
            <p:cNvSpPr/>
            <p:nvPr/>
          </p:nvSpPr>
          <p:spPr>
            <a:xfrm flipH="false" flipV="false" rot="0">
              <a:off x="0" y="0"/>
              <a:ext cx="11282045" cy="6354572"/>
            </a:xfrm>
            <a:custGeom>
              <a:avLst/>
              <a:gdLst/>
              <a:ahLst/>
              <a:cxnLst/>
              <a:rect r="r" b="b" t="t" l="l"/>
              <a:pathLst>
                <a:path h="6354572" w="11282045">
                  <a:moveTo>
                    <a:pt x="0" y="0"/>
                  </a:moveTo>
                  <a:lnTo>
                    <a:pt x="11282045" y="0"/>
                  </a:lnTo>
                  <a:lnTo>
                    <a:pt x="11282045" y="6354572"/>
                  </a:lnTo>
                  <a:lnTo>
                    <a:pt x="0" y="6354572"/>
                  </a:lnTo>
                  <a:lnTo>
                    <a:pt x="0" y="0"/>
                  </a:lnTo>
                  <a:close/>
                </a:path>
              </a:pathLst>
            </a:custGeom>
            <a:blipFill>
              <a:blip r:embed="rId12"/>
              <a:stretch>
                <a:fillRect l="0" t="0" r="0" b="0"/>
              </a:stretch>
            </a:blipFill>
          </p:spPr>
        </p:sp>
      </p:grpSp>
      <p:sp>
        <p:nvSpPr>
          <p:cNvPr name="TextBox 29" id="29"/>
          <p:cNvSpPr txBox="true"/>
          <p:nvPr/>
        </p:nvSpPr>
        <p:spPr>
          <a:xfrm rot="0">
            <a:off x="8906592" y="8535293"/>
            <a:ext cx="7139825" cy="688975"/>
          </a:xfrm>
          <a:prstGeom prst="rect">
            <a:avLst/>
          </a:prstGeom>
        </p:spPr>
        <p:txBody>
          <a:bodyPr anchor="t" rtlCol="false" tIns="0" lIns="0" bIns="0" rIns="0">
            <a:spAutoFit/>
          </a:bodyPr>
          <a:lstStyle/>
          <a:p>
            <a:pPr algn="ctr">
              <a:lnSpc>
                <a:spcPts val="5599"/>
              </a:lnSpc>
              <a:spcBef>
                <a:spcPct val="0"/>
              </a:spcBef>
            </a:pPr>
            <a:r>
              <a:rPr lang="en-US" b="true" sz="3999">
                <a:solidFill>
                  <a:srgbClr val="FFB81A"/>
                </a:solidFill>
                <a:latin typeface="Public Sans Bold"/>
                <a:ea typeface="Public Sans Bold"/>
                <a:cs typeface="Public Sans Bold"/>
                <a:sym typeface="Public Sans Bold"/>
              </a:rPr>
              <a:t>Car Value: RM 438,000</a:t>
            </a:r>
          </a:p>
        </p:txBody>
      </p:sp>
    </p:spTree>
  </p:cSld>
  <p:clrMapOvr>
    <a:masterClrMapping/>
  </p:clrMapOvr>
  <p:transition spd="fast">
    <p:wipe dir="l"/>
  </p:transition>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71603" y="-22778"/>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1703486" y="4550800"/>
            <a:ext cx="3095559" cy="375180"/>
          </a:xfrm>
          <a:prstGeom prst="rect">
            <a:avLst/>
          </a:prstGeom>
        </p:spPr>
        <p:txBody>
          <a:bodyPr anchor="t" rtlCol="false" tIns="0" lIns="0" bIns="0" rIns="0">
            <a:spAutoFit/>
          </a:bodyPr>
          <a:lstStyle/>
          <a:p>
            <a:pPr algn="ctr">
              <a:lnSpc>
                <a:spcPts val="2945"/>
              </a:lnSpc>
              <a:spcBef>
                <a:spcPct val="0"/>
              </a:spcBef>
            </a:pPr>
          </a:p>
        </p:txBody>
      </p:sp>
      <p:grpSp>
        <p:nvGrpSpPr>
          <p:cNvPr name="Group 5" id="5"/>
          <p:cNvGrpSpPr/>
          <p:nvPr/>
        </p:nvGrpSpPr>
        <p:grpSpPr>
          <a:xfrm rot="0">
            <a:off x="8906592" y="2862034"/>
            <a:ext cx="7690404" cy="5406560"/>
            <a:chOff x="0" y="0"/>
            <a:chExt cx="15905945" cy="11182305"/>
          </a:xfrm>
        </p:grpSpPr>
        <p:sp>
          <p:nvSpPr>
            <p:cNvPr name="Freeform 6" id="6"/>
            <p:cNvSpPr/>
            <p:nvPr/>
          </p:nvSpPr>
          <p:spPr>
            <a:xfrm flipH="false" flipV="false" rot="0">
              <a:off x="0" y="0"/>
              <a:ext cx="15905945" cy="11182305"/>
            </a:xfrm>
            <a:custGeom>
              <a:avLst/>
              <a:gdLst/>
              <a:ahLst/>
              <a:cxnLst/>
              <a:rect r="r" b="b" t="t" l="l"/>
              <a:pathLst>
                <a:path h="11182305" w="15905945">
                  <a:moveTo>
                    <a:pt x="15781485" y="11182304"/>
                  </a:moveTo>
                  <a:lnTo>
                    <a:pt x="124460" y="11182304"/>
                  </a:lnTo>
                  <a:cubicBezTo>
                    <a:pt x="55880" y="11182304"/>
                    <a:pt x="0" y="11126425"/>
                    <a:pt x="0" y="11057844"/>
                  </a:cubicBezTo>
                  <a:lnTo>
                    <a:pt x="0" y="124460"/>
                  </a:lnTo>
                  <a:cubicBezTo>
                    <a:pt x="0" y="55880"/>
                    <a:pt x="55880" y="0"/>
                    <a:pt x="124460" y="0"/>
                  </a:cubicBezTo>
                  <a:lnTo>
                    <a:pt x="15781485" y="0"/>
                  </a:lnTo>
                  <a:cubicBezTo>
                    <a:pt x="15850065" y="0"/>
                    <a:pt x="15905945" y="55880"/>
                    <a:pt x="15905945" y="124460"/>
                  </a:cubicBezTo>
                  <a:lnTo>
                    <a:pt x="15905945" y="11057844"/>
                  </a:lnTo>
                  <a:cubicBezTo>
                    <a:pt x="15905945" y="11126425"/>
                    <a:pt x="15850065" y="11182305"/>
                    <a:pt x="15781485" y="11182305"/>
                  </a:cubicBezTo>
                  <a:close/>
                </a:path>
              </a:pathLst>
            </a:custGeom>
            <a:solidFill>
              <a:srgbClr val="373737"/>
            </a:solidFill>
          </p:spPr>
        </p:sp>
      </p:grpSp>
      <p:grpSp>
        <p:nvGrpSpPr>
          <p:cNvPr name="Group 7" id="7"/>
          <p:cNvGrpSpPr/>
          <p:nvPr/>
        </p:nvGrpSpPr>
        <p:grpSpPr>
          <a:xfrm rot="0">
            <a:off x="1028700" y="3150354"/>
            <a:ext cx="6171123" cy="1955841"/>
            <a:chOff x="0" y="0"/>
            <a:chExt cx="12763639" cy="4045236"/>
          </a:xfrm>
        </p:grpSpPr>
        <p:sp>
          <p:nvSpPr>
            <p:cNvPr name="Freeform 8" id="8"/>
            <p:cNvSpPr/>
            <p:nvPr/>
          </p:nvSpPr>
          <p:spPr>
            <a:xfrm flipH="false" flipV="false" rot="0">
              <a:off x="0" y="0"/>
              <a:ext cx="12763639" cy="4045236"/>
            </a:xfrm>
            <a:custGeom>
              <a:avLst/>
              <a:gdLst/>
              <a:ahLst/>
              <a:cxnLst/>
              <a:rect r="r" b="b" t="t" l="l"/>
              <a:pathLst>
                <a:path h="4045236" w="12763639">
                  <a:moveTo>
                    <a:pt x="12639179" y="4045236"/>
                  </a:moveTo>
                  <a:lnTo>
                    <a:pt x="124460" y="4045236"/>
                  </a:lnTo>
                  <a:cubicBezTo>
                    <a:pt x="55880" y="4045236"/>
                    <a:pt x="0" y="3989356"/>
                    <a:pt x="0" y="3920776"/>
                  </a:cubicBezTo>
                  <a:lnTo>
                    <a:pt x="0" y="124460"/>
                  </a:lnTo>
                  <a:cubicBezTo>
                    <a:pt x="0" y="55880"/>
                    <a:pt x="55880" y="0"/>
                    <a:pt x="124460" y="0"/>
                  </a:cubicBezTo>
                  <a:lnTo>
                    <a:pt x="12639179" y="0"/>
                  </a:lnTo>
                  <a:cubicBezTo>
                    <a:pt x="12707758" y="0"/>
                    <a:pt x="12763639" y="55880"/>
                    <a:pt x="12763639" y="124460"/>
                  </a:cubicBezTo>
                  <a:lnTo>
                    <a:pt x="12763639" y="3920776"/>
                  </a:lnTo>
                  <a:cubicBezTo>
                    <a:pt x="12763639" y="3989356"/>
                    <a:pt x="12707758" y="4045236"/>
                    <a:pt x="12639179" y="4045236"/>
                  </a:cubicBezTo>
                  <a:close/>
                </a:path>
              </a:pathLst>
            </a:custGeom>
            <a:solidFill>
              <a:srgbClr val="FF3654"/>
            </a:solidFill>
          </p:spPr>
        </p:sp>
      </p:grpSp>
      <p:sp>
        <p:nvSpPr>
          <p:cNvPr name="Freeform 9" id="9"/>
          <p:cNvSpPr/>
          <p:nvPr/>
        </p:nvSpPr>
        <p:spPr>
          <a:xfrm flipH="false" flipV="false" rot="-5400000">
            <a:off x="15999718" y="1397250"/>
            <a:ext cx="1628132" cy="891032"/>
          </a:xfrm>
          <a:custGeom>
            <a:avLst/>
            <a:gdLst/>
            <a:ahLst/>
            <a:cxnLst/>
            <a:rect r="r" b="b" t="t" l="l"/>
            <a:pathLst>
              <a:path h="891032" w="1628132">
                <a:moveTo>
                  <a:pt x="0" y="0"/>
                </a:moveTo>
                <a:lnTo>
                  <a:pt x="1628132" y="0"/>
                </a:lnTo>
                <a:lnTo>
                  <a:pt x="1628132" y="891032"/>
                </a:lnTo>
                <a:lnTo>
                  <a:pt x="0" y="8910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95539" y="1841588"/>
            <a:ext cx="9667323" cy="1020445"/>
          </a:xfrm>
          <a:prstGeom prst="rect">
            <a:avLst/>
          </a:prstGeom>
        </p:spPr>
        <p:txBody>
          <a:bodyPr anchor="t" rtlCol="false" tIns="0" lIns="0" bIns="0" rIns="0">
            <a:spAutoFit/>
          </a:bodyPr>
          <a:lstStyle/>
          <a:p>
            <a:pPr algn="ctr">
              <a:lnSpc>
                <a:spcPts val="8329"/>
              </a:lnSpc>
            </a:pPr>
            <a:r>
              <a:rPr lang="en-US" sz="5949">
                <a:solidFill>
                  <a:srgbClr val="FF3654"/>
                </a:solidFill>
                <a:latin typeface="Anton"/>
                <a:ea typeface="Anton"/>
                <a:cs typeface="Anton"/>
                <a:sym typeface="Anton"/>
              </a:rPr>
              <a:t>WIN EXCITING CAR PRIZES!</a:t>
            </a:r>
          </a:p>
        </p:txBody>
      </p:sp>
      <p:sp>
        <p:nvSpPr>
          <p:cNvPr name="Freeform 11" id="11"/>
          <p:cNvSpPr/>
          <p:nvPr/>
        </p:nvSpPr>
        <p:spPr>
          <a:xfrm flipH="false" flipV="false" rot="0">
            <a:off x="1028700" y="3466091"/>
            <a:ext cx="1478713" cy="809259"/>
          </a:xfrm>
          <a:custGeom>
            <a:avLst/>
            <a:gdLst/>
            <a:ahLst/>
            <a:cxnLst/>
            <a:rect r="r" b="b" t="t" l="l"/>
            <a:pathLst>
              <a:path h="809259" w="1478713">
                <a:moveTo>
                  <a:pt x="0" y="0"/>
                </a:moveTo>
                <a:lnTo>
                  <a:pt x="1478713" y="0"/>
                </a:lnTo>
                <a:lnTo>
                  <a:pt x="1478713" y="809260"/>
                </a:lnTo>
                <a:lnTo>
                  <a:pt x="0" y="8092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9181881" y="3131304"/>
            <a:ext cx="7139825" cy="4918075"/>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Public Sans Bold"/>
                <a:ea typeface="Public Sans Bold"/>
                <a:cs typeface="Public Sans Bold"/>
                <a:sym typeface="Public Sans Bold"/>
              </a:rPr>
              <a:t>Elevate your journey with a sleek BMW 5 Series by surpassing </a:t>
            </a:r>
            <a:r>
              <a:rPr lang="en-US" b="true" sz="3999">
                <a:solidFill>
                  <a:srgbClr val="FF3654"/>
                </a:solidFill>
                <a:latin typeface="Public Sans Bold"/>
                <a:ea typeface="Public Sans Bold"/>
                <a:cs typeface="Public Sans Bold"/>
                <a:sym typeface="Public Sans Bold"/>
              </a:rPr>
              <a:t>RM 400,000 – RM 600,000 in personal sales.</a:t>
            </a:r>
            <a:r>
              <a:rPr lang="en-US" b="true" sz="3999">
                <a:solidFill>
                  <a:srgbClr val="FFFFFF"/>
                </a:solidFill>
                <a:latin typeface="Public Sans Bold"/>
                <a:ea typeface="Public Sans Bold"/>
                <a:cs typeface="Public Sans Bold"/>
                <a:sym typeface="Public Sans Bold"/>
              </a:rPr>
              <a:t> This premium ride is your key to success—drive your ambition forward! 🚗✨</a:t>
            </a:r>
          </a:p>
        </p:txBody>
      </p:sp>
      <p:pic>
        <p:nvPicPr>
          <p:cNvPr name="Picture 13" id="13"/>
          <p:cNvPicPr>
            <a:picLocks noChangeAspect="true"/>
          </p:cNvPicPr>
          <p:nvPr/>
        </p:nvPicPr>
        <p:blipFill>
          <a:blip r:embed="rId7"/>
          <a:srcRect l="0" t="0" r="0" b="0"/>
          <a:stretch>
            <a:fillRect/>
          </a:stretch>
        </p:blipFill>
        <p:spPr>
          <a:xfrm flipH="false" flipV="false" rot="0">
            <a:off x="5029200" y="-5298321"/>
            <a:ext cx="8229600" cy="8229600"/>
          </a:xfrm>
          <a:prstGeom prst="rect">
            <a:avLst/>
          </a:prstGeom>
        </p:spPr>
      </p:pic>
      <p:pic>
        <p:nvPicPr>
          <p:cNvPr name="Picture 14" id="14"/>
          <p:cNvPicPr>
            <a:picLocks noChangeAspect="true"/>
          </p:cNvPicPr>
          <p:nvPr/>
        </p:nvPicPr>
        <p:blipFill>
          <a:blip r:embed="rId8"/>
          <a:srcRect l="0" t="0" r="0" b="0"/>
          <a:stretch>
            <a:fillRect/>
          </a:stretch>
        </p:blipFill>
        <p:spPr>
          <a:xfrm flipH="false" flipV="false" rot="0">
            <a:off x="1028700" y="8065575"/>
            <a:ext cx="1204772" cy="1192725"/>
          </a:xfrm>
          <a:prstGeom prst="rect">
            <a:avLst/>
          </a:prstGeom>
        </p:spPr>
      </p:pic>
      <p:sp>
        <p:nvSpPr>
          <p:cNvPr name="TextBox 15" id="15"/>
          <p:cNvSpPr txBox="true"/>
          <p:nvPr/>
        </p:nvSpPr>
        <p:spPr>
          <a:xfrm rot="0">
            <a:off x="2507413" y="992466"/>
            <a:ext cx="7131831" cy="677673"/>
          </a:xfrm>
          <a:prstGeom prst="rect">
            <a:avLst/>
          </a:prstGeom>
        </p:spPr>
        <p:txBody>
          <a:bodyPr anchor="t" rtlCol="false" tIns="0" lIns="0" bIns="0" rIns="0">
            <a:spAutoFit/>
          </a:bodyPr>
          <a:lstStyle/>
          <a:p>
            <a:pPr algn="ctr">
              <a:lnSpc>
                <a:spcPts val="5697"/>
              </a:lnSpc>
            </a:pPr>
            <a:r>
              <a:rPr lang="en-US" sz="4069">
                <a:solidFill>
                  <a:srgbClr val="24B6AB"/>
                </a:solidFill>
                <a:latin typeface="Anton"/>
                <a:ea typeface="Anton"/>
                <a:cs typeface="Anton"/>
                <a:sym typeface="Anton"/>
              </a:rPr>
              <a:t>DRIVE TOWARDS SUCCESS: </a:t>
            </a:r>
          </a:p>
        </p:txBody>
      </p:sp>
      <p:sp>
        <p:nvSpPr>
          <p:cNvPr name="TextBox 16" id="16"/>
          <p:cNvSpPr txBox="true"/>
          <p:nvPr/>
        </p:nvSpPr>
        <p:spPr>
          <a:xfrm rot="0">
            <a:off x="1631086" y="3740925"/>
            <a:ext cx="6325904" cy="688975"/>
          </a:xfrm>
          <a:prstGeom prst="rect">
            <a:avLst/>
          </a:prstGeom>
        </p:spPr>
        <p:txBody>
          <a:bodyPr anchor="t" rtlCol="false" tIns="0" lIns="0" bIns="0" rIns="0">
            <a:spAutoFit/>
          </a:bodyPr>
          <a:lstStyle/>
          <a:p>
            <a:pPr algn="ctr">
              <a:lnSpc>
                <a:spcPts val="5599"/>
              </a:lnSpc>
              <a:spcBef>
                <a:spcPct val="0"/>
              </a:spcBef>
            </a:pPr>
            <a:r>
              <a:rPr lang="en-US" b="true" sz="3999">
                <a:solidFill>
                  <a:srgbClr val="FFFFFF"/>
                </a:solidFill>
                <a:latin typeface="Public Sans Bold"/>
                <a:ea typeface="Public Sans Bold"/>
                <a:cs typeface="Public Sans Bold"/>
                <a:sym typeface="Public Sans Bold"/>
              </a:rPr>
              <a:t>BMW 5 SERIES</a:t>
            </a:r>
          </a:p>
        </p:txBody>
      </p:sp>
      <p:pic>
        <p:nvPicPr>
          <p:cNvPr name="Picture 17" id="17"/>
          <p:cNvPicPr>
            <a:picLocks noChangeAspect="true"/>
          </p:cNvPicPr>
          <p:nvPr/>
        </p:nvPicPr>
        <p:blipFill>
          <a:blip r:embed="rId8"/>
          <a:srcRect l="0" t="0" r="0" b="0"/>
          <a:stretch>
            <a:fillRect/>
          </a:stretch>
        </p:blipFill>
        <p:spPr>
          <a:xfrm flipH="false" flipV="false" rot="0">
            <a:off x="6699971" y="8268593"/>
            <a:ext cx="999704" cy="989707"/>
          </a:xfrm>
          <a:prstGeom prst="rect">
            <a:avLst/>
          </a:prstGeom>
        </p:spPr>
      </p:pic>
      <p:grpSp>
        <p:nvGrpSpPr>
          <p:cNvPr name="Group 18" id="18"/>
          <p:cNvGrpSpPr/>
          <p:nvPr/>
        </p:nvGrpSpPr>
        <p:grpSpPr>
          <a:xfrm rot="0">
            <a:off x="14746831" y="341888"/>
            <a:ext cx="6317871" cy="785712"/>
            <a:chOff x="0" y="0"/>
            <a:chExt cx="8423828" cy="1047616"/>
          </a:xfrm>
        </p:grpSpPr>
        <p:grpSp>
          <p:nvGrpSpPr>
            <p:cNvPr name="Group 19" id="19"/>
            <p:cNvGrpSpPr/>
            <p:nvPr/>
          </p:nvGrpSpPr>
          <p:grpSpPr>
            <a:xfrm rot="0">
              <a:off x="0" y="0"/>
              <a:ext cx="8423828" cy="1047616"/>
              <a:chOff x="0" y="0"/>
              <a:chExt cx="2246354" cy="279364"/>
            </a:xfrm>
          </p:grpSpPr>
          <p:sp>
            <p:nvSpPr>
              <p:cNvPr name="Freeform 20" id="2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1" id="2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2" id="22"/>
            <p:cNvGrpSpPr/>
            <p:nvPr/>
          </p:nvGrpSpPr>
          <p:grpSpPr>
            <a:xfrm rot="0">
              <a:off x="408724" y="118304"/>
              <a:ext cx="2433022" cy="811007"/>
              <a:chOff x="0" y="0"/>
              <a:chExt cx="812800" cy="270933"/>
            </a:xfrm>
          </p:grpSpPr>
          <p:sp>
            <p:nvSpPr>
              <p:cNvPr name="Freeform 23" id="2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4" id="2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5" id="2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9"/>
              <a:stretch>
                <a:fillRect l="0" t="0" r="0" b="0"/>
              </a:stretch>
            </a:blipFill>
          </p:spPr>
        </p:sp>
      </p:grpSp>
      <p:grpSp>
        <p:nvGrpSpPr>
          <p:cNvPr name="Group 26" id="26"/>
          <p:cNvGrpSpPr/>
          <p:nvPr/>
        </p:nvGrpSpPr>
        <p:grpSpPr>
          <a:xfrm rot="0">
            <a:off x="94405" y="3992530"/>
            <a:ext cx="9087477" cy="5106007"/>
            <a:chOff x="0" y="0"/>
            <a:chExt cx="12426871" cy="6982321"/>
          </a:xfrm>
        </p:grpSpPr>
        <p:sp>
          <p:nvSpPr>
            <p:cNvPr name="Freeform 27" id="27"/>
            <p:cNvSpPr/>
            <p:nvPr/>
          </p:nvSpPr>
          <p:spPr>
            <a:xfrm flipH="false" flipV="false" rot="0">
              <a:off x="0" y="0"/>
              <a:ext cx="12426823" cy="6982333"/>
            </a:xfrm>
            <a:custGeom>
              <a:avLst/>
              <a:gdLst/>
              <a:ahLst/>
              <a:cxnLst/>
              <a:rect r="r" b="b" t="t" l="l"/>
              <a:pathLst>
                <a:path h="6982333" w="12426823">
                  <a:moveTo>
                    <a:pt x="0" y="0"/>
                  </a:moveTo>
                  <a:lnTo>
                    <a:pt x="12426823" y="0"/>
                  </a:lnTo>
                  <a:lnTo>
                    <a:pt x="12426823" y="6982333"/>
                  </a:lnTo>
                  <a:lnTo>
                    <a:pt x="0" y="6982333"/>
                  </a:lnTo>
                  <a:lnTo>
                    <a:pt x="0" y="0"/>
                  </a:lnTo>
                  <a:close/>
                </a:path>
              </a:pathLst>
            </a:custGeom>
            <a:blipFill>
              <a:blip r:embed="rId10"/>
              <a:stretch>
                <a:fillRect l="0" t="0" r="0" b="0"/>
              </a:stretch>
            </a:blipFill>
          </p:spPr>
        </p:sp>
      </p:grpSp>
      <p:sp>
        <p:nvSpPr>
          <p:cNvPr name="Freeform 28" id="28"/>
          <p:cNvSpPr/>
          <p:nvPr/>
        </p:nvSpPr>
        <p:spPr>
          <a:xfrm flipH="false" flipV="false" rot="0">
            <a:off x="1242514" y="3218700"/>
            <a:ext cx="1561844" cy="2519104"/>
          </a:xfrm>
          <a:custGeom>
            <a:avLst/>
            <a:gdLst/>
            <a:ahLst/>
            <a:cxnLst/>
            <a:rect r="r" b="b" t="t" l="l"/>
            <a:pathLst>
              <a:path h="2519104" w="1561844">
                <a:moveTo>
                  <a:pt x="0" y="0"/>
                </a:moveTo>
                <a:lnTo>
                  <a:pt x="1561844" y="0"/>
                </a:lnTo>
                <a:lnTo>
                  <a:pt x="1561844" y="2519104"/>
                </a:lnTo>
                <a:lnTo>
                  <a:pt x="0" y="251910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9" id="29"/>
          <p:cNvSpPr txBox="true"/>
          <p:nvPr/>
        </p:nvSpPr>
        <p:spPr>
          <a:xfrm rot="0">
            <a:off x="8906592" y="8409562"/>
            <a:ext cx="7139825" cy="688975"/>
          </a:xfrm>
          <a:prstGeom prst="rect">
            <a:avLst/>
          </a:prstGeom>
        </p:spPr>
        <p:txBody>
          <a:bodyPr anchor="t" rtlCol="false" tIns="0" lIns="0" bIns="0" rIns="0">
            <a:spAutoFit/>
          </a:bodyPr>
          <a:lstStyle/>
          <a:p>
            <a:pPr algn="ctr">
              <a:lnSpc>
                <a:spcPts val="5599"/>
              </a:lnSpc>
              <a:spcBef>
                <a:spcPct val="0"/>
              </a:spcBef>
            </a:pPr>
            <a:r>
              <a:rPr lang="en-US" b="true" sz="3999">
                <a:solidFill>
                  <a:srgbClr val="FFB81A"/>
                </a:solidFill>
                <a:latin typeface="Public Sans Bold"/>
                <a:ea typeface="Public Sans Bold"/>
                <a:cs typeface="Public Sans Bold"/>
                <a:sym typeface="Public Sans Bold"/>
              </a:rPr>
              <a:t>Car Value: RM 359,700</a:t>
            </a:r>
          </a:p>
        </p:txBody>
      </p:sp>
    </p:spTree>
  </p:cSld>
  <p:clrMapOvr>
    <a:masterClrMapping/>
  </p:clrMapOvr>
  <p:transition spd="fast">
    <p:wipe dir="l"/>
  </p:transition>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510033" y="0"/>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28700" y="812455"/>
            <a:ext cx="17238740" cy="9474545"/>
            <a:chOff x="0" y="0"/>
            <a:chExt cx="22984986" cy="12632727"/>
          </a:xfrm>
        </p:grpSpPr>
        <p:sp>
          <p:nvSpPr>
            <p:cNvPr name="Freeform 5" id="5"/>
            <p:cNvSpPr/>
            <p:nvPr/>
          </p:nvSpPr>
          <p:spPr>
            <a:xfrm flipH="true" flipV="true" rot="0">
              <a:off x="17498586" y="7146327"/>
              <a:ext cx="5486400" cy="5486400"/>
            </a:xfrm>
            <a:custGeom>
              <a:avLst/>
              <a:gdLst/>
              <a:ahLst/>
              <a:cxnLst/>
              <a:rect r="r" b="b" t="t" l="l"/>
              <a:pathLst>
                <a:path h="5486400" w="5486400">
                  <a:moveTo>
                    <a:pt x="5486400" y="5486400"/>
                  </a:moveTo>
                  <a:lnTo>
                    <a:pt x="0" y="5486400"/>
                  </a:lnTo>
                  <a:lnTo>
                    <a:pt x="0" y="0"/>
                  </a:lnTo>
                  <a:lnTo>
                    <a:pt x="5486400" y="0"/>
                  </a:lnTo>
                  <a:lnTo>
                    <a:pt x="5486400" y="54864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583218" y="-114300"/>
              <a:ext cx="8541602" cy="1976670"/>
            </a:xfrm>
            <a:prstGeom prst="rect">
              <a:avLst/>
            </a:prstGeom>
          </p:spPr>
          <p:txBody>
            <a:bodyPr anchor="t" rtlCol="false" tIns="0" lIns="0" bIns="0" rIns="0">
              <a:spAutoFit/>
            </a:bodyPr>
            <a:lstStyle/>
            <a:p>
              <a:pPr algn="ctr">
                <a:lnSpc>
                  <a:spcPts val="6183"/>
                </a:lnSpc>
              </a:pPr>
              <a:r>
                <a:rPr lang="en-US" sz="4067">
                  <a:solidFill>
                    <a:srgbClr val="24B6AB"/>
                  </a:solidFill>
                  <a:latin typeface="Anton"/>
                  <a:ea typeface="Anton"/>
                  <a:cs typeface="Anton"/>
                  <a:sym typeface="Anton"/>
                </a:rPr>
                <a:t>UNLOCK YOUR BUSINESS POTENTIAL WITH</a:t>
              </a:r>
            </a:p>
          </p:txBody>
        </p:sp>
        <p:sp>
          <p:nvSpPr>
            <p:cNvPr name="TextBox 7" id="7"/>
            <p:cNvSpPr txBox="true"/>
            <p:nvPr/>
          </p:nvSpPr>
          <p:spPr>
            <a:xfrm rot="0">
              <a:off x="0" y="1935395"/>
              <a:ext cx="11331157" cy="1382474"/>
            </a:xfrm>
            <a:prstGeom prst="rect">
              <a:avLst/>
            </a:prstGeom>
          </p:spPr>
          <p:txBody>
            <a:bodyPr anchor="t" rtlCol="false" tIns="0" lIns="0" bIns="0" rIns="0">
              <a:spAutoFit/>
            </a:bodyPr>
            <a:lstStyle/>
            <a:p>
              <a:pPr algn="ctr">
                <a:lnSpc>
                  <a:spcPts val="9046"/>
                </a:lnSpc>
              </a:pPr>
              <a:r>
                <a:rPr lang="en-US" sz="5951">
                  <a:solidFill>
                    <a:srgbClr val="FF3654"/>
                  </a:solidFill>
                  <a:latin typeface="Anton"/>
                  <a:ea typeface="Anton"/>
                  <a:cs typeface="Anton"/>
                  <a:sym typeface="Anton"/>
                </a:rPr>
                <a:t> BEAUTYFUL APPS SYSTEM</a:t>
              </a:r>
            </a:p>
          </p:txBody>
        </p:sp>
        <p:sp>
          <p:nvSpPr>
            <p:cNvPr name="TextBox 8" id="8"/>
            <p:cNvSpPr txBox="true"/>
            <p:nvPr/>
          </p:nvSpPr>
          <p:spPr>
            <a:xfrm rot="0">
              <a:off x="783660" y="3685566"/>
              <a:ext cx="10939366" cy="6686551"/>
            </a:xfrm>
            <a:prstGeom prst="rect">
              <a:avLst/>
            </a:prstGeom>
          </p:spPr>
          <p:txBody>
            <a:bodyPr anchor="t" rtlCol="false" tIns="0" lIns="0" bIns="0" rIns="0">
              <a:spAutoFit/>
            </a:bodyPr>
            <a:lstStyle/>
            <a:p>
              <a:pPr algn="ctr">
                <a:lnSpc>
                  <a:spcPts val="4499"/>
                </a:lnSpc>
              </a:pPr>
              <a:r>
                <a:rPr lang="en-US" b="true" sz="2999" spc="137">
                  <a:solidFill>
                    <a:srgbClr val="FBFBFD"/>
                  </a:solidFill>
                  <a:latin typeface="Public Sans Bold"/>
                  <a:ea typeface="Public Sans Bold"/>
                  <a:cs typeface="Public Sans Bold"/>
                  <a:sym typeface="Public Sans Bold"/>
                </a:rPr>
                <a:t>Empower your business with our advanced</a:t>
              </a:r>
              <a:r>
                <a:rPr lang="en-US" b="true" sz="2999" spc="137">
                  <a:solidFill>
                    <a:srgbClr val="CADB7F"/>
                  </a:solidFill>
                  <a:latin typeface="Public Sans Bold"/>
                  <a:ea typeface="Public Sans Bold"/>
                  <a:cs typeface="Public Sans Bold"/>
                  <a:sym typeface="Public Sans Bold"/>
                </a:rPr>
                <a:t>  BEAUTYFUL Apps system</a:t>
              </a:r>
              <a:r>
                <a:rPr lang="en-US" b="true" sz="2999" spc="137">
                  <a:solidFill>
                    <a:srgbClr val="FBFBFD"/>
                  </a:solidFill>
                  <a:latin typeface="Public Sans Bold"/>
                  <a:ea typeface="Public Sans Bold"/>
                  <a:cs typeface="Public Sans Bold"/>
                  <a:sym typeface="Public Sans Bold"/>
                </a:rPr>
                <a:t>! Partners who aspire to expand their network, can leverage our existing </a:t>
              </a:r>
              <a:r>
                <a:rPr lang="en-US" b="true" sz="2999" spc="137">
                  <a:solidFill>
                    <a:srgbClr val="D5E4A4"/>
                  </a:solidFill>
                  <a:latin typeface="Public Sans Bold"/>
                  <a:ea typeface="Public Sans Bold"/>
                  <a:cs typeface="Public Sans Bold"/>
                  <a:sym typeface="Public Sans Bold"/>
                </a:rPr>
                <a:t>BEAUTYFUL</a:t>
              </a:r>
              <a:r>
                <a:rPr lang="en-US" b="true" sz="2999" spc="137">
                  <a:solidFill>
                    <a:srgbClr val="FBFBFD"/>
                  </a:solidFill>
                  <a:latin typeface="Public Sans Bold"/>
                  <a:ea typeface="Public Sans Bold"/>
                  <a:cs typeface="Public Sans Bold"/>
                  <a:sym typeface="Public Sans Bold"/>
                </a:rPr>
                <a:t> Apps. Seamlessly manage and grow your business with our user-friendly platform. Take control of your success and unlock new opportunities with innovation at your fingertips!</a:t>
              </a:r>
            </a:p>
          </p:txBody>
        </p:sp>
      </p:grpSp>
      <p:grpSp>
        <p:nvGrpSpPr>
          <p:cNvPr name="Group 9" id="9"/>
          <p:cNvGrpSpPr/>
          <p:nvPr/>
        </p:nvGrpSpPr>
        <p:grpSpPr>
          <a:xfrm rot="0">
            <a:off x="14746831" y="341888"/>
            <a:ext cx="6317871" cy="785712"/>
            <a:chOff x="0" y="0"/>
            <a:chExt cx="8423828" cy="1047616"/>
          </a:xfrm>
        </p:grpSpPr>
        <p:grpSp>
          <p:nvGrpSpPr>
            <p:cNvPr name="Group 10" id="10"/>
            <p:cNvGrpSpPr/>
            <p:nvPr/>
          </p:nvGrpSpPr>
          <p:grpSpPr>
            <a:xfrm rot="0">
              <a:off x="0" y="0"/>
              <a:ext cx="8423828" cy="1047616"/>
              <a:chOff x="0" y="0"/>
              <a:chExt cx="2246354" cy="279364"/>
            </a:xfrm>
          </p:grpSpPr>
          <p:sp>
            <p:nvSpPr>
              <p:cNvPr name="Freeform 11" id="11"/>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2" id="12"/>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3" id="13"/>
            <p:cNvGrpSpPr/>
            <p:nvPr/>
          </p:nvGrpSpPr>
          <p:grpSpPr>
            <a:xfrm rot="0">
              <a:off x="408724" y="118304"/>
              <a:ext cx="2433022" cy="811007"/>
              <a:chOff x="0" y="0"/>
              <a:chExt cx="812800" cy="270933"/>
            </a:xfrm>
          </p:grpSpPr>
          <p:sp>
            <p:nvSpPr>
              <p:cNvPr name="Freeform 14" id="14"/>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5" id="15"/>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6" id="16"/>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7"/>
              <a:stretch>
                <a:fillRect l="0" t="0" r="0" b="0"/>
              </a:stretch>
            </a:blipFill>
          </p:spPr>
        </p:sp>
      </p:grpSp>
      <p:sp>
        <p:nvSpPr>
          <p:cNvPr name="Freeform 17" id="17"/>
          <p:cNvSpPr/>
          <p:nvPr/>
        </p:nvSpPr>
        <p:spPr>
          <a:xfrm flipH="false" flipV="false" rot="0">
            <a:off x="10016949" y="3398376"/>
            <a:ext cx="7656994" cy="4284012"/>
          </a:xfrm>
          <a:custGeom>
            <a:avLst/>
            <a:gdLst/>
            <a:ahLst/>
            <a:cxnLst/>
            <a:rect r="r" b="b" t="t" l="l"/>
            <a:pathLst>
              <a:path h="4284012" w="7656994">
                <a:moveTo>
                  <a:pt x="0" y="0"/>
                </a:moveTo>
                <a:lnTo>
                  <a:pt x="7656994" y="0"/>
                </a:lnTo>
                <a:lnTo>
                  <a:pt x="7656994" y="4284012"/>
                </a:lnTo>
                <a:lnTo>
                  <a:pt x="0" y="4284012"/>
                </a:lnTo>
                <a:lnTo>
                  <a:pt x="0" y="0"/>
                </a:lnTo>
                <a:close/>
              </a:path>
            </a:pathLst>
          </a:custGeom>
          <a:blipFill>
            <a:blip r:embed="rId8"/>
            <a:stretch>
              <a:fillRect l="0" t="0" r="0" b="0"/>
            </a:stretch>
          </a:blipFill>
        </p:spPr>
      </p:sp>
    </p:spTree>
  </p:cSld>
  <p:clrMapOvr>
    <a:masterClrMapping/>
  </p:clrMapOvr>
  <p:transition spd="fast">
    <p:wipe dir="l"/>
  </p:transition>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1590964" y="734744"/>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956032" y="3360410"/>
            <a:ext cx="10577769" cy="4923118"/>
            <a:chOff x="0" y="0"/>
            <a:chExt cx="3577284" cy="1664944"/>
          </a:xfrm>
        </p:grpSpPr>
        <p:sp>
          <p:nvSpPr>
            <p:cNvPr name="Freeform 4" id="4"/>
            <p:cNvSpPr/>
            <p:nvPr/>
          </p:nvSpPr>
          <p:spPr>
            <a:xfrm flipH="false" flipV="false" rot="0">
              <a:off x="0" y="0"/>
              <a:ext cx="3577284" cy="1664944"/>
            </a:xfrm>
            <a:custGeom>
              <a:avLst/>
              <a:gdLst/>
              <a:ahLst/>
              <a:cxnLst/>
              <a:rect r="r" b="b" t="t" l="l"/>
              <a:pathLst>
                <a:path h="1664944" w="3577284">
                  <a:moveTo>
                    <a:pt x="12442" y="0"/>
                  </a:moveTo>
                  <a:lnTo>
                    <a:pt x="3564842" y="0"/>
                  </a:lnTo>
                  <a:cubicBezTo>
                    <a:pt x="3568142" y="0"/>
                    <a:pt x="3571306" y="1311"/>
                    <a:pt x="3573640" y="3644"/>
                  </a:cubicBezTo>
                  <a:cubicBezTo>
                    <a:pt x="3575973" y="5978"/>
                    <a:pt x="3577284" y="9142"/>
                    <a:pt x="3577284" y="12442"/>
                  </a:cubicBezTo>
                  <a:lnTo>
                    <a:pt x="3577284" y="1652501"/>
                  </a:lnTo>
                  <a:cubicBezTo>
                    <a:pt x="3577284" y="1655801"/>
                    <a:pt x="3575973" y="1658966"/>
                    <a:pt x="3573640" y="1661300"/>
                  </a:cubicBezTo>
                  <a:cubicBezTo>
                    <a:pt x="3571306" y="1663633"/>
                    <a:pt x="3568142" y="1664944"/>
                    <a:pt x="3564842" y="1664944"/>
                  </a:cubicBezTo>
                  <a:lnTo>
                    <a:pt x="12442" y="1664944"/>
                  </a:lnTo>
                  <a:cubicBezTo>
                    <a:pt x="9142" y="1664944"/>
                    <a:pt x="5978" y="1663633"/>
                    <a:pt x="3644" y="1661300"/>
                  </a:cubicBezTo>
                  <a:cubicBezTo>
                    <a:pt x="1311" y="1658966"/>
                    <a:pt x="0" y="1655801"/>
                    <a:pt x="0" y="1652501"/>
                  </a:cubicBezTo>
                  <a:lnTo>
                    <a:pt x="0" y="12442"/>
                  </a:lnTo>
                  <a:cubicBezTo>
                    <a:pt x="0" y="9142"/>
                    <a:pt x="1311" y="5978"/>
                    <a:pt x="3644" y="3644"/>
                  </a:cubicBezTo>
                  <a:cubicBezTo>
                    <a:pt x="5978" y="1311"/>
                    <a:pt x="9142" y="0"/>
                    <a:pt x="12442" y="0"/>
                  </a:cubicBezTo>
                  <a:close/>
                </a:path>
              </a:pathLst>
            </a:custGeom>
            <a:solidFill>
              <a:srgbClr val="FFFFFF"/>
            </a:solidFill>
          </p:spPr>
        </p:sp>
        <p:sp>
          <p:nvSpPr>
            <p:cNvPr name="TextBox 5" id="5"/>
            <p:cNvSpPr txBox="true"/>
            <p:nvPr/>
          </p:nvSpPr>
          <p:spPr>
            <a:xfrm>
              <a:off x="0" y="-47625"/>
              <a:ext cx="3577284" cy="1712569"/>
            </a:xfrm>
            <a:prstGeom prst="rect">
              <a:avLst/>
            </a:prstGeom>
          </p:spPr>
          <p:txBody>
            <a:bodyPr anchor="ctr" rtlCol="false" tIns="36696" lIns="36696" bIns="36696" rIns="36696"/>
            <a:lstStyle/>
            <a:p>
              <a:pPr algn="ctr">
                <a:lnSpc>
                  <a:spcPts val="1921"/>
                </a:lnSpc>
              </a:pPr>
            </a:p>
            <a:p>
              <a:pPr algn="ctr">
                <a:lnSpc>
                  <a:spcPts val="1921"/>
                </a:lnSpc>
              </a:pPr>
            </a:p>
          </p:txBody>
        </p:sp>
      </p:grpSp>
      <p:sp>
        <p:nvSpPr>
          <p:cNvPr name="TextBox 6" id="6"/>
          <p:cNvSpPr txBox="true"/>
          <p:nvPr/>
        </p:nvSpPr>
        <p:spPr>
          <a:xfrm rot="0">
            <a:off x="6767909" y="4884669"/>
            <a:ext cx="9328361" cy="2975610"/>
          </a:xfrm>
          <a:prstGeom prst="rect">
            <a:avLst/>
          </a:prstGeom>
        </p:spPr>
        <p:txBody>
          <a:bodyPr anchor="t" rtlCol="false" tIns="0" lIns="0" bIns="0" rIns="0">
            <a:spAutoFit/>
          </a:bodyPr>
          <a:lstStyle/>
          <a:p>
            <a:pPr algn="ctr">
              <a:lnSpc>
                <a:spcPts val="2940"/>
              </a:lnSpc>
              <a:spcBef>
                <a:spcPct val="0"/>
              </a:spcBef>
            </a:pPr>
            <a:r>
              <a:rPr lang="en-US" sz="2100">
                <a:solidFill>
                  <a:srgbClr val="000000"/>
                </a:solidFill>
                <a:latin typeface="Public Sans"/>
                <a:ea typeface="Public Sans"/>
                <a:cs typeface="Public Sans"/>
                <a:sym typeface="Public Sans"/>
              </a:rPr>
              <a:t>Welcome to YIN YANG LONGEVITY QI HEALTH BEVERAGE.                  is our brand and for branding purposes. It is formulated and manufactured by Nebnex. </a:t>
            </a:r>
            <a:r>
              <a:rPr lang="en-US" sz="2100">
                <a:solidFill>
                  <a:srgbClr val="000000"/>
                </a:solidFill>
                <a:latin typeface="Public Sans"/>
                <a:ea typeface="Public Sans"/>
                <a:cs typeface="Public Sans"/>
                <a:sym typeface="Public Sans"/>
              </a:rPr>
              <a:t>Inspired by the wisdom </a:t>
            </a:r>
            <a:r>
              <a:rPr lang="en-US" b="true" sz="2100">
                <a:solidFill>
                  <a:srgbClr val="000000"/>
                </a:solidFill>
                <a:latin typeface="Public Sans Bold"/>
                <a:ea typeface="Public Sans Bold"/>
                <a:cs typeface="Public Sans Bold"/>
                <a:sym typeface="Public Sans Bold"/>
              </a:rPr>
              <a:t>"LET FOOD BE THY MEDICINE,"</a:t>
            </a:r>
            <a:r>
              <a:rPr lang="en-US" sz="2100">
                <a:solidFill>
                  <a:srgbClr val="000000"/>
                </a:solidFill>
                <a:latin typeface="Public Sans"/>
                <a:ea typeface="Public Sans"/>
                <a:cs typeface="Public Sans"/>
                <a:sym typeface="Public Sans"/>
              </a:rPr>
              <a:t> our ten meticulously crafted variants nourish and revitalize your body. </a:t>
            </a:r>
            <a:r>
              <a:rPr lang="en-US" b="true" sz="2100">
                <a:solidFill>
                  <a:srgbClr val="000000"/>
                </a:solidFill>
                <a:latin typeface="Public Sans Bold"/>
                <a:ea typeface="Public Sans Bold"/>
                <a:cs typeface="Public Sans Bold"/>
                <a:sym typeface="Public Sans Bold"/>
              </a:rPr>
              <a:t>Unlock your body's hidden capabilities with our elixir, blending holistic principles and modern insights. </a:t>
            </a:r>
            <a:r>
              <a:rPr lang="en-US" sz="2100">
                <a:solidFill>
                  <a:srgbClr val="000000"/>
                </a:solidFill>
                <a:latin typeface="Public Sans"/>
                <a:ea typeface="Public Sans"/>
                <a:cs typeface="Public Sans"/>
                <a:sym typeface="Public Sans"/>
              </a:rPr>
              <a:t>Embrace vitality, health, and a transformative journey towards a healthier you with YIN YANG LONGEVITY QI HEALTH BEVERAGE.</a:t>
            </a:r>
          </a:p>
        </p:txBody>
      </p:sp>
      <p:grpSp>
        <p:nvGrpSpPr>
          <p:cNvPr name="Group 7" id="7"/>
          <p:cNvGrpSpPr/>
          <p:nvPr/>
        </p:nvGrpSpPr>
        <p:grpSpPr>
          <a:xfrm rot="0">
            <a:off x="1283589" y="3482176"/>
            <a:ext cx="5878239" cy="5585901"/>
            <a:chOff x="0" y="0"/>
            <a:chExt cx="7837652" cy="7447868"/>
          </a:xfrm>
        </p:grpSpPr>
        <p:sp>
          <p:nvSpPr>
            <p:cNvPr name="TextBox 8" id="8"/>
            <p:cNvSpPr txBox="true"/>
            <p:nvPr/>
          </p:nvSpPr>
          <p:spPr>
            <a:xfrm rot="0">
              <a:off x="1948596" y="1396849"/>
              <a:ext cx="1258613" cy="230875"/>
            </a:xfrm>
            <a:prstGeom prst="rect">
              <a:avLst/>
            </a:prstGeom>
          </p:spPr>
          <p:txBody>
            <a:bodyPr anchor="t" rtlCol="false" tIns="0" lIns="0" bIns="0" rIns="0">
              <a:spAutoFit/>
            </a:bodyPr>
            <a:lstStyle/>
            <a:p>
              <a:pPr algn="ctr">
                <a:lnSpc>
                  <a:spcPts val="1467"/>
                </a:lnSpc>
              </a:pPr>
              <a:r>
                <a:rPr lang="en-US" b="true" sz="1222">
                  <a:solidFill>
                    <a:srgbClr val="000000"/>
                  </a:solidFill>
                  <a:latin typeface="Muli Semi-Bold"/>
                  <a:ea typeface="Muli Semi-Bold"/>
                  <a:cs typeface="Muli Semi-Bold"/>
                  <a:sym typeface="Muli Semi-Bold"/>
                </a:rPr>
                <a:t>Work</a:t>
              </a:r>
            </a:p>
          </p:txBody>
        </p:sp>
        <p:sp>
          <p:nvSpPr>
            <p:cNvPr name="TextBox 9" id="9"/>
            <p:cNvSpPr txBox="true"/>
            <p:nvPr/>
          </p:nvSpPr>
          <p:spPr>
            <a:xfrm rot="0">
              <a:off x="5609522" y="5072374"/>
              <a:ext cx="1258613" cy="230875"/>
            </a:xfrm>
            <a:prstGeom prst="rect">
              <a:avLst/>
            </a:prstGeom>
          </p:spPr>
          <p:txBody>
            <a:bodyPr anchor="t" rtlCol="false" tIns="0" lIns="0" bIns="0" rIns="0">
              <a:spAutoFit/>
            </a:bodyPr>
            <a:lstStyle/>
            <a:p>
              <a:pPr algn="ctr">
                <a:lnSpc>
                  <a:spcPts val="1467"/>
                </a:lnSpc>
              </a:pPr>
              <a:r>
                <a:rPr lang="en-US" b="true" sz="1222">
                  <a:solidFill>
                    <a:srgbClr val="000000"/>
                  </a:solidFill>
                  <a:latin typeface="Muli Semi-Bold"/>
                  <a:ea typeface="Muli Semi-Bold"/>
                  <a:cs typeface="Muli Semi-Bold"/>
                  <a:sym typeface="Muli Semi-Bold"/>
                </a:rPr>
                <a:t>Social</a:t>
              </a:r>
            </a:p>
          </p:txBody>
        </p:sp>
        <p:sp>
          <p:nvSpPr>
            <p:cNvPr name="Freeform 10" id="10"/>
            <p:cNvSpPr/>
            <p:nvPr/>
          </p:nvSpPr>
          <p:spPr>
            <a:xfrm flipH="false" flipV="false" rot="4426632">
              <a:off x="5512610" y="1595981"/>
              <a:ext cx="1135396" cy="3330085"/>
            </a:xfrm>
            <a:custGeom>
              <a:avLst/>
              <a:gdLst/>
              <a:ahLst/>
              <a:cxnLst/>
              <a:rect r="r" b="b" t="t" l="l"/>
              <a:pathLst>
                <a:path h="3330085" w="1135396">
                  <a:moveTo>
                    <a:pt x="0" y="0"/>
                  </a:moveTo>
                  <a:lnTo>
                    <a:pt x="1135396" y="0"/>
                  </a:lnTo>
                  <a:lnTo>
                    <a:pt x="1135396" y="3330084"/>
                  </a:lnTo>
                  <a:lnTo>
                    <a:pt x="0" y="3330084"/>
                  </a:lnTo>
                  <a:lnTo>
                    <a:pt x="0" y="0"/>
                  </a:lnTo>
                  <a:close/>
                </a:path>
              </a:pathLst>
            </a:custGeom>
            <a:blipFill>
              <a:blip r:embed="rId4"/>
              <a:stretch>
                <a:fillRect l="0" t="0" r="0" b="0"/>
              </a:stretch>
            </a:blipFill>
          </p:spPr>
        </p:sp>
        <p:sp>
          <p:nvSpPr>
            <p:cNvPr name="Freeform 11" id="11"/>
            <p:cNvSpPr/>
            <p:nvPr/>
          </p:nvSpPr>
          <p:spPr>
            <a:xfrm flipH="false" flipV="false" rot="155859">
              <a:off x="3633607" y="21807"/>
              <a:ext cx="1030875" cy="3023525"/>
            </a:xfrm>
            <a:custGeom>
              <a:avLst/>
              <a:gdLst/>
              <a:ahLst/>
              <a:cxnLst/>
              <a:rect r="r" b="b" t="t" l="l"/>
              <a:pathLst>
                <a:path h="3023525" w="1030875">
                  <a:moveTo>
                    <a:pt x="0" y="0"/>
                  </a:moveTo>
                  <a:lnTo>
                    <a:pt x="1030875" y="0"/>
                  </a:lnTo>
                  <a:lnTo>
                    <a:pt x="1030875" y="3023526"/>
                  </a:lnTo>
                  <a:lnTo>
                    <a:pt x="0" y="3023526"/>
                  </a:lnTo>
                  <a:lnTo>
                    <a:pt x="0" y="0"/>
                  </a:lnTo>
                  <a:close/>
                </a:path>
              </a:pathLst>
            </a:custGeom>
            <a:blipFill>
              <a:blip r:embed="rId5"/>
              <a:stretch>
                <a:fillRect l="0" t="0" r="0" b="0"/>
              </a:stretch>
            </a:blipFill>
          </p:spPr>
        </p:sp>
        <p:sp>
          <p:nvSpPr>
            <p:cNvPr name="Freeform 12" id="12"/>
            <p:cNvSpPr/>
            <p:nvPr/>
          </p:nvSpPr>
          <p:spPr>
            <a:xfrm flipH="false" flipV="false" rot="2700000">
              <a:off x="4950480" y="855680"/>
              <a:ext cx="901339" cy="2526998"/>
            </a:xfrm>
            <a:custGeom>
              <a:avLst/>
              <a:gdLst/>
              <a:ahLst/>
              <a:cxnLst/>
              <a:rect r="r" b="b" t="t" l="l"/>
              <a:pathLst>
                <a:path h="2526998" w="901339">
                  <a:moveTo>
                    <a:pt x="0" y="0"/>
                  </a:moveTo>
                  <a:lnTo>
                    <a:pt x="901339" y="0"/>
                  </a:lnTo>
                  <a:lnTo>
                    <a:pt x="901339" y="2526998"/>
                  </a:lnTo>
                  <a:lnTo>
                    <a:pt x="0" y="2526998"/>
                  </a:lnTo>
                  <a:lnTo>
                    <a:pt x="0" y="0"/>
                  </a:lnTo>
                  <a:close/>
                </a:path>
              </a:pathLst>
            </a:custGeom>
            <a:blipFill>
              <a:blip r:embed="rId6"/>
              <a:stretch>
                <a:fillRect l="0" t="-5408" r="0" b="-5408"/>
              </a:stretch>
            </a:blipFill>
          </p:spPr>
        </p:sp>
        <p:sp>
          <p:nvSpPr>
            <p:cNvPr name="Freeform 13" id="13"/>
            <p:cNvSpPr/>
            <p:nvPr/>
          </p:nvSpPr>
          <p:spPr>
            <a:xfrm flipH="false" flipV="false" rot="7216299">
              <a:off x="5306557" y="3222246"/>
              <a:ext cx="1021798" cy="3174595"/>
            </a:xfrm>
            <a:custGeom>
              <a:avLst/>
              <a:gdLst/>
              <a:ahLst/>
              <a:cxnLst/>
              <a:rect r="r" b="b" t="t" l="l"/>
              <a:pathLst>
                <a:path h="3174595" w="1021798">
                  <a:moveTo>
                    <a:pt x="0" y="0"/>
                  </a:moveTo>
                  <a:lnTo>
                    <a:pt x="1021798" y="0"/>
                  </a:lnTo>
                  <a:lnTo>
                    <a:pt x="1021798" y="3174596"/>
                  </a:lnTo>
                  <a:lnTo>
                    <a:pt x="0" y="3174596"/>
                  </a:lnTo>
                  <a:lnTo>
                    <a:pt x="0" y="0"/>
                  </a:lnTo>
                  <a:close/>
                </a:path>
              </a:pathLst>
            </a:custGeom>
            <a:blipFill>
              <a:blip r:embed="rId7"/>
              <a:stretch>
                <a:fillRect l="0" t="0" r="0" b="0"/>
              </a:stretch>
            </a:blipFill>
          </p:spPr>
        </p:sp>
        <p:sp>
          <p:nvSpPr>
            <p:cNvPr name="Freeform 14" id="14"/>
            <p:cNvSpPr/>
            <p:nvPr/>
          </p:nvSpPr>
          <p:spPr>
            <a:xfrm flipH="false" flipV="false" rot="8930753">
              <a:off x="4341158" y="4081518"/>
              <a:ext cx="1129593" cy="3313064"/>
            </a:xfrm>
            <a:custGeom>
              <a:avLst/>
              <a:gdLst/>
              <a:ahLst/>
              <a:cxnLst/>
              <a:rect r="r" b="b" t="t" l="l"/>
              <a:pathLst>
                <a:path h="3313064" w="1129593">
                  <a:moveTo>
                    <a:pt x="0" y="0"/>
                  </a:moveTo>
                  <a:lnTo>
                    <a:pt x="1129594" y="0"/>
                  </a:lnTo>
                  <a:lnTo>
                    <a:pt x="1129594" y="3313064"/>
                  </a:lnTo>
                  <a:lnTo>
                    <a:pt x="0" y="3313064"/>
                  </a:lnTo>
                  <a:lnTo>
                    <a:pt x="0" y="0"/>
                  </a:lnTo>
                  <a:close/>
                </a:path>
              </a:pathLst>
            </a:custGeom>
            <a:blipFill>
              <a:blip r:embed="rId8"/>
              <a:stretch>
                <a:fillRect l="0" t="0" r="0" b="0"/>
              </a:stretch>
            </a:blipFill>
          </p:spPr>
        </p:sp>
        <p:sp>
          <p:nvSpPr>
            <p:cNvPr name="Freeform 15" id="15"/>
            <p:cNvSpPr/>
            <p:nvPr/>
          </p:nvSpPr>
          <p:spPr>
            <a:xfrm flipH="false" flipV="false" rot="-10472824">
              <a:off x="3081538" y="4453884"/>
              <a:ext cx="929133" cy="2956528"/>
            </a:xfrm>
            <a:custGeom>
              <a:avLst/>
              <a:gdLst/>
              <a:ahLst/>
              <a:cxnLst/>
              <a:rect r="r" b="b" t="t" l="l"/>
              <a:pathLst>
                <a:path h="2956528" w="929133">
                  <a:moveTo>
                    <a:pt x="0" y="0"/>
                  </a:moveTo>
                  <a:lnTo>
                    <a:pt x="929133" y="0"/>
                  </a:lnTo>
                  <a:lnTo>
                    <a:pt x="929133" y="2956527"/>
                  </a:lnTo>
                  <a:lnTo>
                    <a:pt x="0" y="2956527"/>
                  </a:lnTo>
                  <a:lnTo>
                    <a:pt x="0" y="0"/>
                  </a:lnTo>
                  <a:close/>
                </a:path>
              </a:pathLst>
            </a:custGeom>
            <a:blipFill>
              <a:blip r:embed="rId9"/>
              <a:stretch>
                <a:fillRect l="-6200" t="-9745" r="-6200" b="0"/>
              </a:stretch>
            </a:blipFill>
          </p:spPr>
        </p:sp>
        <p:sp>
          <p:nvSpPr>
            <p:cNvPr name="Freeform 16" id="16"/>
            <p:cNvSpPr/>
            <p:nvPr/>
          </p:nvSpPr>
          <p:spPr>
            <a:xfrm flipH="false" flipV="false" rot="-8100000">
              <a:off x="1620218" y="3927667"/>
              <a:ext cx="1067220" cy="2925931"/>
            </a:xfrm>
            <a:custGeom>
              <a:avLst/>
              <a:gdLst/>
              <a:ahLst/>
              <a:cxnLst/>
              <a:rect r="r" b="b" t="t" l="l"/>
              <a:pathLst>
                <a:path h="2925931" w="1067220">
                  <a:moveTo>
                    <a:pt x="0" y="0"/>
                  </a:moveTo>
                  <a:lnTo>
                    <a:pt x="1067220" y="0"/>
                  </a:lnTo>
                  <a:lnTo>
                    <a:pt x="1067220" y="2925931"/>
                  </a:lnTo>
                  <a:lnTo>
                    <a:pt x="0" y="2925931"/>
                  </a:lnTo>
                  <a:lnTo>
                    <a:pt x="0" y="0"/>
                  </a:lnTo>
                  <a:close/>
                </a:path>
              </a:pathLst>
            </a:custGeom>
            <a:blipFill>
              <a:blip r:embed="rId10"/>
              <a:stretch>
                <a:fillRect l="0" t="-6660" r="0" b="-6660"/>
              </a:stretch>
            </a:blipFill>
          </p:spPr>
        </p:sp>
        <p:sp>
          <p:nvSpPr>
            <p:cNvPr name="Freeform 17" id="17"/>
            <p:cNvSpPr/>
            <p:nvPr/>
          </p:nvSpPr>
          <p:spPr>
            <a:xfrm flipH="false" flipV="false" rot="-6112178">
              <a:off x="1128376" y="2434021"/>
              <a:ext cx="1087096" cy="3188422"/>
            </a:xfrm>
            <a:custGeom>
              <a:avLst/>
              <a:gdLst/>
              <a:ahLst/>
              <a:cxnLst/>
              <a:rect r="r" b="b" t="t" l="l"/>
              <a:pathLst>
                <a:path h="3188422" w="1087096">
                  <a:moveTo>
                    <a:pt x="0" y="0"/>
                  </a:moveTo>
                  <a:lnTo>
                    <a:pt x="1087096" y="0"/>
                  </a:lnTo>
                  <a:lnTo>
                    <a:pt x="1087096" y="3188422"/>
                  </a:lnTo>
                  <a:lnTo>
                    <a:pt x="0" y="3188422"/>
                  </a:lnTo>
                  <a:lnTo>
                    <a:pt x="0" y="0"/>
                  </a:lnTo>
                  <a:close/>
                </a:path>
              </a:pathLst>
            </a:custGeom>
            <a:blipFill>
              <a:blip r:embed="rId11"/>
              <a:stretch>
                <a:fillRect l="0" t="0" r="0" b="0"/>
              </a:stretch>
            </a:blipFill>
          </p:spPr>
        </p:sp>
        <p:sp>
          <p:nvSpPr>
            <p:cNvPr name="Freeform 18" id="18"/>
            <p:cNvSpPr/>
            <p:nvPr/>
          </p:nvSpPr>
          <p:spPr>
            <a:xfrm flipH="false" flipV="false" rot="-4063435">
              <a:off x="1328394" y="1219751"/>
              <a:ext cx="1019374" cy="3167062"/>
            </a:xfrm>
            <a:custGeom>
              <a:avLst/>
              <a:gdLst/>
              <a:ahLst/>
              <a:cxnLst/>
              <a:rect r="r" b="b" t="t" l="l"/>
              <a:pathLst>
                <a:path h="3167062" w="1019374">
                  <a:moveTo>
                    <a:pt x="0" y="0"/>
                  </a:moveTo>
                  <a:lnTo>
                    <a:pt x="1019374" y="0"/>
                  </a:lnTo>
                  <a:lnTo>
                    <a:pt x="1019374" y="3167062"/>
                  </a:lnTo>
                  <a:lnTo>
                    <a:pt x="0" y="3167062"/>
                  </a:lnTo>
                  <a:lnTo>
                    <a:pt x="0" y="0"/>
                  </a:lnTo>
                  <a:close/>
                </a:path>
              </a:pathLst>
            </a:custGeom>
            <a:blipFill>
              <a:blip r:embed="rId12"/>
              <a:stretch>
                <a:fillRect l="0" t="0" r="0" b="0"/>
              </a:stretch>
            </a:blipFill>
          </p:spPr>
        </p:sp>
        <p:sp>
          <p:nvSpPr>
            <p:cNvPr name="Freeform 19" id="19"/>
            <p:cNvSpPr/>
            <p:nvPr/>
          </p:nvSpPr>
          <p:spPr>
            <a:xfrm flipH="false" flipV="false" rot="-1811943">
              <a:off x="2292903" y="184342"/>
              <a:ext cx="1070885" cy="3140874"/>
            </a:xfrm>
            <a:custGeom>
              <a:avLst/>
              <a:gdLst/>
              <a:ahLst/>
              <a:cxnLst/>
              <a:rect r="r" b="b" t="t" l="l"/>
              <a:pathLst>
                <a:path h="3140874" w="1070885">
                  <a:moveTo>
                    <a:pt x="0" y="0"/>
                  </a:moveTo>
                  <a:lnTo>
                    <a:pt x="1070885" y="0"/>
                  </a:lnTo>
                  <a:lnTo>
                    <a:pt x="1070885" y="3140874"/>
                  </a:lnTo>
                  <a:lnTo>
                    <a:pt x="0" y="3140874"/>
                  </a:lnTo>
                  <a:lnTo>
                    <a:pt x="0" y="0"/>
                  </a:lnTo>
                  <a:close/>
                </a:path>
              </a:pathLst>
            </a:custGeom>
            <a:blipFill>
              <a:blip r:embed="rId13"/>
              <a:stretch>
                <a:fillRect l="0" t="0" r="0" b="0"/>
              </a:stretch>
            </a:blipFill>
          </p:spPr>
        </p:sp>
        <p:sp>
          <p:nvSpPr>
            <p:cNvPr name="Freeform 20" id="20"/>
            <p:cNvSpPr/>
            <p:nvPr/>
          </p:nvSpPr>
          <p:spPr>
            <a:xfrm flipH="false" flipV="false" rot="0">
              <a:off x="2377308" y="2263793"/>
              <a:ext cx="3039455" cy="3039455"/>
            </a:xfrm>
            <a:custGeom>
              <a:avLst/>
              <a:gdLst/>
              <a:ahLst/>
              <a:cxnLst/>
              <a:rect r="r" b="b" t="t" l="l"/>
              <a:pathLst>
                <a:path h="3039455" w="3039455">
                  <a:moveTo>
                    <a:pt x="0" y="0"/>
                  </a:moveTo>
                  <a:lnTo>
                    <a:pt x="3039456" y="0"/>
                  </a:lnTo>
                  <a:lnTo>
                    <a:pt x="3039456" y="3039456"/>
                  </a:lnTo>
                  <a:lnTo>
                    <a:pt x="0" y="3039456"/>
                  </a:lnTo>
                  <a:lnTo>
                    <a:pt x="0" y="0"/>
                  </a:lnTo>
                  <a:close/>
                </a:path>
              </a:pathLst>
            </a:custGeom>
            <a:blipFill>
              <a:blip r:embed="rId14"/>
              <a:stretch>
                <a:fillRect l="0" t="0" r="0" b="0"/>
              </a:stretch>
            </a:blipFill>
          </p:spPr>
        </p:sp>
      </p:grpSp>
      <p:grpSp>
        <p:nvGrpSpPr>
          <p:cNvPr name="Group 21" id="21"/>
          <p:cNvGrpSpPr/>
          <p:nvPr/>
        </p:nvGrpSpPr>
        <p:grpSpPr>
          <a:xfrm rot="0">
            <a:off x="14746831" y="341888"/>
            <a:ext cx="6317871" cy="785712"/>
            <a:chOff x="0" y="0"/>
            <a:chExt cx="8423828" cy="1047616"/>
          </a:xfrm>
        </p:grpSpPr>
        <p:grpSp>
          <p:nvGrpSpPr>
            <p:cNvPr name="Group 22" id="22"/>
            <p:cNvGrpSpPr/>
            <p:nvPr/>
          </p:nvGrpSpPr>
          <p:grpSpPr>
            <a:xfrm rot="0">
              <a:off x="0" y="0"/>
              <a:ext cx="8423828" cy="1047616"/>
              <a:chOff x="0" y="0"/>
              <a:chExt cx="2246354" cy="279364"/>
            </a:xfrm>
          </p:grpSpPr>
          <p:sp>
            <p:nvSpPr>
              <p:cNvPr name="Freeform 23" id="23"/>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4" id="24"/>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5" id="25"/>
            <p:cNvGrpSpPr/>
            <p:nvPr/>
          </p:nvGrpSpPr>
          <p:grpSpPr>
            <a:xfrm rot="0">
              <a:off x="408724" y="118304"/>
              <a:ext cx="2433022" cy="811007"/>
              <a:chOff x="0" y="0"/>
              <a:chExt cx="812800" cy="270933"/>
            </a:xfrm>
          </p:grpSpPr>
          <p:sp>
            <p:nvSpPr>
              <p:cNvPr name="Freeform 26" id="26"/>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7" id="27"/>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8" id="28"/>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5"/>
              <a:stretch>
                <a:fillRect l="0" t="0" r="0" b="0"/>
              </a:stretch>
            </a:blipFill>
          </p:spPr>
        </p:sp>
      </p:grpSp>
      <p:grpSp>
        <p:nvGrpSpPr>
          <p:cNvPr name="Group 29" id="29"/>
          <p:cNvGrpSpPr/>
          <p:nvPr/>
        </p:nvGrpSpPr>
        <p:grpSpPr>
          <a:xfrm rot="0">
            <a:off x="8353393" y="3674276"/>
            <a:ext cx="5504987" cy="1171835"/>
            <a:chOff x="0" y="0"/>
            <a:chExt cx="1550204" cy="329988"/>
          </a:xfrm>
        </p:grpSpPr>
        <p:sp>
          <p:nvSpPr>
            <p:cNvPr name="Freeform 30" id="30"/>
            <p:cNvSpPr/>
            <p:nvPr/>
          </p:nvSpPr>
          <p:spPr>
            <a:xfrm flipH="false" flipV="false" rot="0">
              <a:off x="0" y="0"/>
              <a:ext cx="1550204" cy="329988"/>
            </a:xfrm>
            <a:custGeom>
              <a:avLst/>
              <a:gdLst/>
              <a:ahLst/>
              <a:cxnLst/>
              <a:rect r="r" b="b" t="t" l="l"/>
              <a:pathLst>
                <a:path h="329988" w="1550204">
                  <a:moveTo>
                    <a:pt x="0" y="0"/>
                  </a:moveTo>
                  <a:lnTo>
                    <a:pt x="1550204" y="0"/>
                  </a:lnTo>
                  <a:lnTo>
                    <a:pt x="1550204" y="329988"/>
                  </a:lnTo>
                  <a:lnTo>
                    <a:pt x="0" y="329988"/>
                  </a:lnTo>
                  <a:close/>
                </a:path>
              </a:pathLst>
            </a:custGeom>
            <a:solidFill>
              <a:srgbClr val="1D5964"/>
            </a:solidFill>
          </p:spPr>
        </p:sp>
        <p:sp>
          <p:nvSpPr>
            <p:cNvPr name="TextBox 31" id="31"/>
            <p:cNvSpPr txBox="true"/>
            <p:nvPr/>
          </p:nvSpPr>
          <p:spPr>
            <a:xfrm>
              <a:off x="0" y="-19050"/>
              <a:ext cx="1550204" cy="349038"/>
            </a:xfrm>
            <a:prstGeom prst="rect">
              <a:avLst/>
            </a:prstGeom>
          </p:spPr>
          <p:txBody>
            <a:bodyPr anchor="ctr" rtlCol="false" tIns="64651" lIns="64651" bIns="64651" rIns="64651"/>
            <a:lstStyle/>
            <a:p>
              <a:pPr algn="ctr">
                <a:lnSpc>
                  <a:spcPts val="1399"/>
                </a:lnSpc>
              </a:pPr>
            </a:p>
          </p:txBody>
        </p:sp>
      </p:grpSp>
      <p:sp>
        <p:nvSpPr>
          <p:cNvPr name="TextBox 32" id="32"/>
          <p:cNvSpPr txBox="true"/>
          <p:nvPr/>
        </p:nvSpPr>
        <p:spPr>
          <a:xfrm rot="0">
            <a:off x="1729366" y="1866728"/>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Freeform 33" id="33"/>
          <p:cNvSpPr/>
          <p:nvPr/>
        </p:nvSpPr>
        <p:spPr>
          <a:xfrm flipH="false" flipV="false" rot="0">
            <a:off x="945033" y="105553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4" id="34"/>
          <p:cNvSpPr/>
          <p:nvPr/>
        </p:nvSpPr>
        <p:spPr>
          <a:xfrm flipH="false" flipV="false" rot="0">
            <a:off x="14318772" y="4941819"/>
            <a:ext cx="932318" cy="274587"/>
          </a:xfrm>
          <a:custGeom>
            <a:avLst/>
            <a:gdLst/>
            <a:ahLst/>
            <a:cxnLst/>
            <a:rect r="r" b="b" t="t" l="l"/>
            <a:pathLst>
              <a:path h="274587" w="932318">
                <a:moveTo>
                  <a:pt x="0" y="0"/>
                </a:moveTo>
                <a:lnTo>
                  <a:pt x="932317" y="0"/>
                </a:lnTo>
                <a:lnTo>
                  <a:pt x="932317" y="274587"/>
                </a:lnTo>
                <a:lnTo>
                  <a:pt x="0" y="274587"/>
                </a:lnTo>
                <a:lnTo>
                  <a:pt x="0" y="0"/>
                </a:lnTo>
                <a:close/>
              </a:path>
            </a:pathLst>
          </a:custGeom>
          <a:blipFill>
            <a:blip r:embed="rId15"/>
            <a:stretch>
              <a:fillRect l="0" t="0" r="0" b="0"/>
            </a:stretch>
          </a:blipFill>
        </p:spPr>
      </p:sp>
      <p:sp>
        <p:nvSpPr>
          <p:cNvPr name="TextBox 35" id="35"/>
          <p:cNvSpPr txBox="true"/>
          <p:nvPr/>
        </p:nvSpPr>
        <p:spPr>
          <a:xfrm rot="0">
            <a:off x="8761389" y="3632600"/>
            <a:ext cx="5734490" cy="1131361"/>
          </a:xfrm>
          <a:prstGeom prst="rect">
            <a:avLst/>
          </a:prstGeom>
        </p:spPr>
        <p:txBody>
          <a:bodyPr anchor="t" rtlCol="false" tIns="0" lIns="0" bIns="0" rIns="0">
            <a:spAutoFit/>
          </a:bodyPr>
          <a:lstStyle/>
          <a:p>
            <a:pPr algn="l">
              <a:lnSpc>
                <a:spcPts val="4316"/>
              </a:lnSpc>
            </a:pPr>
            <a:r>
              <a:rPr lang="en-US" sz="3083" b="true">
                <a:solidFill>
                  <a:srgbClr val="D0DAD4"/>
                </a:solidFill>
                <a:latin typeface="Futura Bold"/>
                <a:ea typeface="Futura Bold"/>
                <a:cs typeface="Futura Bold"/>
                <a:sym typeface="Futura Bold"/>
              </a:rPr>
              <a:t>YIN YANG LONGEVITY QI HEALTH BEVERAGE</a:t>
            </a:r>
          </a:p>
        </p:txBody>
      </p:sp>
      <p:sp>
        <p:nvSpPr>
          <p:cNvPr name="TextBox 36" id="36"/>
          <p:cNvSpPr txBox="true"/>
          <p:nvPr/>
        </p:nvSpPr>
        <p:spPr>
          <a:xfrm rot="0">
            <a:off x="8854394" y="1789845"/>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a:t>
            </a:r>
            <a:r>
              <a:rPr lang="en-US" b="true" sz="2399" spc="110">
                <a:solidFill>
                  <a:srgbClr val="CADB7F"/>
                </a:solidFill>
                <a:latin typeface="Public Sans Bold"/>
                <a:ea typeface="Public Sans Bold"/>
                <a:cs typeface="Public Sans Bold"/>
                <a:sym typeface="Public Sans Bold"/>
              </a:rPr>
              <a:t> 42 essential products </a:t>
            </a:r>
            <a:r>
              <a:rPr lang="en-US" b="true" sz="2399" spc="110">
                <a:solidFill>
                  <a:srgbClr val="FFFFFF"/>
                </a:solidFill>
                <a:latin typeface="Public Sans Bold"/>
                <a:ea typeface="Public Sans Bold"/>
                <a:cs typeface="Public Sans Bold"/>
                <a:sym typeface="Public Sans Bold"/>
              </a:rPr>
              <a:t>meticulously crafted to elevate your journey towards graceful health and beauty.</a:t>
            </a:r>
          </a:p>
        </p:txBody>
      </p:sp>
    </p:spTree>
  </p:cSld>
  <p:clrMapOvr>
    <a:masterClrMapping/>
  </p:clrMapOvr>
  <p:transition spd="fast">
    <p:wipe dir="l"/>
  </p:transition>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2718809" y="0"/>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278991" y="3549874"/>
            <a:ext cx="6558827" cy="1247372"/>
            <a:chOff x="0" y="0"/>
            <a:chExt cx="28754715" cy="5468634"/>
          </a:xfrm>
        </p:grpSpPr>
        <p:sp>
          <p:nvSpPr>
            <p:cNvPr name="Freeform 4" id="4"/>
            <p:cNvSpPr/>
            <p:nvPr/>
          </p:nvSpPr>
          <p:spPr>
            <a:xfrm flipH="false" flipV="false" rot="0">
              <a:off x="0" y="0"/>
              <a:ext cx="28754716" cy="5468634"/>
            </a:xfrm>
            <a:custGeom>
              <a:avLst/>
              <a:gdLst/>
              <a:ahLst/>
              <a:cxnLst/>
              <a:rect r="r" b="b" t="t" l="l"/>
              <a:pathLst>
                <a:path h="5468634" w="28754716">
                  <a:moveTo>
                    <a:pt x="28630256" y="5468634"/>
                  </a:moveTo>
                  <a:lnTo>
                    <a:pt x="124460" y="5468634"/>
                  </a:lnTo>
                  <a:cubicBezTo>
                    <a:pt x="55880" y="5468634"/>
                    <a:pt x="0" y="5412754"/>
                    <a:pt x="0" y="5344174"/>
                  </a:cubicBezTo>
                  <a:lnTo>
                    <a:pt x="0" y="124460"/>
                  </a:lnTo>
                  <a:cubicBezTo>
                    <a:pt x="0" y="55880"/>
                    <a:pt x="55880" y="0"/>
                    <a:pt x="124460" y="0"/>
                  </a:cubicBezTo>
                  <a:lnTo>
                    <a:pt x="28630256" y="0"/>
                  </a:lnTo>
                  <a:cubicBezTo>
                    <a:pt x="28698834" y="0"/>
                    <a:pt x="28754716" y="55880"/>
                    <a:pt x="28754716" y="124460"/>
                  </a:cubicBezTo>
                  <a:lnTo>
                    <a:pt x="28754716" y="5344175"/>
                  </a:lnTo>
                  <a:cubicBezTo>
                    <a:pt x="28754716" y="5412754"/>
                    <a:pt x="28698834" y="5468634"/>
                    <a:pt x="28630256" y="5468634"/>
                  </a:cubicBezTo>
                  <a:close/>
                </a:path>
              </a:pathLst>
            </a:custGeom>
            <a:solidFill>
              <a:srgbClr val="A4BCC2"/>
            </a:solidFill>
          </p:spPr>
        </p:sp>
      </p:grpSp>
      <p:sp>
        <p:nvSpPr>
          <p:cNvPr name="TextBox 5" id="5"/>
          <p:cNvSpPr txBox="true"/>
          <p:nvPr/>
        </p:nvSpPr>
        <p:spPr>
          <a:xfrm rot="0">
            <a:off x="2521564" y="3684754"/>
            <a:ext cx="6073680" cy="1000222"/>
          </a:xfrm>
          <a:prstGeom prst="rect">
            <a:avLst/>
          </a:prstGeom>
        </p:spPr>
        <p:txBody>
          <a:bodyPr anchor="t" rtlCol="false" tIns="0" lIns="0" bIns="0" rIns="0">
            <a:spAutoFit/>
          </a:bodyPr>
          <a:lstStyle/>
          <a:p>
            <a:pPr algn="just">
              <a:lnSpc>
                <a:spcPts val="2027"/>
              </a:lnSpc>
            </a:pPr>
            <a:r>
              <a:rPr lang="en-US" sz="1524" b="true">
                <a:solidFill>
                  <a:srgbClr val="000000"/>
                </a:solidFill>
                <a:latin typeface="Futura Bold"/>
                <a:ea typeface="Futura Bold"/>
                <a:cs typeface="Futura Bold"/>
                <a:sym typeface="Futura Bold"/>
              </a:rPr>
              <a:t>QI ULTIMATE</a:t>
            </a:r>
            <a:r>
              <a:rPr lang="en-US" sz="1524" b="true">
                <a:solidFill>
                  <a:srgbClr val="000000"/>
                </a:solidFill>
                <a:latin typeface="Futura Bold"/>
                <a:ea typeface="Futura Bold"/>
                <a:cs typeface="Futura Bold"/>
                <a:sym typeface="Futura Bold"/>
              </a:rPr>
              <a:t> </a:t>
            </a:r>
          </a:p>
          <a:p>
            <a:pPr algn="just">
              <a:lnSpc>
                <a:spcPts val="2027"/>
              </a:lnSpc>
            </a:pPr>
            <a:r>
              <a:rPr lang="en-US" b="true" sz="1524">
                <a:solidFill>
                  <a:srgbClr val="000000"/>
                </a:solidFill>
                <a:latin typeface="Futura Bold"/>
                <a:ea typeface="Futura Bold"/>
                <a:cs typeface="Futura Bold"/>
                <a:sym typeface="Futura Bold"/>
              </a:rPr>
              <a:t>Immune Support &amp; Vitality: </a:t>
            </a:r>
            <a:r>
              <a:rPr lang="en-US" sz="1524">
                <a:solidFill>
                  <a:srgbClr val="000000"/>
                </a:solidFill>
                <a:latin typeface="Futura"/>
                <a:ea typeface="Futura"/>
                <a:cs typeface="Futura"/>
                <a:sym typeface="Futura"/>
              </a:rPr>
              <a:t>Enhances immunity, supports energy production, cardiovascular health, and reduces inflammation for long-term wellness.</a:t>
            </a:r>
          </a:p>
        </p:txBody>
      </p:sp>
      <p:grpSp>
        <p:nvGrpSpPr>
          <p:cNvPr name="Group 6" id="6"/>
          <p:cNvGrpSpPr/>
          <p:nvPr/>
        </p:nvGrpSpPr>
        <p:grpSpPr>
          <a:xfrm rot="0">
            <a:off x="2298413" y="4916857"/>
            <a:ext cx="6539405" cy="1101756"/>
            <a:chOff x="0" y="0"/>
            <a:chExt cx="24311669" cy="4096020"/>
          </a:xfrm>
        </p:grpSpPr>
        <p:sp>
          <p:nvSpPr>
            <p:cNvPr name="Freeform 7" id="7"/>
            <p:cNvSpPr/>
            <p:nvPr/>
          </p:nvSpPr>
          <p:spPr>
            <a:xfrm flipH="false" flipV="false" rot="0">
              <a:off x="0" y="0"/>
              <a:ext cx="24311670" cy="4096021"/>
            </a:xfrm>
            <a:custGeom>
              <a:avLst/>
              <a:gdLst/>
              <a:ahLst/>
              <a:cxnLst/>
              <a:rect r="r" b="b" t="t" l="l"/>
              <a:pathLst>
                <a:path h="4096021" w="24311670">
                  <a:moveTo>
                    <a:pt x="24187209" y="4096020"/>
                  </a:moveTo>
                  <a:lnTo>
                    <a:pt x="124460" y="4096020"/>
                  </a:lnTo>
                  <a:cubicBezTo>
                    <a:pt x="55880" y="4096020"/>
                    <a:pt x="0" y="4040140"/>
                    <a:pt x="0" y="3971560"/>
                  </a:cubicBezTo>
                  <a:lnTo>
                    <a:pt x="0" y="124460"/>
                  </a:lnTo>
                  <a:cubicBezTo>
                    <a:pt x="0" y="55880"/>
                    <a:pt x="55880" y="0"/>
                    <a:pt x="124460" y="0"/>
                  </a:cubicBezTo>
                  <a:lnTo>
                    <a:pt x="24187209" y="0"/>
                  </a:lnTo>
                  <a:cubicBezTo>
                    <a:pt x="24255789" y="0"/>
                    <a:pt x="24311670" y="55880"/>
                    <a:pt x="24311670" y="124460"/>
                  </a:cubicBezTo>
                  <a:lnTo>
                    <a:pt x="24311670" y="3971560"/>
                  </a:lnTo>
                  <a:cubicBezTo>
                    <a:pt x="24311670" y="4040140"/>
                    <a:pt x="24255789" y="4096021"/>
                    <a:pt x="24187209" y="4096021"/>
                  </a:cubicBezTo>
                  <a:close/>
                </a:path>
              </a:pathLst>
            </a:custGeom>
            <a:solidFill>
              <a:srgbClr val="C1D448"/>
            </a:solidFill>
          </p:spPr>
        </p:sp>
      </p:grpSp>
      <p:sp>
        <p:nvSpPr>
          <p:cNvPr name="TextBox 8" id="8"/>
          <p:cNvSpPr txBox="true"/>
          <p:nvPr/>
        </p:nvSpPr>
        <p:spPr>
          <a:xfrm rot="0">
            <a:off x="2561717" y="5161966"/>
            <a:ext cx="6023152" cy="754005"/>
          </a:xfrm>
          <a:prstGeom prst="rect">
            <a:avLst/>
          </a:prstGeom>
        </p:spPr>
        <p:txBody>
          <a:bodyPr anchor="t" rtlCol="false" tIns="0" lIns="0" bIns="0" rIns="0">
            <a:spAutoFit/>
          </a:bodyPr>
          <a:lstStyle/>
          <a:p>
            <a:pPr algn="just">
              <a:lnSpc>
                <a:spcPts val="2015"/>
              </a:lnSpc>
            </a:pPr>
            <a:r>
              <a:rPr lang="en-US" sz="1515" b="true">
                <a:solidFill>
                  <a:srgbClr val="000000"/>
                </a:solidFill>
                <a:latin typeface="Futura Bold"/>
                <a:ea typeface="Futura Bold"/>
                <a:cs typeface="Futura Bold"/>
                <a:sym typeface="Futura Bold"/>
              </a:rPr>
              <a:t>QI SUPERIOR</a:t>
            </a:r>
          </a:p>
          <a:p>
            <a:pPr algn="just">
              <a:lnSpc>
                <a:spcPts val="2015"/>
              </a:lnSpc>
            </a:pPr>
            <a:r>
              <a:rPr lang="en-US" b="true" sz="1515">
                <a:solidFill>
                  <a:srgbClr val="000000"/>
                </a:solidFill>
                <a:latin typeface="Futura Bold"/>
                <a:ea typeface="Futura Bold"/>
                <a:cs typeface="Futura Bold"/>
                <a:sym typeface="Futura Bold"/>
              </a:rPr>
              <a:t>Bone &amp; Skin Health:</a:t>
            </a:r>
            <a:r>
              <a:rPr lang="en-US" sz="1515">
                <a:solidFill>
                  <a:srgbClr val="000000"/>
                </a:solidFill>
                <a:latin typeface="Futura"/>
                <a:ea typeface="Futura"/>
                <a:cs typeface="Futura"/>
                <a:sym typeface="Futura"/>
              </a:rPr>
              <a:t> Promotes strong bones, collagen formation for skin, joint support, cellular repair, and immune defense.</a:t>
            </a:r>
          </a:p>
        </p:txBody>
      </p:sp>
      <p:grpSp>
        <p:nvGrpSpPr>
          <p:cNvPr name="Group 9" id="9"/>
          <p:cNvGrpSpPr/>
          <p:nvPr/>
        </p:nvGrpSpPr>
        <p:grpSpPr>
          <a:xfrm rot="0">
            <a:off x="2292191" y="6154711"/>
            <a:ext cx="6545626" cy="1083531"/>
            <a:chOff x="0" y="0"/>
            <a:chExt cx="23932666" cy="3961698"/>
          </a:xfrm>
        </p:grpSpPr>
        <p:sp>
          <p:nvSpPr>
            <p:cNvPr name="Freeform 10" id="10"/>
            <p:cNvSpPr/>
            <p:nvPr/>
          </p:nvSpPr>
          <p:spPr>
            <a:xfrm flipH="false" flipV="false" rot="0">
              <a:off x="0" y="0"/>
              <a:ext cx="23932666" cy="3961698"/>
            </a:xfrm>
            <a:custGeom>
              <a:avLst/>
              <a:gdLst/>
              <a:ahLst/>
              <a:cxnLst/>
              <a:rect r="r" b="b" t="t" l="l"/>
              <a:pathLst>
                <a:path h="3961698" w="23932666">
                  <a:moveTo>
                    <a:pt x="23808206" y="3961698"/>
                  </a:moveTo>
                  <a:lnTo>
                    <a:pt x="124460" y="3961698"/>
                  </a:lnTo>
                  <a:cubicBezTo>
                    <a:pt x="55880" y="3961698"/>
                    <a:pt x="0" y="3905818"/>
                    <a:pt x="0" y="3837238"/>
                  </a:cubicBezTo>
                  <a:lnTo>
                    <a:pt x="0" y="124460"/>
                  </a:lnTo>
                  <a:cubicBezTo>
                    <a:pt x="0" y="55880"/>
                    <a:pt x="55880" y="0"/>
                    <a:pt x="124460" y="0"/>
                  </a:cubicBezTo>
                  <a:lnTo>
                    <a:pt x="23808206" y="0"/>
                  </a:lnTo>
                  <a:cubicBezTo>
                    <a:pt x="23876786" y="0"/>
                    <a:pt x="23932666" y="55880"/>
                    <a:pt x="23932666" y="124460"/>
                  </a:cubicBezTo>
                  <a:lnTo>
                    <a:pt x="23932666" y="3837238"/>
                  </a:lnTo>
                  <a:cubicBezTo>
                    <a:pt x="23932666" y="3905818"/>
                    <a:pt x="23876786" y="3961698"/>
                    <a:pt x="23808206" y="3961698"/>
                  </a:cubicBezTo>
                  <a:close/>
                </a:path>
              </a:pathLst>
            </a:custGeom>
            <a:solidFill>
              <a:srgbClr val="D1AFAD"/>
            </a:solidFill>
          </p:spPr>
        </p:sp>
      </p:grpSp>
      <p:sp>
        <p:nvSpPr>
          <p:cNvPr name="TextBox 11" id="11"/>
          <p:cNvSpPr txBox="true"/>
          <p:nvPr/>
        </p:nvSpPr>
        <p:spPr>
          <a:xfrm rot="0">
            <a:off x="2503193" y="6332897"/>
            <a:ext cx="6048037" cy="754005"/>
          </a:xfrm>
          <a:prstGeom prst="rect">
            <a:avLst/>
          </a:prstGeom>
        </p:spPr>
        <p:txBody>
          <a:bodyPr anchor="t" rtlCol="false" tIns="0" lIns="0" bIns="0" rIns="0">
            <a:spAutoFit/>
          </a:bodyPr>
          <a:lstStyle/>
          <a:p>
            <a:pPr algn="just">
              <a:lnSpc>
                <a:spcPts val="2015"/>
              </a:lnSpc>
            </a:pPr>
            <a:r>
              <a:rPr lang="en-US" sz="1515" b="true">
                <a:solidFill>
                  <a:srgbClr val="000000"/>
                </a:solidFill>
                <a:latin typeface="Futura Bold"/>
                <a:ea typeface="Futura Bold"/>
                <a:cs typeface="Futura Bold"/>
                <a:sym typeface="Futura Bold"/>
              </a:rPr>
              <a:t>QI BOOST</a:t>
            </a:r>
          </a:p>
          <a:p>
            <a:pPr algn="just">
              <a:lnSpc>
                <a:spcPts val="2015"/>
              </a:lnSpc>
            </a:pPr>
            <a:r>
              <a:rPr lang="en-US" b="true" sz="1515">
                <a:solidFill>
                  <a:srgbClr val="000000"/>
                </a:solidFill>
                <a:latin typeface="Futura Bold"/>
                <a:ea typeface="Futura Bold"/>
                <a:cs typeface="Futura Bold"/>
                <a:sym typeface="Futura Bold"/>
              </a:rPr>
              <a:t>Detox &amp; Cellular Resilience: </a:t>
            </a:r>
            <a:r>
              <a:rPr lang="en-US" sz="1515">
                <a:solidFill>
                  <a:srgbClr val="000000"/>
                </a:solidFill>
                <a:latin typeface="Futura"/>
                <a:ea typeface="Futura"/>
                <a:cs typeface="Futura"/>
                <a:sym typeface="Futura"/>
              </a:rPr>
              <a:t>Aids detoxification, boosts cellular defense, supports gut health, metabolism, and inflammation management.</a:t>
            </a:r>
          </a:p>
        </p:txBody>
      </p:sp>
      <p:grpSp>
        <p:nvGrpSpPr>
          <p:cNvPr name="Group 12" id="12"/>
          <p:cNvGrpSpPr/>
          <p:nvPr/>
        </p:nvGrpSpPr>
        <p:grpSpPr>
          <a:xfrm rot="0">
            <a:off x="2308767" y="7356644"/>
            <a:ext cx="6545626" cy="1047954"/>
            <a:chOff x="0" y="0"/>
            <a:chExt cx="25615769" cy="4101082"/>
          </a:xfrm>
        </p:grpSpPr>
        <p:sp>
          <p:nvSpPr>
            <p:cNvPr name="Freeform 13" id="13"/>
            <p:cNvSpPr/>
            <p:nvPr/>
          </p:nvSpPr>
          <p:spPr>
            <a:xfrm flipH="false" flipV="false" rot="0">
              <a:off x="0" y="0"/>
              <a:ext cx="25615770" cy="4101082"/>
            </a:xfrm>
            <a:custGeom>
              <a:avLst/>
              <a:gdLst/>
              <a:ahLst/>
              <a:cxnLst/>
              <a:rect r="r" b="b" t="t" l="l"/>
              <a:pathLst>
                <a:path h="4101082" w="25615770">
                  <a:moveTo>
                    <a:pt x="25491309" y="4101081"/>
                  </a:moveTo>
                  <a:lnTo>
                    <a:pt x="124460" y="4101081"/>
                  </a:lnTo>
                  <a:cubicBezTo>
                    <a:pt x="55880" y="4101081"/>
                    <a:pt x="0" y="4045202"/>
                    <a:pt x="0" y="3976622"/>
                  </a:cubicBezTo>
                  <a:lnTo>
                    <a:pt x="0" y="124460"/>
                  </a:lnTo>
                  <a:cubicBezTo>
                    <a:pt x="0" y="55880"/>
                    <a:pt x="55880" y="0"/>
                    <a:pt x="124460" y="0"/>
                  </a:cubicBezTo>
                  <a:lnTo>
                    <a:pt x="25491309" y="0"/>
                  </a:lnTo>
                  <a:cubicBezTo>
                    <a:pt x="25559889" y="0"/>
                    <a:pt x="25615770" y="55880"/>
                    <a:pt x="25615770" y="124460"/>
                  </a:cubicBezTo>
                  <a:lnTo>
                    <a:pt x="25615770" y="3976622"/>
                  </a:lnTo>
                  <a:cubicBezTo>
                    <a:pt x="25615770" y="4045202"/>
                    <a:pt x="25559889" y="4101082"/>
                    <a:pt x="25491309" y="4101082"/>
                  </a:cubicBezTo>
                  <a:close/>
                </a:path>
              </a:pathLst>
            </a:custGeom>
            <a:solidFill>
              <a:srgbClr val="95CACA"/>
            </a:solidFill>
          </p:spPr>
        </p:sp>
      </p:grpSp>
      <p:sp>
        <p:nvSpPr>
          <p:cNvPr name="TextBox 14" id="14"/>
          <p:cNvSpPr txBox="true"/>
          <p:nvPr/>
        </p:nvSpPr>
        <p:spPr>
          <a:xfrm rot="0">
            <a:off x="2559947" y="7541565"/>
            <a:ext cx="6038041" cy="754004"/>
          </a:xfrm>
          <a:prstGeom prst="rect">
            <a:avLst/>
          </a:prstGeom>
        </p:spPr>
        <p:txBody>
          <a:bodyPr anchor="t" rtlCol="false" tIns="0" lIns="0" bIns="0" rIns="0">
            <a:spAutoFit/>
          </a:bodyPr>
          <a:lstStyle/>
          <a:p>
            <a:pPr algn="just">
              <a:lnSpc>
                <a:spcPts val="2015"/>
              </a:lnSpc>
            </a:pPr>
            <a:r>
              <a:rPr lang="en-US" sz="1515" b="true">
                <a:solidFill>
                  <a:srgbClr val="000000"/>
                </a:solidFill>
                <a:latin typeface="Futura Bold"/>
                <a:ea typeface="Futura Bold"/>
                <a:cs typeface="Futura Bold"/>
                <a:sym typeface="Futura Bold"/>
              </a:rPr>
              <a:t>QI EXCLUSIVE</a:t>
            </a:r>
          </a:p>
          <a:p>
            <a:pPr algn="just">
              <a:lnSpc>
                <a:spcPts val="2015"/>
              </a:lnSpc>
            </a:pPr>
            <a:r>
              <a:rPr lang="en-US" b="true" sz="1515">
                <a:solidFill>
                  <a:srgbClr val="000000"/>
                </a:solidFill>
                <a:latin typeface="Futura Bold"/>
                <a:ea typeface="Futura Bold"/>
                <a:cs typeface="Futura Bold"/>
                <a:sym typeface="Futura Bold"/>
              </a:rPr>
              <a:t>Joint &amp; Energy Metabolism: </a:t>
            </a:r>
            <a:r>
              <a:rPr lang="en-US" sz="1515">
                <a:solidFill>
                  <a:srgbClr val="000000"/>
                </a:solidFill>
                <a:latin typeface="Futura"/>
                <a:ea typeface="Futura"/>
                <a:cs typeface="Futura"/>
                <a:sym typeface="Futura"/>
              </a:rPr>
              <a:t>Supports joint mobility, cellular energy, and anti-aging, enhancing muscle recovery and NAD+ levels.</a:t>
            </a:r>
          </a:p>
        </p:txBody>
      </p:sp>
      <p:grpSp>
        <p:nvGrpSpPr>
          <p:cNvPr name="Group 15" id="15"/>
          <p:cNvGrpSpPr/>
          <p:nvPr/>
        </p:nvGrpSpPr>
        <p:grpSpPr>
          <a:xfrm rot="0">
            <a:off x="2325343" y="8540696"/>
            <a:ext cx="6529050" cy="1118613"/>
            <a:chOff x="0" y="0"/>
            <a:chExt cx="25637231" cy="4392391"/>
          </a:xfrm>
        </p:grpSpPr>
        <p:sp>
          <p:nvSpPr>
            <p:cNvPr name="Freeform 16" id="16"/>
            <p:cNvSpPr/>
            <p:nvPr/>
          </p:nvSpPr>
          <p:spPr>
            <a:xfrm flipH="false" flipV="false" rot="0">
              <a:off x="0" y="0"/>
              <a:ext cx="25637232" cy="4392391"/>
            </a:xfrm>
            <a:custGeom>
              <a:avLst/>
              <a:gdLst/>
              <a:ahLst/>
              <a:cxnLst/>
              <a:rect r="r" b="b" t="t" l="l"/>
              <a:pathLst>
                <a:path h="4392391" w="25637232">
                  <a:moveTo>
                    <a:pt x="25512771" y="4392391"/>
                  </a:moveTo>
                  <a:lnTo>
                    <a:pt x="124460" y="4392391"/>
                  </a:lnTo>
                  <a:cubicBezTo>
                    <a:pt x="55880" y="4392391"/>
                    <a:pt x="0" y="4336511"/>
                    <a:pt x="0" y="4267931"/>
                  </a:cubicBezTo>
                  <a:lnTo>
                    <a:pt x="0" y="124460"/>
                  </a:lnTo>
                  <a:cubicBezTo>
                    <a:pt x="0" y="55880"/>
                    <a:pt x="55880" y="0"/>
                    <a:pt x="124460" y="0"/>
                  </a:cubicBezTo>
                  <a:lnTo>
                    <a:pt x="25512771" y="0"/>
                  </a:lnTo>
                  <a:cubicBezTo>
                    <a:pt x="25581352" y="0"/>
                    <a:pt x="25637232" y="55880"/>
                    <a:pt x="25637232" y="124460"/>
                  </a:cubicBezTo>
                  <a:lnTo>
                    <a:pt x="25637232" y="4267931"/>
                  </a:lnTo>
                  <a:cubicBezTo>
                    <a:pt x="25637232" y="4336511"/>
                    <a:pt x="25581352" y="4392391"/>
                    <a:pt x="25512771" y="4392391"/>
                  </a:cubicBezTo>
                  <a:close/>
                </a:path>
              </a:pathLst>
            </a:custGeom>
            <a:solidFill>
              <a:srgbClr val="FFDB00"/>
            </a:solidFill>
          </p:spPr>
        </p:sp>
      </p:grpSp>
      <p:sp>
        <p:nvSpPr>
          <p:cNvPr name="TextBox 17" id="17"/>
          <p:cNvSpPr txBox="true"/>
          <p:nvPr/>
        </p:nvSpPr>
        <p:spPr>
          <a:xfrm rot="0">
            <a:off x="2519769" y="8717086"/>
            <a:ext cx="6063330" cy="754004"/>
          </a:xfrm>
          <a:prstGeom prst="rect">
            <a:avLst/>
          </a:prstGeom>
        </p:spPr>
        <p:txBody>
          <a:bodyPr anchor="t" rtlCol="false" tIns="0" lIns="0" bIns="0" rIns="0">
            <a:spAutoFit/>
          </a:bodyPr>
          <a:lstStyle/>
          <a:p>
            <a:pPr algn="just">
              <a:lnSpc>
                <a:spcPts val="2015"/>
              </a:lnSpc>
            </a:pPr>
            <a:r>
              <a:rPr lang="en-US" sz="1515" b="true">
                <a:solidFill>
                  <a:srgbClr val="000000"/>
                </a:solidFill>
                <a:latin typeface="Futura Bold"/>
                <a:ea typeface="Futura Bold"/>
                <a:cs typeface="Futura Bold"/>
                <a:sym typeface="Futura Bold"/>
              </a:rPr>
              <a:t>QI PROLONG</a:t>
            </a:r>
          </a:p>
          <a:p>
            <a:pPr algn="just">
              <a:lnSpc>
                <a:spcPts val="2015"/>
              </a:lnSpc>
            </a:pPr>
            <a:r>
              <a:rPr lang="en-US" b="true" sz="1515">
                <a:solidFill>
                  <a:srgbClr val="000000"/>
                </a:solidFill>
                <a:latin typeface="Futura Bold"/>
                <a:ea typeface="Futura Bold"/>
                <a:cs typeface="Futura Bold"/>
                <a:sym typeface="Futura Bold"/>
              </a:rPr>
              <a:t>Vitality &amp; Bone Health: </a:t>
            </a:r>
            <a:r>
              <a:rPr lang="en-US" sz="1515">
                <a:solidFill>
                  <a:srgbClr val="000000"/>
                </a:solidFill>
                <a:latin typeface="Futura"/>
                <a:ea typeface="Futura"/>
                <a:cs typeface="Futura"/>
                <a:sym typeface="Futura"/>
              </a:rPr>
              <a:t>Promotes sustained energy, muscle support, bone density, and overall metabolic function.</a:t>
            </a:r>
          </a:p>
        </p:txBody>
      </p:sp>
      <p:grpSp>
        <p:nvGrpSpPr>
          <p:cNvPr name="Group 18" id="18"/>
          <p:cNvGrpSpPr/>
          <p:nvPr/>
        </p:nvGrpSpPr>
        <p:grpSpPr>
          <a:xfrm rot="0">
            <a:off x="10064709" y="7263577"/>
            <a:ext cx="6653645" cy="1109611"/>
            <a:chOff x="0" y="0"/>
            <a:chExt cx="17777997" cy="2964790"/>
          </a:xfrm>
        </p:grpSpPr>
        <p:sp>
          <p:nvSpPr>
            <p:cNvPr name="Freeform 19" id="19"/>
            <p:cNvSpPr/>
            <p:nvPr/>
          </p:nvSpPr>
          <p:spPr>
            <a:xfrm flipH="false" flipV="false" rot="0">
              <a:off x="0" y="0"/>
              <a:ext cx="17777997" cy="2964791"/>
            </a:xfrm>
            <a:custGeom>
              <a:avLst/>
              <a:gdLst/>
              <a:ahLst/>
              <a:cxnLst/>
              <a:rect r="r" b="b" t="t" l="l"/>
              <a:pathLst>
                <a:path h="2964791" w="17777997">
                  <a:moveTo>
                    <a:pt x="17653538" y="2964790"/>
                  </a:moveTo>
                  <a:lnTo>
                    <a:pt x="124460" y="2964790"/>
                  </a:lnTo>
                  <a:cubicBezTo>
                    <a:pt x="55880" y="2964790"/>
                    <a:pt x="0" y="2908910"/>
                    <a:pt x="0" y="2840330"/>
                  </a:cubicBezTo>
                  <a:lnTo>
                    <a:pt x="0" y="124460"/>
                  </a:lnTo>
                  <a:cubicBezTo>
                    <a:pt x="0" y="55880"/>
                    <a:pt x="55880" y="0"/>
                    <a:pt x="124460" y="0"/>
                  </a:cubicBezTo>
                  <a:lnTo>
                    <a:pt x="17653538" y="0"/>
                  </a:lnTo>
                  <a:cubicBezTo>
                    <a:pt x="17722117" y="0"/>
                    <a:pt x="17777997" y="55880"/>
                    <a:pt x="17777997" y="124460"/>
                  </a:cubicBezTo>
                  <a:lnTo>
                    <a:pt x="17777997" y="2840331"/>
                  </a:lnTo>
                  <a:cubicBezTo>
                    <a:pt x="17777997" y="2908910"/>
                    <a:pt x="17722117" y="2964791"/>
                    <a:pt x="17653538" y="2964791"/>
                  </a:cubicBezTo>
                  <a:close/>
                </a:path>
              </a:pathLst>
            </a:custGeom>
            <a:solidFill>
              <a:srgbClr val="89ABE3"/>
            </a:solidFill>
          </p:spPr>
        </p:sp>
      </p:grpSp>
      <p:grpSp>
        <p:nvGrpSpPr>
          <p:cNvPr name="Group 20" id="20"/>
          <p:cNvGrpSpPr/>
          <p:nvPr/>
        </p:nvGrpSpPr>
        <p:grpSpPr>
          <a:xfrm rot="0">
            <a:off x="10064709" y="8551199"/>
            <a:ext cx="6653645" cy="1108110"/>
            <a:chOff x="0" y="0"/>
            <a:chExt cx="17777997" cy="2960779"/>
          </a:xfrm>
        </p:grpSpPr>
        <p:sp>
          <p:nvSpPr>
            <p:cNvPr name="Freeform 21" id="21"/>
            <p:cNvSpPr/>
            <p:nvPr/>
          </p:nvSpPr>
          <p:spPr>
            <a:xfrm flipH="false" flipV="false" rot="0">
              <a:off x="0" y="0"/>
              <a:ext cx="17777997" cy="2960779"/>
            </a:xfrm>
            <a:custGeom>
              <a:avLst/>
              <a:gdLst/>
              <a:ahLst/>
              <a:cxnLst/>
              <a:rect r="r" b="b" t="t" l="l"/>
              <a:pathLst>
                <a:path h="2960779" w="17777997">
                  <a:moveTo>
                    <a:pt x="17653538" y="2960779"/>
                  </a:moveTo>
                  <a:lnTo>
                    <a:pt x="124460" y="2960779"/>
                  </a:lnTo>
                  <a:cubicBezTo>
                    <a:pt x="55880" y="2960779"/>
                    <a:pt x="0" y="2904899"/>
                    <a:pt x="0" y="2836319"/>
                  </a:cubicBezTo>
                  <a:lnTo>
                    <a:pt x="0" y="124460"/>
                  </a:lnTo>
                  <a:cubicBezTo>
                    <a:pt x="0" y="55880"/>
                    <a:pt x="55880" y="0"/>
                    <a:pt x="124460" y="0"/>
                  </a:cubicBezTo>
                  <a:lnTo>
                    <a:pt x="17653538" y="0"/>
                  </a:lnTo>
                  <a:cubicBezTo>
                    <a:pt x="17722117" y="0"/>
                    <a:pt x="17777997" y="55880"/>
                    <a:pt x="17777997" y="124460"/>
                  </a:cubicBezTo>
                  <a:lnTo>
                    <a:pt x="17777997" y="2836319"/>
                  </a:lnTo>
                  <a:cubicBezTo>
                    <a:pt x="17777997" y="2904899"/>
                    <a:pt x="17722117" y="2960779"/>
                    <a:pt x="17653538" y="2960779"/>
                  </a:cubicBezTo>
                  <a:close/>
                </a:path>
              </a:pathLst>
            </a:custGeom>
            <a:solidFill>
              <a:srgbClr val="C98BDB"/>
            </a:solidFill>
          </p:spPr>
        </p:sp>
      </p:grpSp>
      <p:sp>
        <p:nvSpPr>
          <p:cNvPr name="TextBox 22" id="22"/>
          <p:cNvSpPr txBox="true"/>
          <p:nvPr/>
        </p:nvSpPr>
        <p:spPr>
          <a:xfrm rot="0">
            <a:off x="10407484" y="7458538"/>
            <a:ext cx="6084746" cy="763041"/>
          </a:xfrm>
          <a:prstGeom prst="rect">
            <a:avLst/>
          </a:prstGeom>
        </p:spPr>
        <p:txBody>
          <a:bodyPr anchor="t" rtlCol="false" tIns="0" lIns="0" bIns="0" rIns="0">
            <a:spAutoFit/>
          </a:bodyPr>
          <a:lstStyle/>
          <a:p>
            <a:pPr algn="l">
              <a:lnSpc>
                <a:spcPts val="2042"/>
              </a:lnSpc>
            </a:pPr>
            <a:r>
              <a:rPr lang="en-US" sz="1535" b="true">
                <a:solidFill>
                  <a:srgbClr val="000000"/>
                </a:solidFill>
                <a:latin typeface="Futura Bold"/>
                <a:ea typeface="Futura Bold"/>
                <a:cs typeface="Futura Bold"/>
                <a:sym typeface="Futura Bold"/>
              </a:rPr>
              <a:t>QI MAGNIFICENT</a:t>
            </a:r>
          </a:p>
          <a:p>
            <a:pPr algn="just">
              <a:lnSpc>
                <a:spcPts val="2042"/>
              </a:lnSpc>
            </a:pPr>
            <a:r>
              <a:rPr lang="en-US" b="true" sz="1535">
                <a:solidFill>
                  <a:srgbClr val="000000"/>
                </a:solidFill>
                <a:latin typeface="Futura Bold"/>
                <a:ea typeface="Futura Bold"/>
                <a:cs typeface="Futura Bold"/>
                <a:sym typeface="Futura Bold"/>
              </a:rPr>
              <a:t>Cog</a:t>
            </a:r>
            <a:r>
              <a:rPr lang="en-US" b="true" sz="1535">
                <a:solidFill>
                  <a:srgbClr val="000000"/>
                </a:solidFill>
                <a:latin typeface="Futura Bold"/>
                <a:ea typeface="Futura Bold"/>
                <a:cs typeface="Futura Bold"/>
                <a:sym typeface="Futura Bold"/>
              </a:rPr>
              <a:t>nitive &amp; Metabolic Support: </a:t>
            </a:r>
            <a:r>
              <a:rPr lang="en-US" sz="1535">
                <a:solidFill>
                  <a:srgbClr val="000000"/>
                </a:solidFill>
                <a:latin typeface="Futura"/>
                <a:ea typeface="Futura"/>
                <a:cs typeface="Futura"/>
                <a:sym typeface="Futura"/>
              </a:rPr>
              <a:t>Enhances cognitive function, glucose metabolism, reduces inflammation, and provides antioxidant support.</a:t>
            </a:r>
          </a:p>
        </p:txBody>
      </p:sp>
      <p:sp>
        <p:nvSpPr>
          <p:cNvPr name="TextBox 23" id="23"/>
          <p:cNvSpPr txBox="true"/>
          <p:nvPr/>
        </p:nvSpPr>
        <p:spPr>
          <a:xfrm rot="0">
            <a:off x="10465809" y="8711191"/>
            <a:ext cx="6084746" cy="763041"/>
          </a:xfrm>
          <a:prstGeom prst="rect">
            <a:avLst/>
          </a:prstGeom>
        </p:spPr>
        <p:txBody>
          <a:bodyPr anchor="t" rtlCol="false" tIns="0" lIns="0" bIns="0" rIns="0">
            <a:spAutoFit/>
          </a:bodyPr>
          <a:lstStyle/>
          <a:p>
            <a:pPr algn="l">
              <a:lnSpc>
                <a:spcPts val="2042"/>
              </a:lnSpc>
            </a:pPr>
            <a:r>
              <a:rPr lang="en-US" sz="1535" b="true">
                <a:solidFill>
                  <a:srgbClr val="000000"/>
                </a:solidFill>
                <a:latin typeface="Futura Bold"/>
                <a:ea typeface="Futura Bold"/>
                <a:cs typeface="Futura Bold"/>
                <a:sym typeface="Futura Bold"/>
              </a:rPr>
              <a:t>QI COMPLETE</a:t>
            </a:r>
          </a:p>
          <a:p>
            <a:pPr algn="l">
              <a:lnSpc>
                <a:spcPts val="2042"/>
              </a:lnSpc>
            </a:pPr>
            <a:r>
              <a:rPr lang="en-US" sz="1535" b="true">
                <a:solidFill>
                  <a:srgbClr val="000000"/>
                </a:solidFill>
                <a:latin typeface="Futura Bold"/>
                <a:ea typeface="Futura Bold"/>
                <a:cs typeface="Futura Bold"/>
                <a:sym typeface="Futura Bold"/>
              </a:rPr>
              <a:t>Joint &amp; Muscle Strength:</a:t>
            </a:r>
            <a:r>
              <a:rPr lang="en-US" sz="1535">
                <a:solidFill>
                  <a:srgbClr val="000000"/>
                </a:solidFill>
                <a:latin typeface="Futura"/>
                <a:ea typeface="Futura"/>
                <a:cs typeface="Futura"/>
                <a:sym typeface="Futura"/>
              </a:rPr>
              <a:t> Enhances joint and muscle health, supports enzyme reactions, and aids in healthy aging.</a:t>
            </a:r>
          </a:p>
        </p:txBody>
      </p:sp>
      <p:grpSp>
        <p:nvGrpSpPr>
          <p:cNvPr name="Group 24" id="24"/>
          <p:cNvGrpSpPr/>
          <p:nvPr/>
        </p:nvGrpSpPr>
        <p:grpSpPr>
          <a:xfrm rot="0">
            <a:off x="9976045" y="3549874"/>
            <a:ext cx="6742310" cy="1041517"/>
            <a:chOff x="0" y="0"/>
            <a:chExt cx="18014903" cy="2782849"/>
          </a:xfrm>
        </p:grpSpPr>
        <p:sp>
          <p:nvSpPr>
            <p:cNvPr name="Freeform 25" id="25"/>
            <p:cNvSpPr/>
            <p:nvPr/>
          </p:nvSpPr>
          <p:spPr>
            <a:xfrm flipH="false" flipV="false" rot="0">
              <a:off x="0" y="0"/>
              <a:ext cx="18014903" cy="2782849"/>
            </a:xfrm>
            <a:custGeom>
              <a:avLst/>
              <a:gdLst/>
              <a:ahLst/>
              <a:cxnLst/>
              <a:rect r="r" b="b" t="t" l="l"/>
              <a:pathLst>
                <a:path h="2782849" w="18014903">
                  <a:moveTo>
                    <a:pt x="17890443" y="2782849"/>
                  </a:moveTo>
                  <a:lnTo>
                    <a:pt x="124460" y="2782849"/>
                  </a:lnTo>
                  <a:cubicBezTo>
                    <a:pt x="55880" y="2782849"/>
                    <a:pt x="0" y="2726969"/>
                    <a:pt x="0" y="2658389"/>
                  </a:cubicBezTo>
                  <a:lnTo>
                    <a:pt x="0" y="124460"/>
                  </a:lnTo>
                  <a:cubicBezTo>
                    <a:pt x="0" y="55880"/>
                    <a:pt x="55880" y="0"/>
                    <a:pt x="124460" y="0"/>
                  </a:cubicBezTo>
                  <a:lnTo>
                    <a:pt x="17890443" y="0"/>
                  </a:lnTo>
                  <a:cubicBezTo>
                    <a:pt x="17959023" y="0"/>
                    <a:pt x="18014903" y="55880"/>
                    <a:pt x="18014903" y="124460"/>
                  </a:cubicBezTo>
                  <a:lnTo>
                    <a:pt x="18014903" y="2658389"/>
                  </a:lnTo>
                  <a:cubicBezTo>
                    <a:pt x="18014903" y="2726969"/>
                    <a:pt x="17959023" y="2782849"/>
                    <a:pt x="17890443" y="2782849"/>
                  </a:cubicBezTo>
                  <a:close/>
                </a:path>
              </a:pathLst>
            </a:custGeom>
            <a:solidFill>
              <a:srgbClr val="48D597"/>
            </a:solidFill>
          </p:spPr>
        </p:sp>
      </p:grpSp>
      <p:sp>
        <p:nvSpPr>
          <p:cNvPr name="TextBox 26" id="26"/>
          <p:cNvSpPr txBox="true"/>
          <p:nvPr/>
        </p:nvSpPr>
        <p:spPr>
          <a:xfrm rot="0">
            <a:off x="10318819" y="3704354"/>
            <a:ext cx="6030017" cy="763041"/>
          </a:xfrm>
          <a:prstGeom prst="rect">
            <a:avLst/>
          </a:prstGeom>
        </p:spPr>
        <p:txBody>
          <a:bodyPr anchor="t" rtlCol="false" tIns="0" lIns="0" bIns="0" rIns="0">
            <a:spAutoFit/>
          </a:bodyPr>
          <a:lstStyle/>
          <a:p>
            <a:pPr algn="just">
              <a:lnSpc>
                <a:spcPts val="2042"/>
              </a:lnSpc>
            </a:pPr>
            <a:r>
              <a:rPr lang="en-US" sz="1535" b="true">
                <a:solidFill>
                  <a:srgbClr val="000000"/>
                </a:solidFill>
                <a:latin typeface="Futura Bold"/>
                <a:ea typeface="Futura Bold"/>
                <a:cs typeface="Futura Bold"/>
                <a:sym typeface="Futura Bold"/>
              </a:rPr>
              <a:t>QI RECOVER</a:t>
            </a:r>
          </a:p>
          <a:p>
            <a:pPr algn="just">
              <a:lnSpc>
                <a:spcPts val="2042"/>
              </a:lnSpc>
            </a:pPr>
            <a:r>
              <a:rPr lang="en-US" b="true" sz="1535">
                <a:solidFill>
                  <a:srgbClr val="000000"/>
                </a:solidFill>
                <a:latin typeface="Futura Bold"/>
                <a:ea typeface="Futura Bold"/>
                <a:cs typeface="Futura Bold"/>
                <a:sym typeface="Futura Bold"/>
              </a:rPr>
              <a:t>Cellular &amp; Heart Health: </a:t>
            </a:r>
            <a:r>
              <a:rPr lang="en-US" sz="1535">
                <a:solidFill>
                  <a:srgbClr val="000000"/>
                </a:solidFill>
                <a:latin typeface="Futura"/>
                <a:ea typeface="Futura"/>
                <a:cs typeface="Futura"/>
                <a:sym typeface="Futura"/>
              </a:rPr>
              <a:t>Supports mitochondrial function, immune defense, bone health, and cardiovascular balance.</a:t>
            </a:r>
          </a:p>
        </p:txBody>
      </p:sp>
      <p:grpSp>
        <p:nvGrpSpPr>
          <p:cNvPr name="Group 27" id="27"/>
          <p:cNvGrpSpPr/>
          <p:nvPr/>
        </p:nvGrpSpPr>
        <p:grpSpPr>
          <a:xfrm rot="0">
            <a:off x="9976045" y="4718787"/>
            <a:ext cx="6739956" cy="1191401"/>
            <a:chOff x="0" y="0"/>
            <a:chExt cx="16112441" cy="2848146"/>
          </a:xfrm>
        </p:grpSpPr>
        <p:sp>
          <p:nvSpPr>
            <p:cNvPr name="Freeform 28" id="28"/>
            <p:cNvSpPr/>
            <p:nvPr/>
          </p:nvSpPr>
          <p:spPr>
            <a:xfrm flipH="false" flipV="false" rot="0">
              <a:off x="0" y="0"/>
              <a:ext cx="16112441" cy="2848146"/>
            </a:xfrm>
            <a:custGeom>
              <a:avLst/>
              <a:gdLst/>
              <a:ahLst/>
              <a:cxnLst/>
              <a:rect r="r" b="b" t="t" l="l"/>
              <a:pathLst>
                <a:path h="2848146" w="16112441">
                  <a:moveTo>
                    <a:pt x="15987981" y="2848146"/>
                  </a:moveTo>
                  <a:lnTo>
                    <a:pt x="124460" y="2848146"/>
                  </a:lnTo>
                  <a:cubicBezTo>
                    <a:pt x="55880" y="2848146"/>
                    <a:pt x="0" y="2792266"/>
                    <a:pt x="0" y="2723686"/>
                  </a:cubicBezTo>
                  <a:lnTo>
                    <a:pt x="0" y="124460"/>
                  </a:lnTo>
                  <a:cubicBezTo>
                    <a:pt x="0" y="55880"/>
                    <a:pt x="55880" y="0"/>
                    <a:pt x="124460" y="0"/>
                  </a:cubicBezTo>
                  <a:lnTo>
                    <a:pt x="15987981" y="0"/>
                  </a:lnTo>
                  <a:cubicBezTo>
                    <a:pt x="16056561" y="0"/>
                    <a:pt x="16112441" y="55880"/>
                    <a:pt x="16112441" y="124460"/>
                  </a:cubicBezTo>
                  <a:lnTo>
                    <a:pt x="16112441" y="2723686"/>
                  </a:lnTo>
                  <a:cubicBezTo>
                    <a:pt x="16112441" y="2792266"/>
                    <a:pt x="16056561" y="2848146"/>
                    <a:pt x="15987981" y="2848146"/>
                  </a:cubicBezTo>
                  <a:close/>
                </a:path>
              </a:pathLst>
            </a:custGeom>
            <a:solidFill>
              <a:srgbClr val="F0B388"/>
            </a:solidFill>
          </p:spPr>
        </p:sp>
      </p:grpSp>
      <p:sp>
        <p:nvSpPr>
          <p:cNvPr name="TextBox 29" id="29"/>
          <p:cNvSpPr txBox="true"/>
          <p:nvPr/>
        </p:nvSpPr>
        <p:spPr>
          <a:xfrm rot="0">
            <a:off x="10318819" y="4911566"/>
            <a:ext cx="6084746" cy="763041"/>
          </a:xfrm>
          <a:prstGeom prst="rect">
            <a:avLst/>
          </a:prstGeom>
        </p:spPr>
        <p:txBody>
          <a:bodyPr anchor="t" rtlCol="false" tIns="0" lIns="0" bIns="0" rIns="0">
            <a:spAutoFit/>
          </a:bodyPr>
          <a:lstStyle/>
          <a:p>
            <a:pPr algn="just">
              <a:lnSpc>
                <a:spcPts val="2042"/>
              </a:lnSpc>
            </a:pPr>
            <a:r>
              <a:rPr lang="en-US" sz="1535" b="true">
                <a:solidFill>
                  <a:srgbClr val="000000"/>
                </a:solidFill>
                <a:latin typeface="Futura Bold"/>
                <a:ea typeface="Futura Bold"/>
                <a:cs typeface="Futura Bold"/>
                <a:sym typeface="Futura Bold"/>
              </a:rPr>
              <a:t>QI ENHANCE</a:t>
            </a:r>
          </a:p>
          <a:p>
            <a:pPr algn="just">
              <a:lnSpc>
                <a:spcPts val="2042"/>
              </a:lnSpc>
            </a:pPr>
            <a:r>
              <a:rPr lang="en-US" b="true" sz="1535">
                <a:solidFill>
                  <a:srgbClr val="000000"/>
                </a:solidFill>
                <a:latin typeface="Futura Bold"/>
                <a:ea typeface="Futura Bold"/>
                <a:cs typeface="Futura Bold"/>
                <a:sym typeface="Futura Bold"/>
              </a:rPr>
              <a:t>Skin &amp; Bone Vitality: </a:t>
            </a:r>
            <a:r>
              <a:rPr lang="en-US" sz="1535">
                <a:solidFill>
                  <a:srgbClr val="000000"/>
                </a:solidFill>
                <a:latin typeface="Futura"/>
                <a:ea typeface="Futura"/>
                <a:cs typeface="Futura"/>
                <a:sym typeface="Futura"/>
              </a:rPr>
              <a:t>Boosts bone strength, skin elasticity, protein synthesis, and inflammation management.</a:t>
            </a:r>
          </a:p>
        </p:txBody>
      </p:sp>
      <p:grpSp>
        <p:nvGrpSpPr>
          <p:cNvPr name="Group 30" id="30"/>
          <p:cNvGrpSpPr/>
          <p:nvPr/>
        </p:nvGrpSpPr>
        <p:grpSpPr>
          <a:xfrm rot="0">
            <a:off x="10006384" y="6009084"/>
            <a:ext cx="6709616" cy="1162248"/>
            <a:chOff x="0" y="0"/>
            <a:chExt cx="16039912" cy="2778453"/>
          </a:xfrm>
        </p:grpSpPr>
        <p:sp>
          <p:nvSpPr>
            <p:cNvPr name="Freeform 31" id="31"/>
            <p:cNvSpPr/>
            <p:nvPr/>
          </p:nvSpPr>
          <p:spPr>
            <a:xfrm flipH="false" flipV="false" rot="0">
              <a:off x="0" y="0"/>
              <a:ext cx="16039912" cy="2778453"/>
            </a:xfrm>
            <a:custGeom>
              <a:avLst/>
              <a:gdLst/>
              <a:ahLst/>
              <a:cxnLst/>
              <a:rect r="r" b="b" t="t" l="l"/>
              <a:pathLst>
                <a:path h="2778453" w="16039912">
                  <a:moveTo>
                    <a:pt x="15915452" y="2778453"/>
                  </a:moveTo>
                  <a:lnTo>
                    <a:pt x="124460" y="2778453"/>
                  </a:lnTo>
                  <a:cubicBezTo>
                    <a:pt x="55880" y="2778453"/>
                    <a:pt x="0" y="2722573"/>
                    <a:pt x="0" y="2653993"/>
                  </a:cubicBezTo>
                  <a:lnTo>
                    <a:pt x="0" y="124460"/>
                  </a:lnTo>
                  <a:cubicBezTo>
                    <a:pt x="0" y="55880"/>
                    <a:pt x="55880" y="0"/>
                    <a:pt x="124460" y="0"/>
                  </a:cubicBezTo>
                  <a:lnTo>
                    <a:pt x="15915452" y="0"/>
                  </a:lnTo>
                  <a:cubicBezTo>
                    <a:pt x="15984032" y="0"/>
                    <a:pt x="16039912" y="55880"/>
                    <a:pt x="16039912" y="124460"/>
                  </a:cubicBezTo>
                  <a:lnTo>
                    <a:pt x="16039912" y="2653993"/>
                  </a:lnTo>
                  <a:cubicBezTo>
                    <a:pt x="16039912" y="2722573"/>
                    <a:pt x="15984032" y="2778453"/>
                    <a:pt x="15915452" y="2778453"/>
                  </a:cubicBezTo>
                  <a:close/>
                </a:path>
              </a:pathLst>
            </a:custGeom>
            <a:solidFill>
              <a:srgbClr val="FFB1BB"/>
            </a:solidFill>
          </p:spPr>
        </p:sp>
      </p:grpSp>
      <p:sp>
        <p:nvSpPr>
          <p:cNvPr name="TextBox 32" id="32"/>
          <p:cNvSpPr txBox="true"/>
          <p:nvPr/>
        </p:nvSpPr>
        <p:spPr>
          <a:xfrm rot="0">
            <a:off x="10349159" y="6180112"/>
            <a:ext cx="6084746" cy="763041"/>
          </a:xfrm>
          <a:prstGeom prst="rect">
            <a:avLst/>
          </a:prstGeom>
        </p:spPr>
        <p:txBody>
          <a:bodyPr anchor="t" rtlCol="false" tIns="0" lIns="0" bIns="0" rIns="0">
            <a:spAutoFit/>
          </a:bodyPr>
          <a:lstStyle/>
          <a:p>
            <a:pPr algn="just">
              <a:lnSpc>
                <a:spcPts val="2042"/>
              </a:lnSpc>
            </a:pPr>
            <a:r>
              <a:rPr lang="en-US" sz="1535" b="true">
                <a:solidFill>
                  <a:srgbClr val="000000"/>
                </a:solidFill>
                <a:latin typeface="Futura Bold"/>
                <a:ea typeface="Futura Bold"/>
                <a:cs typeface="Futura Bold"/>
                <a:sym typeface="Futura Bold"/>
              </a:rPr>
              <a:t>QI </a:t>
            </a:r>
            <a:r>
              <a:rPr lang="en-US" sz="1535" b="true">
                <a:solidFill>
                  <a:srgbClr val="000000"/>
                </a:solidFill>
                <a:latin typeface="Futura Bold"/>
                <a:ea typeface="Futura Bold"/>
                <a:cs typeface="Futura Bold"/>
                <a:sym typeface="Futura Bold"/>
              </a:rPr>
              <a:t>COMPREHENSIVE</a:t>
            </a:r>
          </a:p>
          <a:p>
            <a:pPr algn="just">
              <a:lnSpc>
                <a:spcPts val="2042"/>
              </a:lnSpc>
            </a:pPr>
            <a:r>
              <a:rPr lang="en-US" b="true" sz="1535">
                <a:solidFill>
                  <a:srgbClr val="000000"/>
                </a:solidFill>
                <a:latin typeface="Futura Bold"/>
                <a:ea typeface="Futura Bold"/>
                <a:cs typeface="Futura Bold"/>
                <a:sym typeface="Futura Bold"/>
              </a:rPr>
              <a:t>Detox &amp; Weight Balance: </a:t>
            </a:r>
            <a:r>
              <a:rPr lang="en-US" sz="1535">
                <a:solidFill>
                  <a:srgbClr val="000000"/>
                </a:solidFill>
                <a:latin typeface="Futura"/>
                <a:ea typeface="Futura"/>
                <a:cs typeface="Futura"/>
                <a:sym typeface="Futura"/>
              </a:rPr>
              <a:t>Facilitates detox, supports weight management, cellular energy, immune health, and enzyme functions.</a:t>
            </a:r>
          </a:p>
        </p:txBody>
      </p:sp>
      <p:grpSp>
        <p:nvGrpSpPr>
          <p:cNvPr name="Group 33" id="33"/>
          <p:cNvGrpSpPr/>
          <p:nvPr/>
        </p:nvGrpSpPr>
        <p:grpSpPr>
          <a:xfrm rot="0">
            <a:off x="14746831" y="341888"/>
            <a:ext cx="6317871" cy="785712"/>
            <a:chOff x="0" y="0"/>
            <a:chExt cx="8423828" cy="1047616"/>
          </a:xfrm>
        </p:grpSpPr>
        <p:grpSp>
          <p:nvGrpSpPr>
            <p:cNvPr name="Group 34" id="34"/>
            <p:cNvGrpSpPr/>
            <p:nvPr/>
          </p:nvGrpSpPr>
          <p:grpSpPr>
            <a:xfrm rot="0">
              <a:off x="0" y="0"/>
              <a:ext cx="8423828" cy="1047616"/>
              <a:chOff x="0" y="0"/>
              <a:chExt cx="2246354" cy="279364"/>
            </a:xfrm>
          </p:grpSpPr>
          <p:sp>
            <p:nvSpPr>
              <p:cNvPr name="Freeform 35" id="35"/>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36" id="36"/>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37" id="37"/>
            <p:cNvGrpSpPr/>
            <p:nvPr/>
          </p:nvGrpSpPr>
          <p:grpSpPr>
            <a:xfrm rot="0">
              <a:off x="408724" y="118304"/>
              <a:ext cx="2433022" cy="811007"/>
              <a:chOff x="0" y="0"/>
              <a:chExt cx="812800" cy="270933"/>
            </a:xfrm>
          </p:grpSpPr>
          <p:sp>
            <p:nvSpPr>
              <p:cNvPr name="Freeform 38" id="3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39" id="39"/>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40" id="40"/>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sp>
        <p:nvSpPr>
          <p:cNvPr name="TextBox 41" id="41"/>
          <p:cNvSpPr txBox="true"/>
          <p:nvPr/>
        </p:nvSpPr>
        <p:spPr>
          <a:xfrm rot="0">
            <a:off x="8854394" y="1789845"/>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a:t>
            </a:r>
            <a:r>
              <a:rPr lang="en-US" b="true" sz="2399" spc="110">
                <a:solidFill>
                  <a:srgbClr val="CADB7F"/>
                </a:solidFill>
                <a:latin typeface="Public Sans Bold"/>
                <a:ea typeface="Public Sans Bold"/>
                <a:cs typeface="Public Sans Bold"/>
                <a:sym typeface="Public Sans Bold"/>
              </a:rPr>
              <a:t> 42 essential products </a:t>
            </a:r>
            <a:r>
              <a:rPr lang="en-US" b="true" sz="2399" spc="110">
                <a:solidFill>
                  <a:srgbClr val="FFFFFF"/>
                </a:solidFill>
                <a:latin typeface="Public Sans Bold"/>
                <a:ea typeface="Public Sans Bold"/>
                <a:cs typeface="Public Sans Bold"/>
                <a:sym typeface="Public Sans Bold"/>
              </a:rPr>
              <a:t>meticulously crafted to elevate your journey towards graceful health and beauty.</a:t>
            </a:r>
          </a:p>
        </p:txBody>
      </p:sp>
      <p:sp>
        <p:nvSpPr>
          <p:cNvPr name="TextBox 42" id="42"/>
          <p:cNvSpPr txBox="true"/>
          <p:nvPr/>
        </p:nvSpPr>
        <p:spPr>
          <a:xfrm rot="0">
            <a:off x="1729366" y="1866728"/>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Freeform 43" id="43"/>
          <p:cNvSpPr/>
          <p:nvPr/>
        </p:nvSpPr>
        <p:spPr>
          <a:xfrm flipH="false" flipV="false" rot="0">
            <a:off x="945033" y="105553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4" id="44"/>
          <p:cNvSpPr/>
          <p:nvPr/>
        </p:nvSpPr>
        <p:spPr>
          <a:xfrm flipH="false" flipV="false" rot="-541092">
            <a:off x="1717613" y="3635013"/>
            <a:ext cx="390830" cy="1146294"/>
          </a:xfrm>
          <a:custGeom>
            <a:avLst/>
            <a:gdLst/>
            <a:ahLst/>
            <a:cxnLst/>
            <a:rect r="r" b="b" t="t" l="l"/>
            <a:pathLst>
              <a:path h="1146294" w="390830">
                <a:moveTo>
                  <a:pt x="0" y="0"/>
                </a:moveTo>
                <a:lnTo>
                  <a:pt x="390830" y="0"/>
                </a:lnTo>
                <a:lnTo>
                  <a:pt x="390830" y="1146294"/>
                </a:lnTo>
                <a:lnTo>
                  <a:pt x="0" y="1146294"/>
                </a:lnTo>
                <a:lnTo>
                  <a:pt x="0" y="0"/>
                </a:lnTo>
                <a:close/>
              </a:path>
            </a:pathLst>
          </a:custGeom>
          <a:blipFill>
            <a:blip r:embed="rId7"/>
            <a:stretch>
              <a:fillRect l="0" t="0" r="0" b="0"/>
            </a:stretch>
          </a:blipFill>
        </p:spPr>
      </p:sp>
      <p:sp>
        <p:nvSpPr>
          <p:cNvPr name="Freeform 45" id="45"/>
          <p:cNvSpPr/>
          <p:nvPr/>
        </p:nvSpPr>
        <p:spPr>
          <a:xfrm flipH="false" flipV="false" rot="598423">
            <a:off x="1741583" y="4977917"/>
            <a:ext cx="314238" cy="970238"/>
          </a:xfrm>
          <a:custGeom>
            <a:avLst/>
            <a:gdLst/>
            <a:ahLst/>
            <a:cxnLst/>
            <a:rect r="r" b="b" t="t" l="l"/>
            <a:pathLst>
              <a:path h="970238" w="314238">
                <a:moveTo>
                  <a:pt x="0" y="0"/>
                </a:moveTo>
                <a:lnTo>
                  <a:pt x="314238" y="0"/>
                </a:lnTo>
                <a:lnTo>
                  <a:pt x="314238" y="970238"/>
                </a:lnTo>
                <a:lnTo>
                  <a:pt x="0" y="970238"/>
                </a:lnTo>
                <a:lnTo>
                  <a:pt x="0" y="0"/>
                </a:lnTo>
                <a:close/>
              </a:path>
            </a:pathLst>
          </a:custGeom>
          <a:blipFill>
            <a:blip r:embed="rId8"/>
            <a:stretch>
              <a:fillRect l="0" t="-312" r="0" b="-312"/>
            </a:stretch>
          </a:blipFill>
        </p:spPr>
      </p:sp>
      <p:sp>
        <p:nvSpPr>
          <p:cNvPr name="Freeform 46" id="46"/>
          <p:cNvSpPr/>
          <p:nvPr/>
        </p:nvSpPr>
        <p:spPr>
          <a:xfrm flipH="false" flipV="false" rot="-564040">
            <a:off x="1717613" y="6176512"/>
            <a:ext cx="390830" cy="1146294"/>
          </a:xfrm>
          <a:custGeom>
            <a:avLst/>
            <a:gdLst/>
            <a:ahLst/>
            <a:cxnLst/>
            <a:rect r="r" b="b" t="t" l="l"/>
            <a:pathLst>
              <a:path h="1146294" w="390830">
                <a:moveTo>
                  <a:pt x="0" y="0"/>
                </a:moveTo>
                <a:lnTo>
                  <a:pt x="390830" y="0"/>
                </a:lnTo>
                <a:lnTo>
                  <a:pt x="390830" y="1146294"/>
                </a:lnTo>
                <a:lnTo>
                  <a:pt x="0" y="1146294"/>
                </a:lnTo>
                <a:lnTo>
                  <a:pt x="0" y="0"/>
                </a:lnTo>
                <a:close/>
              </a:path>
            </a:pathLst>
          </a:custGeom>
          <a:blipFill>
            <a:blip r:embed="rId9"/>
            <a:stretch>
              <a:fillRect l="0" t="0" r="0" b="0"/>
            </a:stretch>
          </a:blipFill>
        </p:spPr>
      </p:sp>
      <p:sp>
        <p:nvSpPr>
          <p:cNvPr name="Freeform 47" id="47"/>
          <p:cNvSpPr/>
          <p:nvPr/>
        </p:nvSpPr>
        <p:spPr>
          <a:xfrm flipH="false" flipV="false" rot="758620">
            <a:off x="1757117" y="7503781"/>
            <a:ext cx="311821" cy="968788"/>
          </a:xfrm>
          <a:custGeom>
            <a:avLst/>
            <a:gdLst/>
            <a:ahLst/>
            <a:cxnLst/>
            <a:rect r="r" b="b" t="t" l="l"/>
            <a:pathLst>
              <a:path h="968788" w="311821">
                <a:moveTo>
                  <a:pt x="0" y="0"/>
                </a:moveTo>
                <a:lnTo>
                  <a:pt x="311822" y="0"/>
                </a:lnTo>
                <a:lnTo>
                  <a:pt x="311822" y="968789"/>
                </a:lnTo>
                <a:lnTo>
                  <a:pt x="0" y="968789"/>
                </a:lnTo>
                <a:lnTo>
                  <a:pt x="0" y="0"/>
                </a:lnTo>
                <a:close/>
              </a:path>
            </a:pathLst>
          </a:custGeom>
          <a:blipFill>
            <a:blip r:embed="rId10"/>
            <a:stretch>
              <a:fillRect l="0" t="0" r="0" b="0"/>
            </a:stretch>
          </a:blipFill>
        </p:spPr>
      </p:sp>
      <p:sp>
        <p:nvSpPr>
          <p:cNvPr name="Freeform 48" id="48"/>
          <p:cNvSpPr/>
          <p:nvPr/>
        </p:nvSpPr>
        <p:spPr>
          <a:xfrm flipH="false" flipV="false" rot="-562068">
            <a:off x="1757117" y="8628679"/>
            <a:ext cx="351394" cy="1030630"/>
          </a:xfrm>
          <a:custGeom>
            <a:avLst/>
            <a:gdLst/>
            <a:ahLst/>
            <a:cxnLst/>
            <a:rect r="r" b="b" t="t" l="l"/>
            <a:pathLst>
              <a:path h="1030630" w="351394">
                <a:moveTo>
                  <a:pt x="0" y="0"/>
                </a:moveTo>
                <a:lnTo>
                  <a:pt x="351395" y="0"/>
                </a:lnTo>
                <a:lnTo>
                  <a:pt x="351395" y="1030630"/>
                </a:lnTo>
                <a:lnTo>
                  <a:pt x="0" y="1030630"/>
                </a:lnTo>
                <a:lnTo>
                  <a:pt x="0" y="0"/>
                </a:lnTo>
                <a:close/>
              </a:path>
            </a:pathLst>
          </a:custGeom>
          <a:blipFill>
            <a:blip r:embed="rId11"/>
            <a:stretch>
              <a:fillRect l="0" t="0" r="0" b="0"/>
            </a:stretch>
          </a:blipFill>
        </p:spPr>
      </p:sp>
      <p:sp>
        <p:nvSpPr>
          <p:cNvPr name="Freeform 49" id="49"/>
          <p:cNvSpPr/>
          <p:nvPr/>
        </p:nvSpPr>
        <p:spPr>
          <a:xfrm flipH="false" flipV="false" rot="549128">
            <a:off x="9353001" y="3545239"/>
            <a:ext cx="337460" cy="1048445"/>
          </a:xfrm>
          <a:custGeom>
            <a:avLst/>
            <a:gdLst/>
            <a:ahLst/>
            <a:cxnLst/>
            <a:rect r="r" b="b" t="t" l="l"/>
            <a:pathLst>
              <a:path h="1048445" w="337460">
                <a:moveTo>
                  <a:pt x="0" y="0"/>
                </a:moveTo>
                <a:lnTo>
                  <a:pt x="337460" y="0"/>
                </a:lnTo>
                <a:lnTo>
                  <a:pt x="337460" y="1048445"/>
                </a:lnTo>
                <a:lnTo>
                  <a:pt x="0" y="1048445"/>
                </a:lnTo>
                <a:lnTo>
                  <a:pt x="0" y="0"/>
                </a:lnTo>
                <a:close/>
              </a:path>
            </a:pathLst>
          </a:custGeom>
          <a:blipFill>
            <a:blip r:embed="rId12"/>
            <a:stretch>
              <a:fillRect l="0" t="0" r="0" b="0"/>
            </a:stretch>
          </a:blipFill>
        </p:spPr>
      </p:sp>
      <p:sp>
        <p:nvSpPr>
          <p:cNvPr name="Freeform 50" id="50"/>
          <p:cNvSpPr/>
          <p:nvPr/>
        </p:nvSpPr>
        <p:spPr>
          <a:xfrm flipH="false" flipV="false" rot="-414164">
            <a:off x="9389297" y="4781307"/>
            <a:ext cx="363217" cy="1128469"/>
          </a:xfrm>
          <a:custGeom>
            <a:avLst/>
            <a:gdLst/>
            <a:ahLst/>
            <a:cxnLst/>
            <a:rect r="r" b="b" t="t" l="l"/>
            <a:pathLst>
              <a:path h="1128469" w="363217">
                <a:moveTo>
                  <a:pt x="0" y="0"/>
                </a:moveTo>
                <a:lnTo>
                  <a:pt x="363218" y="0"/>
                </a:lnTo>
                <a:lnTo>
                  <a:pt x="363218" y="1128469"/>
                </a:lnTo>
                <a:lnTo>
                  <a:pt x="0" y="1128469"/>
                </a:lnTo>
                <a:lnTo>
                  <a:pt x="0" y="0"/>
                </a:lnTo>
                <a:close/>
              </a:path>
            </a:pathLst>
          </a:custGeom>
          <a:blipFill>
            <a:blip r:embed="rId13"/>
            <a:stretch>
              <a:fillRect l="0" t="0" r="0" b="0"/>
            </a:stretch>
          </a:blipFill>
        </p:spPr>
      </p:sp>
      <p:sp>
        <p:nvSpPr>
          <p:cNvPr name="Freeform 51" id="51"/>
          <p:cNvSpPr/>
          <p:nvPr/>
        </p:nvSpPr>
        <p:spPr>
          <a:xfrm flipH="false" flipV="false" rot="362076">
            <a:off x="9389297" y="6132289"/>
            <a:ext cx="343886" cy="1008608"/>
          </a:xfrm>
          <a:custGeom>
            <a:avLst/>
            <a:gdLst/>
            <a:ahLst/>
            <a:cxnLst/>
            <a:rect r="r" b="b" t="t" l="l"/>
            <a:pathLst>
              <a:path h="1008608" w="343886">
                <a:moveTo>
                  <a:pt x="0" y="0"/>
                </a:moveTo>
                <a:lnTo>
                  <a:pt x="343887" y="0"/>
                </a:lnTo>
                <a:lnTo>
                  <a:pt x="343887" y="1008608"/>
                </a:lnTo>
                <a:lnTo>
                  <a:pt x="0" y="1008608"/>
                </a:lnTo>
                <a:lnTo>
                  <a:pt x="0" y="0"/>
                </a:lnTo>
                <a:close/>
              </a:path>
            </a:pathLst>
          </a:custGeom>
          <a:blipFill>
            <a:blip r:embed="rId14"/>
            <a:stretch>
              <a:fillRect l="0" t="0" r="0" b="0"/>
            </a:stretch>
          </a:blipFill>
        </p:spPr>
      </p:sp>
      <p:sp>
        <p:nvSpPr>
          <p:cNvPr name="Freeform 52" id="52"/>
          <p:cNvSpPr/>
          <p:nvPr/>
        </p:nvSpPr>
        <p:spPr>
          <a:xfrm flipH="false" flipV="false" rot="-153869">
            <a:off x="9426840" y="7363286"/>
            <a:ext cx="315055" cy="978834"/>
          </a:xfrm>
          <a:custGeom>
            <a:avLst/>
            <a:gdLst/>
            <a:ahLst/>
            <a:cxnLst/>
            <a:rect r="r" b="b" t="t" l="l"/>
            <a:pathLst>
              <a:path h="978834" w="315055">
                <a:moveTo>
                  <a:pt x="0" y="0"/>
                </a:moveTo>
                <a:lnTo>
                  <a:pt x="315054" y="0"/>
                </a:lnTo>
                <a:lnTo>
                  <a:pt x="315054" y="978834"/>
                </a:lnTo>
                <a:lnTo>
                  <a:pt x="0" y="978834"/>
                </a:lnTo>
                <a:lnTo>
                  <a:pt x="0" y="0"/>
                </a:lnTo>
                <a:close/>
              </a:path>
            </a:pathLst>
          </a:custGeom>
          <a:blipFill>
            <a:blip r:embed="rId15"/>
            <a:stretch>
              <a:fillRect l="0" t="0" r="0" b="0"/>
            </a:stretch>
          </a:blipFill>
        </p:spPr>
      </p:sp>
      <p:sp>
        <p:nvSpPr>
          <p:cNvPr name="Freeform 53" id="53"/>
          <p:cNvSpPr/>
          <p:nvPr/>
        </p:nvSpPr>
        <p:spPr>
          <a:xfrm flipH="false" flipV="false" rot="203989">
            <a:off x="9402759" y="8535934"/>
            <a:ext cx="363217" cy="1065306"/>
          </a:xfrm>
          <a:custGeom>
            <a:avLst/>
            <a:gdLst/>
            <a:ahLst/>
            <a:cxnLst/>
            <a:rect r="r" b="b" t="t" l="l"/>
            <a:pathLst>
              <a:path h="1065306" w="363217">
                <a:moveTo>
                  <a:pt x="0" y="0"/>
                </a:moveTo>
                <a:lnTo>
                  <a:pt x="363217" y="0"/>
                </a:lnTo>
                <a:lnTo>
                  <a:pt x="363217" y="1065306"/>
                </a:lnTo>
                <a:lnTo>
                  <a:pt x="0" y="1065306"/>
                </a:lnTo>
                <a:lnTo>
                  <a:pt x="0" y="0"/>
                </a:lnTo>
                <a:close/>
              </a:path>
            </a:pathLst>
          </a:custGeom>
          <a:blipFill>
            <a:blip r:embed="rId16"/>
            <a:stretch>
              <a:fillRect l="0" t="0" r="0" b="0"/>
            </a:stretch>
          </a:blipFill>
        </p:spPr>
      </p:sp>
      <p:sp>
        <p:nvSpPr>
          <p:cNvPr name="TextBox 54" id="54"/>
          <p:cNvSpPr txBox="true"/>
          <p:nvPr/>
        </p:nvSpPr>
        <p:spPr>
          <a:xfrm rot="0">
            <a:off x="2278991" y="3004345"/>
            <a:ext cx="6208038" cy="316929"/>
          </a:xfrm>
          <a:prstGeom prst="rect">
            <a:avLst/>
          </a:prstGeom>
        </p:spPr>
        <p:txBody>
          <a:bodyPr anchor="t" rtlCol="false" tIns="0" lIns="0" bIns="0" rIns="0">
            <a:spAutoFit/>
          </a:bodyPr>
          <a:lstStyle/>
          <a:p>
            <a:pPr algn="ctr">
              <a:lnSpc>
                <a:spcPts val="2481"/>
              </a:lnSpc>
              <a:spcBef>
                <a:spcPct val="0"/>
              </a:spcBef>
            </a:pPr>
            <a:r>
              <a:rPr lang="en-US" b="true" sz="1772">
                <a:solidFill>
                  <a:srgbClr val="FEFEFE"/>
                </a:solidFill>
                <a:latin typeface="Canva Sans 2 Bold"/>
                <a:ea typeface="Canva Sans 2 Bold"/>
                <a:cs typeface="Canva Sans 2 Bold"/>
                <a:sym typeface="Canva Sans 2 Bold"/>
              </a:rPr>
              <a:t>YIN YANG LONGEVITY QI HEALTH BEVERAGE </a:t>
            </a:r>
            <a:r>
              <a:rPr lang="en-US" b="true" sz="1772">
                <a:solidFill>
                  <a:srgbClr val="FEFEFE"/>
                </a:solidFill>
                <a:latin typeface="Canva Sans 2 Bold"/>
                <a:ea typeface="Canva Sans 2 Bold"/>
                <a:cs typeface="Canva Sans 2 Bold"/>
                <a:sym typeface="Canva Sans 2 Bold"/>
              </a:rPr>
              <a:t>VARIANTS:</a:t>
            </a:r>
          </a:p>
        </p:txBody>
      </p:sp>
    </p:spTree>
  </p:cSld>
  <p:clrMapOvr>
    <a:masterClrMapping/>
  </p:clrMapOvr>
  <p:transition spd="fast">
    <p:wipe dir="l"/>
  </p:transition>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1590964" y="734744"/>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318159" y="3596827"/>
            <a:ext cx="9074905" cy="5661473"/>
            <a:chOff x="0" y="0"/>
            <a:chExt cx="3069032" cy="1914647"/>
          </a:xfrm>
        </p:grpSpPr>
        <p:sp>
          <p:nvSpPr>
            <p:cNvPr name="Freeform 4" id="4"/>
            <p:cNvSpPr/>
            <p:nvPr/>
          </p:nvSpPr>
          <p:spPr>
            <a:xfrm flipH="false" flipV="false" rot="0">
              <a:off x="0" y="0"/>
              <a:ext cx="3069032" cy="1914647"/>
            </a:xfrm>
            <a:custGeom>
              <a:avLst/>
              <a:gdLst/>
              <a:ahLst/>
              <a:cxnLst/>
              <a:rect r="r" b="b" t="t" l="l"/>
              <a:pathLst>
                <a:path h="1914647" w="3069032">
                  <a:moveTo>
                    <a:pt x="14503" y="0"/>
                  </a:moveTo>
                  <a:lnTo>
                    <a:pt x="3054529" y="0"/>
                  </a:lnTo>
                  <a:cubicBezTo>
                    <a:pt x="3058375" y="0"/>
                    <a:pt x="3062064" y="1528"/>
                    <a:pt x="3064784" y="4248"/>
                  </a:cubicBezTo>
                  <a:cubicBezTo>
                    <a:pt x="3067504" y="6968"/>
                    <a:pt x="3069032" y="10657"/>
                    <a:pt x="3069032" y="14503"/>
                  </a:cubicBezTo>
                  <a:lnTo>
                    <a:pt x="3069032" y="1900144"/>
                  </a:lnTo>
                  <a:cubicBezTo>
                    <a:pt x="3069032" y="1908154"/>
                    <a:pt x="3062538" y="1914647"/>
                    <a:pt x="3054529" y="1914647"/>
                  </a:cubicBezTo>
                  <a:lnTo>
                    <a:pt x="14503" y="1914647"/>
                  </a:lnTo>
                  <a:cubicBezTo>
                    <a:pt x="6493" y="1914647"/>
                    <a:pt x="0" y="1908154"/>
                    <a:pt x="0" y="1900144"/>
                  </a:cubicBezTo>
                  <a:lnTo>
                    <a:pt x="0" y="14503"/>
                  </a:lnTo>
                  <a:cubicBezTo>
                    <a:pt x="0" y="6493"/>
                    <a:pt x="6493" y="0"/>
                    <a:pt x="14503" y="0"/>
                  </a:cubicBezTo>
                  <a:close/>
                </a:path>
              </a:pathLst>
            </a:custGeom>
            <a:solidFill>
              <a:srgbClr val="FFFFFF"/>
            </a:solidFill>
          </p:spPr>
        </p:sp>
        <p:sp>
          <p:nvSpPr>
            <p:cNvPr name="TextBox 5" id="5"/>
            <p:cNvSpPr txBox="true"/>
            <p:nvPr/>
          </p:nvSpPr>
          <p:spPr>
            <a:xfrm>
              <a:off x="0" y="-47625"/>
              <a:ext cx="3069032" cy="1962272"/>
            </a:xfrm>
            <a:prstGeom prst="rect">
              <a:avLst/>
            </a:prstGeom>
          </p:spPr>
          <p:txBody>
            <a:bodyPr anchor="ctr" rtlCol="false" tIns="36696" lIns="36696" bIns="36696" rIns="36696"/>
            <a:lstStyle/>
            <a:p>
              <a:pPr algn="ctr">
                <a:lnSpc>
                  <a:spcPts val="1921"/>
                </a:lnSpc>
              </a:pPr>
            </a:p>
            <a:p>
              <a:pPr algn="ctr">
                <a:lnSpc>
                  <a:spcPts val="1921"/>
                </a:lnSpc>
              </a:pPr>
            </a:p>
          </p:txBody>
        </p:sp>
      </p:grpSp>
      <p:sp>
        <p:nvSpPr>
          <p:cNvPr name="TextBox 6" id="6"/>
          <p:cNvSpPr txBox="true"/>
          <p:nvPr/>
        </p:nvSpPr>
        <p:spPr>
          <a:xfrm rot="0">
            <a:off x="8010068" y="4812704"/>
            <a:ext cx="7965744" cy="4090035"/>
          </a:xfrm>
          <a:prstGeom prst="rect">
            <a:avLst/>
          </a:prstGeom>
        </p:spPr>
        <p:txBody>
          <a:bodyPr anchor="t" rtlCol="false" tIns="0" lIns="0" bIns="0" rIns="0">
            <a:spAutoFit/>
          </a:bodyPr>
          <a:lstStyle/>
          <a:p>
            <a:pPr algn="just">
              <a:lnSpc>
                <a:spcPts val="2940"/>
              </a:lnSpc>
              <a:spcBef>
                <a:spcPct val="0"/>
              </a:spcBef>
            </a:pPr>
            <a:r>
              <a:rPr lang="en-US" sz="2100">
                <a:solidFill>
                  <a:srgbClr val="000000"/>
                </a:solidFill>
                <a:latin typeface="Public Sans"/>
                <a:ea typeface="Public Sans"/>
                <a:cs typeface="Public Sans"/>
                <a:sym typeface="Public Sans"/>
              </a:rPr>
              <a:t>Welcome to YIN YANG LONGEVITY QI HERBs,              is our brand and for branding purposes. It is formulated and manufactured by Nebnex. Inspired by the ancient wisdom, </a:t>
            </a:r>
            <a:r>
              <a:rPr lang="en-US" b="true" sz="2100">
                <a:solidFill>
                  <a:srgbClr val="000000"/>
                </a:solidFill>
                <a:latin typeface="Public Sans Bold"/>
                <a:ea typeface="Public Sans Bold"/>
                <a:cs typeface="Public Sans Bold"/>
                <a:sym typeface="Public Sans Bold"/>
              </a:rPr>
              <a:t>"LET FOOD BE THY MEDICINE,"</a:t>
            </a:r>
            <a:r>
              <a:rPr lang="en-US" sz="2100">
                <a:solidFill>
                  <a:srgbClr val="000000"/>
                </a:solidFill>
                <a:latin typeface="Public Sans"/>
                <a:ea typeface="Public Sans"/>
                <a:cs typeface="Public Sans"/>
                <a:sym typeface="Public Sans"/>
              </a:rPr>
              <a:t> our ten variants are carefully crafted to nourish and revitalize your body from within. Embark on a transformative journey with personalized insights and expert guidance on fibers, intermittent fasting, and chlorogenic acid. </a:t>
            </a:r>
            <a:r>
              <a:rPr lang="en-US" b="true" sz="2100">
                <a:solidFill>
                  <a:srgbClr val="000000"/>
                </a:solidFill>
                <a:latin typeface="Public Sans Bold"/>
                <a:ea typeface="Public Sans Bold"/>
                <a:cs typeface="Public Sans Bold"/>
                <a:sym typeface="Public Sans Bold"/>
              </a:rPr>
              <a:t>Our herbal blends</a:t>
            </a:r>
            <a:r>
              <a:rPr lang="en-US" sz="2100">
                <a:solidFill>
                  <a:srgbClr val="000000"/>
                </a:solidFill>
                <a:latin typeface="Public Sans"/>
                <a:ea typeface="Public Sans"/>
                <a:cs typeface="Public Sans"/>
                <a:sym typeface="Public Sans"/>
              </a:rPr>
              <a:t> </a:t>
            </a:r>
            <a:r>
              <a:rPr lang="en-US" b="true" sz="2100">
                <a:solidFill>
                  <a:srgbClr val="000000"/>
                </a:solidFill>
                <a:latin typeface="Public Sans Bold"/>
                <a:ea typeface="Public Sans Bold"/>
                <a:cs typeface="Public Sans Bold"/>
                <a:sym typeface="Public Sans Bold"/>
              </a:rPr>
              <a:t>harness the healing power of</a:t>
            </a:r>
            <a:r>
              <a:rPr lang="en-US" sz="2100">
                <a:solidFill>
                  <a:srgbClr val="000000"/>
                </a:solidFill>
                <a:latin typeface="Public Sans"/>
                <a:ea typeface="Public Sans"/>
                <a:cs typeface="Public Sans"/>
                <a:sym typeface="Public Sans"/>
              </a:rPr>
              <a:t> </a:t>
            </a:r>
            <a:r>
              <a:rPr lang="en-US" b="true" sz="2100">
                <a:solidFill>
                  <a:srgbClr val="000000"/>
                </a:solidFill>
                <a:latin typeface="Public Sans Bold"/>
                <a:ea typeface="Public Sans Bold"/>
                <a:cs typeface="Public Sans Bold"/>
                <a:sym typeface="Public Sans Bold"/>
              </a:rPr>
              <a:t>nature, promoting overall well-being and supporting your body's innate healing abilities.</a:t>
            </a:r>
            <a:r>
              <a:rPr lang="en-US" sz="2100">
                <a:solidFill>
                  <a:srgbClr val="000000"/>
                </a:solidFill>
                <a:latin typeface="Public Sans"/>
                <a:ea typeface="Public Sans"/>
                <a:cs typeface="Public Sans"/>
                <a:sym typeface="Public Sans"/>
              </a:rPr>
              <a:t> Embrace the synergy of tradition and science for a healthier you.</a:t>
            </a:r>
          </a:p>
        </p:txBody>
      </p:sp>
      <p:grpSp>
        <p:nvGrpSpPr>
          <p:cNvPr name="Group 7" id="7"/>
          <p:cNvGrpSpPr/>
          <p:nvPr/>
        </p:nvGrpSpPr>
        <p:grpSpPr>
          <a:xfrm rot="0">
            <a:off x="2005607" y="3596827"/>
            <a:ext cx="6004461" cy="5864832"/>
            <a:chOff x="0" y="0"/>
            <a:chExt cx="8005948" cy="7819775"/>
          </a:xfrm>
        </p:grpSpPr>
        <p:sp>
          <p:nvSpPr>
            <p:cNvPr name="Freeform 8" id="8"/>
            <p:cNvSpPr/>
            <p:nvPr/>
          </p:nvSpPr>
          <p:spPr>
            <a:xfrm flipH="false" flipV="false" rot="7926792">
              <a:off x="2072914" y="5519948"/>
              <a:ext cx="2087267" cy="1826458"/>
            </a:xfrm>
            <a:custGeom>
              <a:avLst/>
              <a:gdLst/>
              <a:ahLst/>
              <a:cxnLst/>
              <a:rect r="r" b="b" t="t" l="l"/>
              <a:pathLst>
                <a:path h="1826458" w="2087267">
                  <a:moveTo>
                    <a:pt x="0" y="0"/>
                  </a:moveTo>
                  <a:lnTo>
                    <a:pt x="2087267" y="0"/>
                  </a:lnTo>
                  <a:lnTo>
                    <a:pt x="2087267" y="1826458"/>
                  </a:lnTo>
                  <a:lnTo>
                    <a:pt x="0" y="1826458"/>
                  </a:lnTo>
                  <a:lnTo>
                    <a:pt x="0" y="0"/>
                  </a:lnTo>
                  <a:close/>
                </a:path>
              </a:pathLst>
            </a:custGeom>
            <a:blipFill>
              <a:blip r:embed="rId4"/>
              <a:stretch>
                <a:fillRect l="0" t="-12756" r="0" b="-12756"/>
              </a:stretch>
            </a:blipFill>
          </p:spPr>
        </p:sp>
        <p:sp>
          <p:nvSpPr>
            <p:cNvPr name="Freeform 9" id="9"/>
            <p:cNvSpPr/>
            <p:nvPr/>
          </p:nvSpPr>
          <p:spPr>
            <a:xfrm flipH="false" flipV="false" rot="10583866">
              <a:off x="870801" y="4178055"/>
              <a:ext cx="2048162" cy="2249477"/>
            </a:xfrm>
            <a:custGeom>
              <a:avLst/>
              <a:gdLst/>
              <a:ahLst/>
              <a:cxnLst/>
              <a:rect r="r" b="b" t="t" l="l"/>
              <a:pathLst>
                <a:path h="2249477" w="2048162">
                  <a:moveTo>
                    <a:pt x="0" y="0"/>
                  </a:moveTo>
                  <a:lnTo>
                    <a:pt x="2048162" y="0"/>
                  </a:lnTo>
                  <a:lnTo>
                    <a:pt x="2048162" y="2249477"/>
                  </a:lnTo>
                  <a:lnTo>
                    <a:pt x="0" y="2249477"/>
                  </a:lnTo>
                  <a:lnTo>
                    <a:pt x="0" y="0"/>
                  </a:lnTo>
                  <a:close/>
                </a:path>
              </a:pathLst>
            </a:custGeom>
            <a:blipFill>
              <a:blip r:embed="rId5"/>
              <a:stretch>
                <a:fillRect l="0" t="0" r="0" b="0"/>
              </a:stretch>
            </a:blipFill>
          </p:spPr>
        </p:sp>
        <p:sp>
          <p:nvSpPr>
            <p:cNvPr name="Freeform 10" id="10"/>
            <p:cNvSpPr/>
            <p:nvPr/>
          </p:nvSpPr>
          <p:spPr>
            <a:xfrm flipH="false" flipV="false" rot="1378646">
              <a:off x="5871930" y="2894126"/>
              <a:ext cx="1811106" cy="2022497"/>
            </a:xfrm>
            <a:custGeom>
              <a:avLst/>
              <a:gdLst/>
              <a:ahLst/>
              <a:cxnLst/>
              <a:rect r="r" b="b" t="t" l="l"/>
              <a:pathLst>
                <a:path h="2022497" w="1811106">
                  <a:moveTo>
                    <a:pt x="0" y="0"/>
                  </a:moveTo>
                  <a:lnTo>
                    <a:pt x="1811106" y="0"/>
                  </a:lnTo>
                  <a:lnTo>
                    <a:pt x="1811106" y="2022497"/>
                  </a:lnTo>
                  <a:lnTo>
                    <a:pt x="0" y="2022497"/>
                  </a:lnTo>
                  <a:lnTo>
                    <a:pt x="0" y="0"/>
                  </a:lnTo>
                  <a:close/>
                </a:path>
              </a:pathLst>
            </a:custGeom>
            <a:blipFill>
              <a:blip r:embed="rId6"/>
              <a:stretch>
                <a:fillRect l="-3385" t="-6503" r="-4904" b="0"/>
              </a:stretch>
            </a:blipFill>
          </p:spPr>
        </p:sp>
        <p:sp>
          <p:nvSpPr>
            <p:cNvPr name="Freeform 11" id="11"/>
            <p:cNvSpPr/>
            <p:nvPr/>
          </p:nvSpPr>
          <p:spPr>
            <a:xfrm flipH="false" flipV="false" rot="5550370">
              <a:off x="3930124" y="5134694"/>
              <a:ext cx="1830809" cy="2264267"/>
            </a:xfrm>
            <a:custGeom>
              <a:avLst/>
              <a:gdLst/>
              <a:ahLst/>
              <a:cxnLst/>
              <a:rect r="r" b="b" t="t" l="l"/>
              <a:pathLst>
                <a:path h="2264267" w="1830809">
                  <a:moveTo>
                    <a:pt x="0" y="0"/>
                  </a:moveTo>
                  <a:lnTo>
                    <a:pt x="1830810" y="0"/>
                  </a:lnTo>
                  <a:lnTo>
                    <a:pt x="1830810" y="2264266"/>
                  </a:lnTo>
                  <a:lnTo>
                    <a:pt x="0" y="2264266"/>
                  </a:lnTo>
                  <a:lnTo>
                    <a:pt x="0" y="0"/>
                  </a:lnTo>
                  <a:close/>
                </a:path>
              </a:pathLst>
            </a:custGeom>
            <a:blipFill>
              <a:blip r:embed="rId7"/>
              <a:stretch>
                <a:fillRect l="-6303" t="0" r="-6303" b="0"/>
              </a:stretch>
            </a:blipFill>
          </p:spPr>
        </p:sp>
        <p:sp>
          <p:nvSpPr>
            <p:cNvPr name="Freeform 12" id="12"/>
            <p:cNvSpPr/>
            <p:nvPr/>
          </p:nvSpPr>
          <p:spPr>
            <a:xfrm flipH="false" flipV="false" rot="-573498">
              <a:off x="5106788" y="1451340"/>
              <a:ext cx="1970882" cy="2174869"/>
            </a:xfrm>
            <a:custGeom>
              <a:avLst/>
              <a:gdLst/>
              <a:ahLst/>
              <a:cxnLst/>
              <a:rect r="r" b="b" t="t" l="l"/>
              <a:pathLst>
                <a:path h="2174869" w="1970882">
                  <a:moveTo>
                    <a:pt x="0" y="0"/>
                  </a:moveTo>
                  <a:lnTo>
                    <a:pt x="1970882" y="0"/>
                  </a:lnTo>
                  <a:lnTo>
                    <a:pt x="1970882" y="2174869"/>
                  </a:lnTo>
                  <a:lnTo>
                    <a:pt x="0" y="2174869"/>
                  </a:lnTo>
                  <a:lnTo>
                    <a:pt x="0" y="0"/>
                  </a:lnTo>
                  <a:close/>
                </a:path>
              </a:pathLst>
            </a:custGeom>
            <a:blipFill>
              <a:blip r:embed="rId8"/>
              <a:stretch>
                <a:fillRect l="0" t="-774" r="-2030" b="-774"/>
              </a:stretch>
            </a:blipFill>
          </p:spPr>
        </p:sp>
        <p:sp>
          <p:nvSpPr>
            <p:cNvPr name="Freeform 13" id="13"/>
            <p:cNvSpPr/>
            <p:nvPr/>
          </p:nvSpPr>
          <p:spPr>
            <a:xfrm flipH="false" flipV="false" rot="-2369251">
              <a:off x="3796103" y="426930"/>
              <a:ext cx="2145911" cy="2237790"/>
            </a:xfrm>
            <a:custGeom>
              <a:avLst/>
              <a:gdLst/>
              <a:ahLst/>
              <a:cxnLst/>
              <a:rect r="r" b="b" t="t" l="l"/>
              <a:pathLst>
                <a:path h="2237790" w="2145911">
                  <a:moveTo>
                    <a:pt x="0" y="0"/>
                  </a:moveTo>
                  <a:lnTo>
                    <a:pt x="2145911" y="0"/>
                  </a:lnTo>
                  <a:lnTo>
                    <a:pt x="2145911" y="2237790"/>
                  </a:lnTo>
                  <a:lnTo>
                    <a:pt x="0" y="2237790"/>
                  </a:lnTo>
                  <a:lnTo>
                    <a:pt x="0" y="0"/>
                  </a:lnTo>
                  <a:close/>
                </a:path>
              </a:pathLst>
            </a:custGeom>
            <a:blipFill>
              <a:blip r:embed="rId9"/>
              <a:stretch>
                <a:fillRect l="0" t="-2659" r="0" b="-2659"/>
              </a:stretch>
            </a:blipFill>
          </p:spPr>
        </p:sp>
        <p:sp>
          <p:nvSpPr>
            <p:cNvPr name="Freeform 14" id="14"/>
            <p:cNvSpPr/>
            <p:nvPr/>
          </p:nvSpPr>
          <p:spPr>
            <a:xfrm flipH="false" flipV="false" rot="-5137814">
              <a:off x="2294388" y="318455"/>
              <a:ext cx="1861569" cy="2258339"/>
            </a:xfrm>
            <a:custGeom>
              <a:avLst/>
              <a:gdLst/>
              <a:ahLst/>
              <a:cxnLst/>
              <a:rect r="r" b="b" t="t" l="l"/>
              <a:pathLst>
                <a:path h="2258339" w="1861569">
                  <a:moveTo>
                    <a:pt x="0" y="0"/>
                  </a:moveTo>
                  <a:lnTo>
                    <a:pt x="1861569" y="0"/>
                  </a:lnTo>
                  <a:lnTo>
                    <a:pt x="1861569" y="2258339"/>
                  </a:lnTo>
                  <a:lnTo>
                    <a:pt x="0" y="2258339"/>
                  </a:lnTo>
                  <a:lnTo>
                    <a:pt x="0" y="0"/>
                  </a:lnTo>
                  <a:close/>
                </a:path>
              </a:pathLst>
            </a:custGeom>
            <a:blipFill>
              <a:blip r:embed="rId10"/>
              <a:stretch>
                <a:fillRect l="-5228" t="0" r="-5228" b="0"/>
              </a:stretch>
            </a:blipFill>
          </p:spPr>
        </p:sp>
        <p:sp>
          <p:nvSpPr>
            <p:cNvPr name="Freeform 15" id="15"/>
            <p:cNvSpPr/>
            <p:nvPr/>
          </p:nvSpPr>
          <p:spPr>
            <a:xfrm flipH="false" flipV="false" rot="-10347367">
              <a:off x="144605" y="2730779"/>
              <a:ext cx="2024134" cy="2336351"/>
            </a:xfrm>
            <a:custGeom>
              <a:avLst/>
              <a:gdLst/>
              <a:ahLst/>
              <a:cxnLst/>
              <a:rect r="r" b="b" t="t" l="l"/>
              <a:pathLst>
                <a:path h="2336351" w="2024134">
                  <a:moveTo>
                    <a:pt x="0" y="0"/>
                  </a:moveTo>
                  <a:lnTo>
                    <a:pt x="2024134" y="0"/>
                  </a:lnTo>
                  <a:lnTo>
                    <a:pt x="2024134" y="2336351"/>
                  </a:lnTo>
                  <a:lnTo>
                    <a:pt x="0" y="2336351"/>
                  </a:lnTo>
                  <a:lnTo>
                    <a:pt x="0" y="0"/>
                  </a:lnTo>
                  <a:close/>
                </a:path>
              </a:pathLst>
            </a:custGeom>
            <a:blipFill>
              <a:blip r:embed="rId11"/>
              <a:stretch>
                <a:fillRect l="-2547" t="0" r="-2547" b="0"/>
              </a:stretch>
            </a:blipFill>
          </p:spPr>
        </p:sp>
        <p:sp>
          <p:nvSpPr>
            <p:cNvPr name="Freeform 16" id="16"/>
            <p:cNvSpPr/>
            <p:nvPr/>
          </p:nvSpPr>
          <p:spPr>
            <a:xfrm flipH="false" flipV="false" rot="-7105872">
              <a:off x="795034" y="1143438"/>
              <a:ext cx="2011765" cy="2271760"/>
            </a:xfrm>
            <a:custGeom>
              <a:avLst/>
              <a:gdLst/>
              <a:ahLst/>
              <a:cxnLst/>
              <a:rect r="r" b="b" t="t" l="l"/>
              <a:pathLst>
                <a:path h="2271760" w="2011765">
                  <a:moveTo>
                    <a:pt x="0" y="0"/>
                  </a:moveTo>
                  <a:lnTo>
                    <a:pt x="2011765" y="0"/>
                  </a:lnTo>
                  <a:lnTo>
                    <a:pt x="2011765" y="2271760"/>
                  </a:lnTo>
                  <a:lnTo>
                    <a:pt x="0" y="2271760"/>
                  </a:lnTo>
                  <a:lnTo>
                    <a:pt x="0" y="0"/>
                  </a:lnTo>
                  <a:close/>
                </a:path>
              </a:pathLst>
            </a:custGeom>
            <a:blipFill>
              <a:blip r:embed="rId12"/>
              <a:stretch>
                <a:fillRect l="-7478" t="-2266" r="0" b="-2266"/>
              </a:stretch>
            </a:blipFill>
          </p:spPr>
        </p:sp>
        <p:sp>
          <p:nvSpPr>
            <p:cNvPr name="Freeform 17" id="17"/>
            <p:cNvSpPr/>
            <p:nvPr/>
          </p:nvSpPr>
          <p:spPr>
            <a:xfrm flipH="false" flipV="false" rot="3808800">
              <a:off x="5209969" y="4158268"/>
              <a:ext cx="1764520" cy="2206302"/>
            </a:xfrm>
            <a:custGeom>
              <a:avLst/>
              <a:gdLst/>
              <a:ahLst/>
              <a:cxnLst/>
              <a:rect r="r" b="b" t="t" l="l"/>
              <a:pathLst>
                <a:path h="2206302" w="1764520">
                  <a:moveTo>
                    <a:pt x="0" y="0"/>
                  </a:moveTo>
                  <a:lnTo>
                    <a:pt x="1764520" y="0"/>
                  </a:lnTo>
                  <a:lnTo>
                    <a:pt x="1764520" y="2206302"/>
                  </a:lnTo>
                  <a:lnTo>
                    <a:pt x="0" y="2206302"/>
                  </a:lnTo>
                  <a:lnTo>
                    <a:pt x="0" y="0"/>
                  </a:lnTo>
                  <a:close/>
                </a:path>
              </a:pathLst>
            </a:custGeom>
            <a:blipFill>
              <a:blip r:embed="rId13"/>
              <a:stretch>
                <a:fillRect l="-6923" t="0" r="-6923" b="0"/>
              </a:stretch>
            </a:blipFill>
          </p:spPr>
        </p:sp>
      </p:grpSp>
      <p:grpSp>
        <p:nvGrpSpPr>
          <p:cNvPr name="Group 18" id="18"/>
          <p:cNvGrpSpPr/>
          <p:nvPr/>
        </p:nvGrpSpPr>
        <p:grpSpPr>
          <a:xfrm rot="0">
            <a:off x="14746831" y="341888"/>
            <a:ext cx="6317871" cy="785712"/>
            <a:chOff x="0" y="0"/>
            <a:chExt cx="8423828" cy="1047616"/>
          </a:xfrm>
        </p:grpSpPr>
        <p:grpSp>
          <p:nvGrpSpPr>
            <p:cNvPr name="Group 19" id="19"/>
            <p:cNvGrpSpPr/>
            <p:nvPr/>
          </p:nvGrpSpPr>
          <p:grpSpPr>
            <a:xfrm rot="0">
              <a:off x="0" y="0"/>
              <a:ext cx="8423828" cy="1047616"/>
              <a:chOff x="0" y="0"/>
              <a:chExt cx="2246354" cy="279364"/>
            </a:xfrm>
          </p:grpSpPr>
          <p:sp>
            <p:nvSpPr>
              <p:cNvPr name="Freeform 20" id="2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1" id="2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2" id="22"/>
            <p:cNvGrpSpPr/>
            <p:nvPr/>
          </p:nvGrpSpPr>
          <p:grpSpPr>
            <a:xfrm rot="0">
              <a:off x="408724" y="118304"/>
              <a:ext cx="2433022" cy="811007"/>
              <a:chOff x="0" y="0"/>
              <a:chExt cx="812800" cy="270933"/>
            </a:xfrm>
          </p:grpSpPr>
          <p:sp>
            <p:nvSpPr>
              <p:cNvPr name="Freeform 23" id="2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4" id="2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5" id="2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4"/>
              <a:stretch>
                <a:fillRect l="0" t="0" r="0" b="0"/>
              </a:stretch>
            </a:blipFill>
          </p:spPr>
        </p:sp>
      </p:grpSp>
      <p:grpSp>
        <p:nvGrpSpPr>
          <p:cNvPr name="Group 26" id="26"/>
          <p:cNvGrpSpPr/>
          <p:nvPr/>
        </p:nvGrpSpPr>
        <p:grpSpPr>
          <a:xfrm rot="0">
            <a:off x="8518400" y="3940788"/>
            <a:ext cx="5982111" cy="794414"/>
            <a:chOff x="0" y="0"/>
            <a:chExt cx="1684562" cy="223707"/>
          </a:xfrm>
        </p:grpSpPr>
        <p:sp>
          <p:nvSpPr>
            <p:cNvPr name="Freeform 27" id="27"/>
            <p:cNvSpPr/>
            <p:nvPr/>
          </p:nvSpPr>
          <p:spPr>
            <a:xfrm flipH="false" flipV="false" rot="0">
              <a:off x="0" y="0"/>
              <a:ext cx="1684562" cy="223707"/>
            </a:xfrm>
            <a:custGeom>
              <a:avLst/>
              <a:gdLst/>
              <a:ahLst/>
              <a:cxnLst/>
              <a:rect r="r" b="b" t="t" l="l"/>
              <a:pathLst>
                <a:path h="223707" w="1684562">
                  <a:moveTo>
                    <a:pt x="0" y="0"/>
                  </a:moveTo>
                  <a:lnTo>
                    <a:pt x="1684562" y="0"/>
                  </a:lnTo>
                  <a:lnTo>
                    <a:pt x="1684562" y="223707"/>
                  </a:lnTo>
                  <a:lnTo>
                    <a:pt x="0" y="223707"/>
                  </a:lnTo>
                  <a:close/>
                </a:path>
              </a:pathLst>
            </a:custGeom>
            <a:solidFill>
              <a:srgbClr val="1D5964"/>
            </a:solidFill>
          </p:spPr>
        </p:sp>
        <p:sp>
          <p:nvSpPr>
            <p:cNvPr name="TextBox 28" id="28"/>
            <p:cNvSpPr txBox="true"/>
            <p:nvPr/>
          </p:nvSpPr>
          <p:spPr>
            <a:xfrm>
              <a:off x="0" y="-19050"/>
              <a:ext cx="1684562" cy="242757"/>
            </a:xfrm>
            <a:prstGeom prst="rect">
              <a:avLst/>
            </a:prstGeom>
          </p:spPr>
          <p:txBody>
            <a:bodyPr anchor="ctr" rtlCol="false" tIns="64651" lIns="64651" bIns="64651" rIns="64651"/>
            <a:lstStyle/>
            <a:p>
              <a:pPr algn="ctr">
                <a:lnSpc>
                  <a:spcPts val="1399"/>
                </a:lnSpc>
              </a:pPr>
            </a:p>
          </p:txBody>
        </p:sp>
      </p:grpSp>
      <p:sp>
        <p:nvSpPr>
          <p:cNvPr name="TextBox 29" id="29"/>
          <p:cNvSpPr txBox="true"/>
          <p:nvPr/>
        </p:nvSpPr>
        <p:spPr>
          <a:xfrm rot="0">
            <a:off x="1729366" y="1866728"/>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Freeform 30" id="30"/>
          <p:cNvSpPr/>
          <p:nvPr/>
        </p:nvSpPr>
        <p:spPr>
          <a:xfrm flipH="false" flipV="false" rot="0">
            <a:off x="945033" y="105553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1" id="31"/>
          <p:cNvSpPr/>
          <p:nvPr/>
        </p:nvSpPr>
        <p:spPr>
          <a:xfrm flipH="false" flipV="false" rot="0">
            <a:off x="14204472" y="4869854"/>
            <a:ext cx="932318" cy="274587"/>
          </a:xfrm>
          <a:custGeom>
            <a:avLst/>
            <a:gdLst/>
            <a:ahLst/>
            <a:cxnLst/>
            <a:rect r="r" b="b" t="t" l="l"/>
            <a:pathLst>
              <a:path h="274587" w="932318">
                <a:moveTo>
                  <a:pt x="0" y="0"/>
                </a:moveTo>
                <a:lnTo>
                  <a:pt x="932317" y="0"/>
                </a:lnTo>
                <a:lnTo>
                  <a:pt x="932317" y="274587"/>
                </a:lnTo>
                <a:lnTo>
                  <a:pt x="0" y="274587"/>
                </a:lnTo>
                <a:lnTo>
                  <a:pt x="0" y="0"/>
                </a:lnTo>
                <a:close/>
              </a:path>
            </a:pathLst>
          </a:custGeom>
          <a:blipFill>
            <a:blip r:embed="rId14"/>
            <a:stretch>
              <a:fillRect l="0" t="0" r="0" b="0"/>
            </a:stretch>
          </a:blipFill>
        </p:spPr>
      </p:sp>
      <p:sp>
        <p:nvSpPr>
          <p:cNvPr name="TextBox 32" id="32"/>
          <p:cNvSpPr txBox="true"/>
          <p:nvPr/>
        </p:nvSpPr>
        <p:spPr>
          <a:xfrm rot="0">
            <a:off x="8761389" y="3981865"/>
            <a:ext cx="5734490" cy="588436"/>
          </a:xfrm>
          <a:prstGeom prst="rect">
            <a:avLst/>
          </a:prstGeom>
        </p:spPr>
        <p:txBody>
          <a:bodyPr anchor="t" rtlCol="false" tIns="0" lIns="0" bIns="0" rIns="0">
            <a:spAutoFit/>
          </a:bodyPr>
          <a:lstStyle/>
          <a:p>
            <a:pPr algn="l">
              <a:lnSpc>
                <a:spcPts val="4316"/>
              </a:lnSpc>
            </a:pPr>
            <a:r>
              <a:rPr lang="en-US" sz="3083" b="true">
                <a:solidFill>
                  <a:srgbClr val="D0DAD4"/>
                </a:solidFill>
                <a:latin typeface="Futura Bold"/>
                <a:ea typeface="Futura Bold"/>
                <a:cs typeface="Futura Bold"/>
                <a:sym typeface="Futura Bold"/>
              </a:rPr>
              <a:t>YIN YANG LONGEVITY QI HERBs</a:t>
            </a:r>
          </a:p>
        </p:txBody>
      </p:sp>
      <p:sp>
        <p:nvSpPr>
          <p:cNvPr name="TextBox 33" id="33"/>
          <p:cNvSpPr txBox="true"/>
          <p:nvPr/>
        </p:nvSpPr>
        <p:spPr>
          <a:xfrm rot="0">
            <a:off x="8854394" y="1789845"/>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a:t>
            </a:r>
            <a:r>
              <a:rPr lang="en-US" b="true" sz="2399" spc="110">
                <a:solidFill>
                  <a:srgbClr val="CADB7F"/>
                </a:solidFill>
                <a:latin typeface="Public Sans Bold"/>
                <a:ea typeface="Public Sans Bold"/>
                <a:cs typeface="Public Sans Bold"/>
                <a:sym typeface="Public Sans Bold"/>
              </a:rPr>
              <a:t> 42 essential products </a:t>
            </a:r>
            <a:r>
              <a:rPr lang="en-US" b="true" sz="2399" spc="110">
                <a:solidFill>
                  <a:srgbClr val="FFFFFF"/>
                </a:solidFill>
                <a:latin typeface="Public Sans Bold"/>
                <a:ea typeface="Public Sans Bold"/>
                <a:cs typeface="Public Sans Bold"/>
                <a:sym typeface="Public Sans Bold"/>
              </a:rPr>
              <a:t>meticulously crafted to elevate your journey towards graceful health and beauty.</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2718809" y="0"/>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746831" y="341888"/>
            <a:ext cx="6317871" cy="785712"/>
            <a:chOff x="0" y="0"/>
            <a:chExt cx="8423828" cy="1047616"/>
          </a:xfrm>
        </p:grpSpPr>
        <p:grpSp>
          <p:nvGrpSpPr>
            <p:cNvPr name="Group 4" id="4"/>
            <p:cNvGrpSpPr/>
            <p:nvPr/>
          </p:nvGrpSpPr>
          <p:grpSpPr>
            <a:xfrm rot="0">
              <a:off x="0" y="0"/>
              <a:ext cx="8423828" cy="1047616"/>
              <a:chOff x="0" y="0"/>
              <a:chExt cx="2246354" cy="279364"/>
            </a:xfrm>
          </p:grpSpPr>
          <p:sp>
            <p:nvSpPr>
              <p:cNvPr name="Freeform 5" id="5"/>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6" id="6"/>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7" id="7"/>
            <p:cNvGrpSpPr/>
            <p:nvPr/>
          </p:nvGrpSpPr>
          <p:grpSpPr>
            <a:xfrm rot="0">
              <a:off x="408724" y="118304"/>
              <a:ext cx="2433022" cy="811007"/>
              <a:chOff x="0" y="0"/>
              <a:chExt cx="812800" cy="270933"/>
            </a:xfrm>
          </p:grpSpPr>
          <p:sp>
            <p:nvSpPr>
              <p:cNvPr name="Freeform 8" id="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9" id="9"/>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0" id="10"/>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sp>
        <p:nvSpPr>
          <p:cNvPr name="TextBox 11" id="11"/>
          <p:cNvSpPr txBox="true"/>
          <p:nvPr/>
        </p:nvSpPr>
        <p:spPr>
          <a:xfrm rot="0">
            <a:off x="8854394" y="1789845"/>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a:t>
            </a:r>
            <a:r>
              <a:rPr lang="en-US" b="true" sz="2399" spc="110">
                <a:solidFill>
                  <a:srgbClr val="CADB7F"/>
                </a:solidFill>
                <a:latin typeface="Public Sans Bold"/>
                <a:ea typeface="Public Sans Bold"/>
                <a:cs typeface="Public Sans Bold"/>
                <a:sym typeface="Public Sans Bold"/>
              </a:rPr>
              <a:t> 42 essential products </a:t>
            </a:r>
            <a:r>
              <a:rPr lang="en-US" b="true" sz="2399" spc="110">
                <a:solidFill>
                  <a:srgbClr val="FFFFFF"/>
                </a:solidFill>
                <a:latin typeface="Public Sans Bold"/>
                <a:ea typeface="Public Sans Bold"/>
                <a:cs typeface="Public Sans Bold"/>
                <a:sym typeface="Public Sans Bold"/>
              </a:rPr>
              <a:t>meticulously crafted to elevate your journey towards graceful health and beauty.</a:t>
            </a:r>
          </a:p>
        </p:txBody>
      </p:sp>
      <p:sp>
        <p:nvSpPr>
          <p:cNvPr name="TextBox 12" id="12"/>
          <p:cNvSpPr txBox="true"/>
          <p:nvPr/>
        </p:nvSpPr>
        <p:spPr>
          <a:xfrm rot="0">
            <a:off x="1729366" y="1866728"/>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Freeform 13" id="13"/>
          <p:cNvSpPr/>
          <p:nvPr/>
        </p:nvSpPr>
        <p:spPr>
          <a:xfrm flipH="false" flipV="false" rot="0">
            <a:off x="945033" y="105553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4" id="14"/>
          <p:cNvGrpSpPr/>
          <p:nvPr/>
        </p:nvGrpSpPr>
        <p:grpSpPr>
          <a:xfrm rot="0">
            <a:off x="2460881" y="3459142"/>
            <a:ext cx="6393513" cy="6312496"/>
            <a:chOff x="0" y="0"/>
            <a:chExt cx="8524684" cy="8416661"/>
          </a:xfrm>
        </p:grpSpPr>
        <p:sp>
          <p:nvSpPr>
            <p:cNvPr name="Freeform 15" id="15"/>
            <p:cNvSpPr/>
            <p:nvPr/>
          </p:nvSpPr>
          <p:spPr>
            <a:xfrm flipH="false" flipV="false" rot="0">
              <a:off x="2254896" y="387037"/>
              <a:ext cx="366529" cy="366529"/>
            </a:xfrm>
            <a:custGeom>
              <a:avLst/>
              <a:gdLst/>
              <a:ahLst/>
              <a:cxnLst/>
              <a:rect r="r" b="b" t="t" l="l"/>
              <a:pathLst>
                <a:path h="366529" w="366529">
                  <a:moveTo>
                    <a:pt x="0" y="0"/>
                  </a:moveTo>
                  <a:lnTo>
                    <a:pt x="366529" y="0"/>
                  </a:lnTo>
                  <a:lnTo>
                    <a:pt x="366529" y="366529"/>
                  </a:lnTo>
                  <a:lnTo>
                    <a:pt x="0" y="3665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6" id="16"/>
            <p:cNvGrpSpPr/>
            <p:nvPr/>
          </p:nvGrpSpPr>
          <p:grpSpPr>
            <a:xfrm rot="0">
              <a:off x="797527" y="0"/>
              <a:ext cx="7727157" cy="1522978"/>
              <a:chOff x="0" y="0"/>
              <a:chExt cx="28754715" cy="5667389"/>
            </a:xfrm>
          </p:grpSpPr>
          <p:sp>
            <p:nvSpPr>
              <p:cNvPr name="Freeform 17" id="17"/>
              <p:cNvSpPr/>
              <p:nvPr/>
            </p:nvSpPr>
            <p:spPr>
              <a:xfrm flipH="false" flipV="false" rot="0">
                <a:off x="0" y="0"/>
                <a:ext cx="28754716" cy="5667389"/>
              </a:xfrm>
              <a:custGeom>
                <a:avLst/>
                <a:gdLst/>
                <a:ahLst/>
                <a:cxnLst/>
                <a:rect r="r" b="b" t="t" l="l"/>
                <a:pathLst>
                  <a:path h="5667389" w="28754716">
                    <a:moveTo>
                      <a:pt x="28630256" y="5667389"/>
                    </a:moveTo>
                    <a:lnTo>
                      <a:pt x="124460" y="5667389"/>
                    </a:lnTo>
                    <a:cubicBezTo>
                      <a:pt x="55880" y="5667389"/>
                      <a:pt x="0" y="5611509"/>
                      <a:pt x="0" y="5542929"/>
                    </a:cubicBezTo>
                    <a:lnTo>
                      <a:pt x="0" y="124460"/>
                    </a:lnTo>
                    <a:cubicBezTo>
                      <a:pt x="0" y="55880"/>
                      <a:pt x="55880" y="0"/>
                      <a:pt x="124460" y="0"/>
                    </a:cubicBezTo>
                    <a:lnTo>
                      <a:pt x="28630256" y="0"/>
                    </a:lnTo>
                    <a:cubicBezTo>
                      <a:pt x="28698834" y="0"/>
                      <a:pt x="28754716" y="55880"/>
                      <a:pt x="28754716" y="124460"/>
                    </a:cubicBezTo>
                    <a:lnTo>
                      <a:pt x="28754716" y="5542929"/>
                    </a:lnTo>
                    <a:cubicBezTo>
                      <a:pt x="28754716" y="5611509"/>
                      <a:pt x="28698834" y="5667389"/>
                      <a:pt x="28630256" y="5667389"/>
                    </a:cubicBezTo>
                    <a:close/>
                  </a:path>
                </a:pathLst>
              </a:custGeom>
              <a:solidFill>
                <a:srgbClr val="A4BCC2"/>
              </a:solidFill>
            </p:spPr>
          </p:sp>
        </p:grpSp>
        <p:grpSp>
          <p:nvGrpSpPr>
            <p:cNvPr name="Group 18" id="18"/>
            <p:cNvGrpSpPr/>
            <p:nvPr/>
          </p:nvGrpSpPr>
          <p:grpSpPr>
            <a:xfrm rot="0">
              <a:off x="820408" y="1610485"/>
              <a:ext cx="7704276" cy="1533187"/>
              <a:chOff x="0" y="0"/>
              <a:chExt cx="24311669" cy="4838137"/>
            </a:xfrm>
          </p:grpSpPr>
          <p:sp>
            <p:nvSpPr>
              <p:cNvPr name="Freeform 19" id="19"/>
              <p:cNvSpPr/>
              <p:nvPr/>
            </p:nvSpPr>
            <p:spPr>
              <a:xfrm flipH="false" flipV="false" rot="0">
                <a:off x="0" y="0"/>
                <a:ext cx="24311670" cy="4838137"/>
              </a:xfrm>
              <a:custGeom>
                <a:avLst/>
                <a:gdLst/>
                <a:ahLst/>
                <a:cxnLst/>
                <a:rect r="r" b="b" t="t" l="l"/>
                <a:pathLst>
                  <a:path h="4838137" w="24311670">
                    <a:moveTo>
                      <a:pt x="24187209" y="4838137"/>
                    </a:moveTo>
                    <a:lnTo>
                      <a:pt x="124460" y="4838137"/>
                    </a:lnTo>
                    <a:cubicBezTo>
                      <a:pt x="55880" y="4838137"/>
                      <a:pt x="0" y="4782257"/>
                      <a:pt x="0" y="4713677"/>
                    </a:cubicBezTo>
                    <a:lnTo>
                      <a:pt x="0" y="124460"/>
                    </a:lnTo>
                    <a:cubicBezTo>
                      <a:pt x="0" y="55880"/>
                      <a:pt x="55880" y="0"/>
                      <a:pt x="124460" y="0"/>
                    </a:cubicBezTo>
                    <a:lnTo>
                      <a:pt x="24187209" y="0"/>
                    </a:lnTo>
                    <a:cubicBezTo>
                      <a:pt x="24255789" y="0"/>
                      <a:pt x="24311670" y="55880"/>
                      <a:pt x="24311670" y="124460"/>
                    </a:cubicBezTo>
                    <a:lnTo>
                      <a:pt x="24311670" y="4713677"/>
                    </a:lnTo>
                    <a:cubicBezTo>
                      <a:pt x="24311670" y="4782257"/>
                      <a:pt x="24255789" y="4838137"/>
                      <a:pt x="24187209" y="4838137"/>
                    </a:cubicBezTo>
                    <a:close/>
                  </a:path>
                </a:pathLst>
              </a:custGeom>
              <a:solidFill>
                <a:srgbClr val="C1D448"/>
              </a:solidFill>
            </p:spPr>
          </p:sp>
        </p:grpSp>
        <p:grpSp>
          <p:nvGrpSpPr>
            <p:cNvPr name="Group 20" id="20"/>
            <p:cNvGrpSpPr/>
            <p:nvPr/>
          </p:nvGrpSpPr>
          <p:grpSpPr>
            <a:xfrm rot="0">
              <a:off x="813079" y="3293163"/>
              <a:ext cx="7711605" cy="1533187"/>
              <a:chOff x="0" y="0"/>
              <a:chExt cx="23932666" cy="4758187"/>
            </a:xfrm>
          </p:grpSpPr>
          <p:sp>
            <p:nvSpPr>
              <p:cNvPr name="Freeform 21" id="21"/>
              <p:cNvSpPr/>
              <p:nvPr/>
            </p:nvSpPr>
            <p:spPr>
              <a:xfrm flipH="false" flipV="false" rot="0">
                <a:off x="0" y="0"/>
                <a:ext cx="23932666" cy="4758187"/>
              </a:xfrm>
              <a:custGeom>
                <a:avLst/>
                <a:gdLst/>
                <a:ahLst/>
                <a:cxnLst/>
                <a:rect r="r" b="b" t="t" l="l"/>
                <a:pathLst>
                  <a:path h="4758187" w="23932666">
                    <a:moveTo>
                      <a:pt x="23808206" y="4758187"/>
                    </a:moveTo>
                    <a:lnTo>
                      <a:pt x="124460" y="4758187"/>
                    </a:lnTo>
                    <a:cubicBezTo>
                      <a:pt x="55880" y="4758187"/>
                      <a:pt x="0" y="4702307"/>
                      <a:pt x="0" y="4633727"/>
                    </a:cubicBezTo>
                    <a:lnTo>
                      <a:pt x="0" y="124460"/>
                    </a:lnTo>
                    <a:cubicBezTo>
                      <a:pt x="0" y="55880"/>
                      <a:pt x="55880" y="0"/>
                      <a:pt x="124460" y="0"/>
                    </a:cubicBezTo>
                    <a:lnTo>
                      <a:pt x="23808206" y="0"/>
                    </a:lnTo>
                    <a:cubicBezTo>
                      <a:pt x="23876786" y="0"/>
                      <a:pt x="23932666" y="55880"/>
                      <a:pt x="23932666" y="124460"/>
                    </a:cubicBezTo>
                    <a:lnTo>
                      <a:pt x="23932666" y="4633727"/>
                    </a:lnTo>
                    <a:cubicBezTo>
                      <a:pt x="23932666" y="4702307"/>
                      <a:pt x="23876786" y="4758187"/>
                      <a:pt x="23808206" y="4758187"/>
                    </a:cubicBezTo>
                    <a:close/>
                  </a:path>
                </a:pathLst>
              </a:custGeom>
              <a:solidFill>
                <a:srgbClr val="D1AFAD"/>
              </a:solidFill>
            </p:spPr>
          </p:sp>
        </p:grpSp>
        <p:sp>
          <p:nvSpPr>
            <p:cNvPr name="TextBox 22" id="22"/>
            <p:cNvSpPr txBox="true"/>
            <p:nvPr/>
          </p:nvSpPr>
          <p:spPr>
            <a:xfrm rot="0">
              <a:off x="1109001" y="1801263"/>
              <a:ext cx="7096062" cy="1426065"/>
            </a:xfrm>
            <a:prstGeom prst="rect">
              <a:avLst/>
            </a:prstGeom>
          </p:spPr>
          <p:txBody>
            <a:bodyPr anchor="t" rtlCol="false" tIns="0" lIns="0" bIns="0" rIns="0">
              <a:spAutoFit/>
            </a:bodyPr>
            <a:lstStyle/>
            <a:p>
              <a:pPr algn="just">
                <a:lnSpc>
                  <a:spcPts val="1781"/>
                </a:lnSpc>
              </a:pPr>
              <a:r>
                <a:rPr lang="en-US" sz="1339" b="true">
                  <a:solidFill>
                    <a:srgbClr val="000000"/>
                  </a:solidFill>
                  <a:latin typeface="Futura Bold"/>
                  <a:ea typeface="Futura Bold"/>
                  <a:cs typeface="Futura Bold"/>
                  <a:sym typeface="Futura Bold"/>
                </a:rPr>
                <a:t>QI SUPERIOR</a:t>
              </a:r>
            </a:p>
            <a:p>
              <a:pPr algn="just">
                <a:lnSpc>
                  <a:spcPts val="1781"/>
                </a:lnSpc>
              </a:pPr>
              <a:r>
                <a:rPr lang="en-US" sz="1339" b="true">
                  <a:solidFill>
                    <a:srgbClr val="000000"/>
                  </a:solidFill>
                  <a:latin typeface="Futura Bold"/>
                  <a:ea typeface="Futura Bold"/>
                  <a:cs typeface="Futura Bold"/>
                  <a:sym typeface="Futura Bold"/>
                </a:rPr>
                <a:t>Eases joint discomfort, supports liver health, aids weight management, enhances cardiovascular health, promotes genitourinary and digestive well-being, and harnesses nature's finest ingredients for overall vitality.</a:t>
              </a:r>
            </a:p>
            <a:p>
              <a:pPr algn="just">
                <a:lnSpc>
                  <a:spcPts val="1781"/>
                </a:lnSpc>
              </a:pPr>
            </a:p>
          </p:txBody>
        </p:sp>
        <p:sp>
          <p:nvSpPr>
            <p:cNvPr name="TextBox 23" id="23"/>
            <p:cNvSpPr txBox="true"/>
            <p:nvPr/>
          </p:nvSpPr>
          <p:spPr>
            <a:xfrm rot="0">
              <a:off x="1079683" y="3568874"/>
              <a:ext cx="7125380" cy="1142576"/>
            </a:xfrm>
            <a:prstGeom prst="rect">
              <a:avLst/>
            </a:prstGeom>
          </p:spPr>
          <p:txBody>
            <a:bodyPr anchor="t" rtlCol="false" tIns="0" lIns="0" bIns="0" rIns="0">
              <a:spAutoFit/>
            </a:bodyPr>
            <a:lstStyle/>
            <a:p>
              <a:pPr algn="l">
                <a:lnSpc>
                  <a:spcPts val="1781"/>
                </a:lnSpc>
              </a:pPr>
              <a:r>
                <a:rPr lang="en-US" sz="1339" b="true">
                  <a:solidFill>
                    <a:srgbClr val="000000"/>
                  </a:solidFill>
                  <a:latin typeface="Futura Bold"/>
                  <a:ea typeface="Futura Bold"/>
                  <a:cs typeface="Futura Bold"/>
                  <a:sym typeface="Futura Bold"/>
                </a:rPr>
                <a:t>QI BOOST</a:t>
              </a:r>
            </a:p>
            <a:p>
              <a:pPr algn="l">
                <a:lnSpc>
                  <a:spcPts val="1781"/>
                </a:lnSpc>
              </a:pPr>
              <a:r>
                <a:rPr lang="en-US" sz="1339" b="true">
                  <a:solidFill>
                    <a:srgbClr val="000000"/>
                  </a:solidFill>
                  <a:latin typeface="Futura Bold"/>
                  <a:ea typeface="Futura Bold"/>
                  <a:cs typeface="Futura Bold"/>
                  <a:sym typeface="Futura Bold"/>
                </a:rPr>
                <a:t>Supports cellular vitality, oral health, and cardiovascular well-being while reducing inflammation and combating free radicals.</a:t>
              </a:r>
            </a:p>
            <a:p>
              <a:pPr algn="l">
                <a:lnSpc>
                  <a:spcPts val="1781"/>
                </a:lnSpc>
              </a:pPr>
            </a:p>
          </p:txBody>
        </p:sp>
        <p:sp>
          <p:nvSpPr>
            <p:cNvPr name="TextBox 24" id="24"/>
            <p:cNvSpPr txBox="true"/>
            <p:nvPr/>
          </p:nvSpPr>
          <p:spPr>
            <a:xfrm rot="0">
              <a:off x="1049472" y="129404"/>
              <a:ext cx="7155591" cy="1434342"/>
            </a:xfrm>
            <a:prstGeom prst="rect">
              <a:avLst/>
            </a:prstGeom>
          </p:spPr>
          <p:txBody>
            <a:bodyPr anchor="t" rtlCol="false" tIns="0" lIns="0" bIns="0" rIns="0">
              <a:spAutoFit/>
            </a:bodyPr>
            <a:lstStyle/>
            <a:p>
              <a:pPr algn="just">
                <a:lnSpc>
                  <a:spcPts val="1791"/>
                </a:lnSpc>
              </a:pPr>
              <a:r>
                <a:rPr lang="en-US" sz="1347" b="true">
                  <a:solidFill>
                    <a:srgbClr val="000000"/>
                  </a:solidFill>
                  <a:latin typeface="Futura Bold"/>
                  <a:ea typeface="Futura Bold"/>
                  <a:cs typeface="Futura Bold"/>
                  <a:sym typeface="Futura Bold"/>
                </a:rPr>
                <a:t>QI ULTIMATE</a:t>
              </a:r>
              <a:r>
                <a:rPr lang="en-US" sz="1347" b="true">
                  <a:solidFill>
                    <a:srgbClr val="000000"/>
                  </a:solidFill>
                  <a:latin typeface="Futura Bold"/>
                  <a:ea typeface="Futura Bold"/>
                  <a:cs typeface="Futura Bold"/>
                  <a:sym typeface="Futura Bold"/>
                </a:rPr>
                <a:t> </a:t>
              </a:r>
            </a:p>
            <a:p>
              <a:pPr algn="just">
                <a:lnSpc>
                  <a:spcPts val="1791"/>
                </a:lnSpc>
              </a:pPr>
              <a:r>
                <a:rPr lang="en-US" sz="1347" b="true">
                  <a:solidFill>
                    <a:srgbClr val="000000"/>
                  </a:solidFill>
                  <a:latin typeface="Futura Bold"/>
                  <a:ea typeface="Futura Bold"/>
                  <a:cs typeface="Futura Bold"/>
                  <a:sym typeface="Futura Bold"/>
                </a:rPr>
                <a:t>Enhances cardiovascular health, manages lipids, reduces health risks, combats inflammation, supports microbial balance, and promotes overall well-being.</a:t>
              </a:r>
            </a:p>
            <a:p>
              <a:pPr algn="just">
                <a:lnSpc>
                  <a:spcPts val="1791"/>
                </a:lnSpc>
              </a:pPr>
            </a:p>
          </p:txBody>
        </p:sp>
        <p:grpSp>
          <p:nvGrpSpPr>
            <p:cNvPr name="Group 25" id="25"/>
            <p:cNvGrpSpPr/>
            <p:nvPr/>
          </p:nvGrpSpPr>
          <p:grpSpPr>
            <a:xfrm rot="0">
              <a:off x="832607" y="6755263"/>
              <a:ext cx="7692076" cy="1513712"/>
              <a:chOff x="0" y="0"/>
              <a:chExt cx="25637231" cy="5045111"/>
            </a:xfrm>
          </p:grpSpPr>
          <p:sp>
            <p:nvSpPr>
              <p:cNvPr name="Freeform 26" id="26"/>
              <p:cNvSpPr/>
              <p:nvPr/>
            </p:nvSpPr>
            <p:spPr>
              <a:xfrm flipH="false" flipV="false" rot="0">
                <a:off x="0" y="0"/>
                <a:ext cx="25637232" cy="5045111"/>
              </a:xfrm>
              <a:custGeom>
                <a:avLst/>
                <a:gdLst/>
                <a:ahLst/>
                <a:cxnLst/>
                <a:rect r="r" b="b" t="t" l="l"/>
                <a:pathLst>
                  <a:path h="5045111" w="25637232">
                    <a:moveTo>
                      <a:pt x="25512771" y="5045111"/>
                    </a:moveTo>
                    <a:lnTo>
                      <a:pt x="124460" y="5045111"/>
                    </a:lnTo>
                    <a:cubicBezTo>
                      <a:pt x="55880" y="5045111"/>
                      <a:pt x="0" y="4989232"/>
                      <a:pt x="0" y="4920651"/>
                    </a:cubicBezTo>
                    <a:lnTo>
                      <a:pt x="0" y="124460"/>
                    </a:lnTo>
                    <a:cubicBezTo>
                      <a:pt x="0" y="55880"/>
                      <a:pt x="55880" y="0"/>
                      <a:pt x="124460" y="0"/>
                    </a:cubicBezTo>
                    <a:lnTo>
                      <a:pt x="25512771" y="0"/>
                    </a:lnTo>
                    <a:cubicBezTo>
                      <a:pt x="25581352" y="0"/>
                      <a:pt x="25637232" y="55880"/>
                      <a:pt x="25637232" y="124460"/>
                    </a:cubicBezTo>
                    <a:lnTo>
                      <a:pt x="25637232" y="4920652"/>
                    </a:lnTo>
                    <a:cubicBezTo>
                      <a:pt x="25637232" y="4989232"/>
                      <a:pt x="25581352" y="5045111"/>
                      <a:pt x="25512771" y="5045111"/>
                    </a:cubicBezTo>
                    <a:close/>
                  </a:path>
                </a:pathLst>
              </a:custGeom>
              <a:solidFill>
                <a:srgbClr val="FFDB00"/>
              </a:solidFill>
            </p:spPr>
          </p:sp>
        </p:grpSp>
        <p:sp>
          <p:nvSpPr>
            <p:cNvPr name="TextBox 27" id="27"/>
            <p:cNvSpPr txBox="true"/>
            <p:nvPr/>
          </p:nvSpPr>
          <p:spPr>
            <a:xfrm rot="0">
              <a:off x="1061666" y="6990597"/>
              <a:ext cx="7143397" cy="1426063"/>
            </a:xfrm>
            <a:prstGeom prst="rect">
              <a:avLst/>
            </a:prstGeom>
          </p:spPr>
          <p:txBody>
            <a:bodyPr anchor="t" rtlCol="false" tIns="0" lIns="0" bIns="0" rIns="0">
              <a:spAutoFit/>
            </a:bodyPr>
            <a:lstStyle/>
            <a:p>
              <a:pPr algn="just">
                <a:lnSpc>
                  <a:spcPts val="1781"/>
                </a:lnSpc>
              </a:pPr>
              <a:r>
                <a:rPr lang="en-US" sz="1339" b="true">
                  <a:solidFill>
                    <a:srgbClr val="000000"/>
                  </a:solidFill>
                  <a:latin typeface="Futura Bold"/>
                  <a:ea typeface="Futura Bold"/>
                  <a:cs typeface="Futura Bold"/>
                  <a:sym typeface="Futura Bold"/>
                </a:rPr>
                <a:t>QI PROLONG</a:t>
              </a:r>
            </a:p>
            <a:p>
              <a:pPr algn="just">
                <a:lnSpc>
                  <a:spcPts val="1781"/>
                </a:lnSpc>
              </a:pPr>
              <a:r>
                <a:rPr lang="en-US" sz="1339" b="true">
                  <a:solidFill>
                    <a:srgbClr val="000000"/>
                  </a:solidFill>
                  <a:latin typeface="Futura Bold"/>
                  <a:ea typeface="Futura Bold"/>
                  <a:cs typeface="Futura Bold"/>
                  <a:sym typeface="Futura Bold"/>
                </a:rPr>
                <a:t>Enhances brain health, mitochondrial function, and physical fitness while providing cellular protection, supporting gastrointestinal health, and balancing inflammation.</a:t>
              </a:r>
            </a:p>
            <a:p>
              <a:pPr algn="just">
                <a:lnSpc>
                  <a:spcPts val="1781"/>
                </a:lnSpc>
              </a:pPr>
            </a:p>
          </p:txBody>
        </p:sp>
        <p:grpSp>
          <p:nvGrpSpPr>
            <p:cNvPr name="Group 28" id="28"/>
            <p:cNvGrpSpPr/>
            <p:nvPr/>
          </p:nvGrpSpPr>
          <p:grpSpPr>
            <a:xfrm rot="0">
              <a:off x="813079" y="5069342"/>
              <a:ext cx="7711605" cy="1525852"/>
              <a:chOff x="0" y="0"/>
              <a:chExt cx="25615769" cy="5068447"/>
            </a:xfrm>
          </p:grpSpPr>
          <p:sp>
            <p:nvSpPr>
              <p:cNvPr name="Freeform 29" id="29"/>
              <p:cNvSpPr/>
              <p:nvPr/>
            </p:nvSpPr>
            <p:spPr>
              <a:xfrm flipH="false" flipV="false" rot="0">
                <a:off x="0" y="0"/>
                <a:ext cx="25615770" cy="5068447"/>
              </a:xfrm>
              <a:custGeom>
                <a:avLst/>
                <a:gdLst/>
                <a:ahLst/>
                <a:cxnLst/>
                <a:rect r="r" b="b" t="t" l="l"/>
                <a:pathLst>
                  <a:path h="5068447" w="25615770">
                    <a:moveTo>
                      <a:pt x="25491309" y="5068447"/>
                    </a:moveTo>
                    <a:lnTo>
                      <a:pt x="124460" y="5068447"/>
                    </a:lnTo>
                    <a:cubicBezTo>
                      <a:pt x="55880" y="5068447"/>
                      <a:pt x="0" y="5012567"/>
                      <a:pt x="0" y="4943987"/>
                    </a:cubicBezTo>
                    <a:lnTo>
                      <a:pt x="0" y="124460"/>
                    </a:lnTo>
                    <a:cubicBezTo>
                      <a:pt x="0" y="55880"/>
                      <a:pt x="55880" y="0"/>
                      <a:pt x="124460" y="0"/>
                    </a:cubicBezTo>
                    <a:lnTo>
                      <a:pt x="25491309" y="0"/>
                    </a:lnTo>
                    <a:cubicBezTo>
                      <a:pt x="25559889" y="0"/>
                      <a:pt x="25615770" y="55880"/>
                      <a:pt x="25615770" y="124460"/>
                    </a:cubicBezTo>
                    <a:lnTo>
                      <a:pt x="25615770" y="4943987"/>
                    </a:lnTo>
                    <a:cubicBezTo>
                      <a:pt x="25615770" y="5012567"/>
                      <a:pt x="25559889" y="5068447"/>
                      <a:pt x="25491309" y="5068447"/>
                    </a:cubicBezTo>
                    <a:close/>
                  </a:path>
                </a:pathLst>
              </a:custGeom>
              <a:solidFill>
                <a:srgbClr val="95CACA"/>
              </a:solidFill>
            </p:spPr>
          </p:sp>
        </p:grpSp>
        <p:sp>
          <p:nvSpPr>
            <p:cNvPr name="TextBox 30" id="30"/>
            <p:cNvSpPr txBox="true"/>
            <p:nvPr/>
          </p:nvSpPr>
          <p:spPr>
            <a:xfrm rot="0">
              <a:off x="1091460" y="5217696"/>
              <a:ext cx="7113603" cy="1426063"/>
            </a:xfrm>
            <a:prstGeom prst="rect">
              <a:avLst/>
            </a:prstGeom>
          </p:spPr>
          <p:txBody>
            <a:bodyPr anchor="t" rtlCol="false" tIns="0" lIns="0" bIns="0" rIns="0">
              <a:spAutoFit/>
            </a:bodyPr>
            <a:lstStyle/>
            <a:p>
              <a:pPr algn="just">
                <a:lnSpc>
                  <a:spcPts val="1781"/>
                </a:lnSpc>
              </a:pPr>
              <a:r>
                <a:rPr lang="en-US" sz="1339" b="true">
                  <a:solidFill>
                    <a:srgbClr val="000000"/>
                  </a:solidFill>
                  <a:latin typeface="Futura Bold"/>
                  <a:ea typeface="Futura Bold"/>
                  <a:cs typeface="Futura Bold"/>
                  <a:sym typeface="Futura Bold"/>
                </a:rPr>
                <a:t>QI EXCLUSIVE</a:t>
              </a:r>
            </a:p>
            <a:p>
              <a:pPr algn="just">
                <a:lnSpc>
                  <a:spcPts val="1781"/>
                </a:lnSpc>
              </a:pPr>
              <a:r>
                <a:rPr lang="en-US" sz="1339" b="true">
                  <a:solidFill>
                    <a:srgbClr val="000000"/>
                  </a:solidFill>
                  <a:latin typeface="Futura Bold"/>
                  <a:ea typeface="Futura Bold"/>
                  <a:cs typeface="Futura Bold"/>
                  <a:sym typeface="Futura Bold"/>
                </a:rPr>
                <a:t>Supports healthy aging, cognitive function, weight management, metabolic health, liver function, digestive wellness, and offers natural bacterial defense.</a:t>
              </a:r>
            </a:p>
            <a:p>
              <a:pPr algn="just">
                <a:lnSpc>
                  <a:spcPts val="1781"/>
                </a:lnSpc>
              </a:pPr>
            </a:p>
          </p:txBody>
        </p:sp>
        <p:sp>
          <p:nvSpPr>
            <p:cNvPr name="TextBox 31" id="31"/>
            <p:cNvSpPr txBox="true"/>
            <p:nvPr/>
          </p:nvSpPr>
          <p:spPr>
            <a:xfrm rot="-5400000">
              <a:off x="-868022" y="4025278"/>
              <a:ext cx="1968799" cy="366104"/>
            </a:xfrm>
            <a:prstGeom prst="rect">
              <a:avLst/>
            </a:prstGeom>
          </p:spPr>
          <p:txBody>
            <a:bodyPr anchor="t" rtlCol="false" tIns="0" lIns="0" bIns="0" rIns="0">
              <a:spAutoFit/>
            </a:bodyPr>
            <a:lstStyle/>
            <a:p>
              <a:pPr algn="ctr">
                <a:lnSpc>
                  <a:spcPts val="2184"/>
                </a:lnSpc>
                <a:spcBef>
                  <a:spcPct val="0"/>
                </a:spcBef>
              </a:pPr>
            </a:p>
          </p:txBody>
        </p:sp>
      </p:grpSp>
      <p:grpSp>
        <p:nvGrpSpPr>
          <p:cNvPr name="Group 32" id="32"/>
          <p:cNvGrpSpPr/>
          <p:nvPr/>
        </p:nvGrpSpPr>
        <p:grpSpPr>
          <a:xfrm rot="0">
            <a:off x="9810068" y="-515634"/>
            <a:ext cx="6412727" cy="10287271"/>
            <a:chOff x="0" y="0"/>
            <a:chExt cx="8550302" cy="13716361"/>
          </a:xfrm>
        </p:grpSpPr>
        <p:sp>
          <p:nvSpPr>
            <p:cNvPr name="TextBox 33" id="33"/>
            <p:cNvSpPr txBox="true"/>
            <p:nvPr/>
          </p:nvSpPr>
          <p:spPr>
            <a:xfrm rot="-5400000">
              <a:off x="-860816" y="794141"/>
              <a:ext cx="1951801" cy="363519"/>
            </a:xfrm>
            <a:prstGeom prst="rect">
              <a:avLst/>
            </a:prstGeom>
          </p:spPr>
          <p:txBody>
            <a:bodyPr anchor="t" rtlCol="false" tIns="0" lIns="0" bIns="0" rIns="0">
              <a:spAutoFit/>
            </a:bodyPr>
            <a:lstStyle/>
            <a:p>
              <a:pPr algn="ctr">
                <a:lnSpc>
                  <a:spcPts val="2165"/>
                </a:lnSpc>
                <a:spcBef>
                  <a:spcPct val="0"/>
                </a:spcBef>
              </a:pPr>
            </a:p>
          </p:txBody>
        </p:sp>
        <p:grpSp>
          <p:nvGrpSpPr>
            <p:cNvPr name="Group 34" id="34"/>
            <p:cNvGrpSpPr/>
            <p:nvPr/>
          </p:nvGrpSpPr>
          <p:grpSpPr>
            <a:xfrm rot="0">
              <a:off x="825419" y="9930110"/>
              <a:ext cx="7660444" cy="1654591"/>
              <a:chOff x="0" y="0"/>
              <a:chExt cx="17777997" cy="3839896"/>
            </a:xfrm>
          </p:grpSpPr>
          <p:sp>
            <p:nvSpPr>
              <p:cNvPr name="Freeform 35" id="35"/>
              <p:cNvSpPr/>
              <p:nvPr/>
            </p:nvSpPr>
            <p:spPr>
              <a:xfrm flipH="false" flipV="false" rot="0">
                <a:off x="0" y="0"/>
                <a:ext cx="17777997" cy="3839896"/>
              </a:xfrm>
              <a:custGeom>
                <a:avLst/>
                <a:gdLst/>
                <a:ahLst/>
                <a:cxnLst/>
                <a:rect r="r" b="b" t="t" l="l"/>
                <a:pathLst>
                  <a:path h="3839896" w="17777997">
                    <a:moveTo>
                      <a:pt x="17653538" y="3839896"/>
                    </a:moveTo>
                    <a:lnTo>
                      <a:pt x="124460" y="3839896"/>
                    </a:lnTo>
                    <a:cubicBezTo>
                      <a:pt x="55880" y="3839896"/>
                      <a:pt x="0" y="3784016"/>
                      <a:pt x="0" y="3715436"/>
                    </a:cubicBezTo>
                    <a:lnTo>
                      <a:pt x="0" y="124460"/>
                    </a:lnTo>
                    <a:cubicBezTo>
                      <a:pt x="0" y="55880"/>
                      <a:pt x="55880" y="0"/>
                      <a:pt x="124460" y="0"/>
                    </a:cubicBezTo>
                    <a:lnTo>
                      <a:pt x="17653538" y="0"/>
                    </a:lnTo>
                    <a:cubicBezTo>
                      <a:pt x="17722117" y="0"/>
                      <a:pt x="17777997" y="55880"/>
                      <a:pt x="17777997" y="124460"/>
                    </a:cubicBezTo>
                    <a:lnTo>
                      <a:pt x="17777997" y="3715436"/>
                    </a:lnTo>
                    <a:cubicBezTo>
                      <a:pt x="17777997" y="3784016"/>
                      <a:pt x="17722117" y="3839896"/>
                      <a:pt x="17653538" y="3839896"/>
                    </a:cubicBezTo>
                    <a:close/>
                  </a:path>
                </a:pathLst>
              </a:custGeom>
              <a:solidFill>
                <a:srgbClr val="89ABE3"/>
              </a:solidFill>
            </p:spPr>
          </p:sp>
        </p:grpSp>
        <p:grpSp>
          <p:nvGrpSpPr>
            <p:cNvPr name="Group 36" id="36"/>
            <p:cNvGrpSpPr/>
            <p:nvPr/>
          </p:nvGrpSpPr>
          <p:grpSpPr>
            <a:xfrm rot="0">
              <a:off x="825419" y="11921456"/>
              <a:ext cx="7660444" cy="1598465"/>
              <a:chOff x="0" y="0"/>
              <a:chExt cx="17777997" cy="3709642"/>
            </a:xfrm>
          </p:grpSpPr>
          <p:sp>
            <p:nvSpPr>
              <p:cNvPr name="Freeform 37" id="37"/>
              <p:cNvSpPr/>
              <p:nvPr/>
            </p:nvSpPr>
            <p:spPr>
              <a:xfrm flipH="false" flipV="false" rot="0">
                <a:off x="0" y="0"/>
                <a:ext cx="17777997" cy="3709642"/>
              </a:xfrm>
              <a:custGeom>
                <a:avLst/>
                <a:gdLst/>
                <a:ahLst/>
                <a:cxnLst/>
                <a:rect r="r" b="b" t="t" l="l"/>
                <a:pathLst>
                  <a:path h="3709642" w="17777997">
                    <a:moveTo>
                      <a:pt x="17653538" y="3709641"/>
                    </a:moveTo>
                    <a:lnTo>
                      <a:pt x="124460" y="3709641"/>
                    </a:lnTo>
                    <a:cubicBezTo>
                      <a:pt x="55880" y="3709641"/>
                      <a:pt x="0" y="3653761"/>
                      <a:pt x="0" y="3585182"/>
                    </a:cubicBezTo>
                    <a:lnTo>
                      <a:pt x="0" y="124460"/>
                    </a:lnTo>
                    <a:cubicBezTo>
                      <a:pt x="0" y="55880"/>
                      <a:pt x="55880" y="0"/>
                      <a:pt x="124460" y="0"/>
                    </a:cubicBezTo>
                    <a:lnTo>
                      <a:pt x="17653538" y="0"/>
                    </a:lnTo>
                    <a:cubicBezTo>
                      <a:pt x="17722117" y="0"/>
                      <a:pt x="17777997" y="55880"/>
                      <a:pt x="17777997" y="124460"/>
                    </a:cubicBezTo>
                    <a:lnTo>
                      <a:pt x="17777997" y="3585182"/>
                    </a:lnTo>
                    <a:cubicBezTo>
                      <a:pt x="17777997" y="3653761"/>
                      <a:pt x="17722117" y="3709642"/>
                      <a:pt x="17653538" y="3709642"/>
                    </a:cubicBezTo>
                    <a:close/>
                  </a:path>
                </a:pathLst>
              </a:custGeom>
              <a:solidFill>
                <a:srgbClr val="C98BDB"/>
              </a:solidFill>
            </p:spPr>
          </p:sp>
        </p:grpSp>
        <p:sp>
          <p:nvSpPr>
            <p:cNvPr name="TextBox 38" id="38"/>
            <p:cNvSpPr txBox="true"/>
            <p:nvPr/>
          </p:nvSpPr>
          <p:spPr>
            <a:xfrm rot="0">
              <a:off x="1157050" y="10106989"/>
              <a:ext cx="7005462" cy="1702216"/>
            </a:xfrm>
            <a:prstGeom prst="rect">
              <a:avLst/>
            </a:prstGeom>
          </p:spPr>
          <p:txBody>
            <a:bodyPr anchor="t" rtlCol="false" tIns="0" lIns="0" bIns="0" rIns="0">
              <a:spAutoFit/>
            </a:bodyPr>
            <a:lstStyle/>
            <a:p>
              <a:pPr algn="l">
                <a:lnSpc>
                  <a:spcPts val="1763"/>
                </a:lnSpc>
              </a:pPr>
              <a:r>
                <a:rPr lang="en-US" sz="1325" b="true">
                  <a:solidFill>
                    <a:srgbClr val="000000"/>
                  </a:solidFill>
                  <a:latin typeface="Futura Bold"/>
                  <a:ea typeface="Futura Bold"/>
                  <a:cs typeface="Futura Bold"/>
                  <a:sym typeface="Futura Bold"/>
                </a:rPr>
                <a:t>QI MAGNIFICENT</a:t>
              </a:r>
            </a:p>
            <a:p>
              <a:pPr algn="just">
                <a:lnSpc>
                  <a:spcPts val="1763"/>
                </a:lnSpc>
              </a:pPr>
              <a:r>
                <a:rPr lang="en-US" sz="1325" b="true">
                  <a:solidFill>
                    <a:srgbClr val="000000"/>
                  </a:solidFill>
                  <a:latin typeface="Futura Bold"/>
                  <a:ea typeface="Futura Bold"/>
                  <a:cs typeface="Futura Bold"/>
                  <a:sym typeface="Futura Bold"/>
                </a:rPr>
                <a:t>Enhance metabolic health, hormonal balance, microbial and viral defense, gastrointestinal comfort, blood clotting support, parasitic infection protection, and kidney health for holistic well-being and vitality.</a:t>
              </a:r>
            </a:p>
            <a:p>
              <a:pPr algn="l">
                <a:lnSpc>
                  <a:spcPts val="1763"/>
                </a:lnSpc>
              </a:pPr>
            </a:p>
          </p:txBody>
        </p:sp>
        <p:sp>
          <p:nvSpPr>
            <p:cNvPr name="TextBox 39" id="39"/>
            <p:cNvSpPr txBox="true"/>
            <p:nvPr/>
          </p:nvSpPr>
          <p:spPr>
            <a:xfrm rot="0">
              <a:off x="1157050" y="12014146"/>
              <a:ext cx="7005462" cy="1702216"/>
            </a:xfrm>
            <a:prstGeom prst="rect">
              <a:avLst/>
            </a:prstGeom>
          </p:spPr>
          <p:txBody>
            <a:bodyPr anchor="t" rtlCol="false" tIns="0" lIns="0" bIns="0" rIns="0">
              <a:spAutoFit/>
            </a:bodyPr>
            <a:lstStyle/>
            <a:p>
              <a:pPr algn="l">
                <a:lnSpc>
                  <a:spcPts val="1763"/>
                </a:lnSpc>
              </a:pPr>
              <a:r>
                <a:rPr lang="en-US" sz="1325" b="true">
                  <a:solidFill>
                    <a:srgbClr val="000000"/>
                  </a:solidFill>
                  <a:latin typeface="Futura Bold"/>
                  <a:ea typeface="Futura Bold"/>
                  <a:cs typeface="Futura Bold"/>
                  <a:sym typeface="Futura Bold"/>
                </a:rPr>
                <a:t>QI COMPLETE</a:t>
              </a:r>
            </a:p>
            <a:p>
              <a:pPr algn="l">
                <a:lnSpc>
                  <a:spcPts val="1763"/>
                </a:lnSpc>
              </a:pPr>
              <a:r>
                <a:rPr lang="en-US" sz="1325" b="true">
                  <a:solidFill>
                    <a:srgbClr val="000000"/>
                  </a:solidFill>
                  <a:latin typeface="Futura Bold"/>
                  <a:ea typeface="Futura Bold"/>
                  <a:cs typeface="Futura Bold"/>
                  <a:sym typeface="Futura Bold"/>
                </a:rPr>
                <a:t>Supports liver health, cellular vitality, age-related wellness, prostate health, lipid regulation, joint health, immune function, cardiovascular well-being, cellular maintenance, weight management, and glucose metabolism.</a:t>
              </a:r>
            </a:p>
            <a:p>
              <a:pPr algn="l">
                <a:lnSpc>
                  <a:spcPts val="1763"/>
                </a:lnSpc>
              </a:pPr>
            </a:p>
          </p:txBody>
        </p:sp>
        <p:grpSp>
          <p:nvGrpSpPr>
            <p:cNvPr name="Group 40" id="40"/>
            <p:cNvGrpSpPr/>
            <p:nvPr/>
          </p:nvGrpSpPr>
          <p:grpSpPr>
            <a:xfrm rot="0">
              <a:off x="825419" y="5288212"/>
              <a:ext cx="7660444" cy="1410019"/>
              <a:chOff x="0" y="0"/>
              <a:chExt cx="17777997" cy="3272305"/>
            </a:xfrm>
          </p:grpSpPr>
          <p:sp>
            <p:nvSpPr>
              <p:cNvPr name="Freeform 41" id="41"/>
              <p:cNvSpPr/>
              <p:nvPr/>
            </p:nvSpPr>
            <p:spPr>
              <a:xfrm flipH="false" flipV="false" rot="0">
                <a:off x="0" y="0"/>
                <a:ext cx="17777997" cy="3272305"/>
              </a:xfrm>
              <a:custGeom>
                <a:avLst/>
                <a:gdLst/>
                <a:ahLst/>
                <a:cxnLst/>
                <a:rect r="r" b="b" t="t" l="l"/>
                <a:pathLst>
                  <a:path h="3272305" w="17777997">
                    <a:moveTo>
                      <a:pt x="17653538" y="3272305"/>
                    </a:moveTo>
                    <a:lnTo>
                      <a:pt x="124460" y="3272305"/>
                    </a:lnTo>
                    <a:cubicBezTo>
                      <a:pt x="55880" y="3272305"/>
                      <a:pt x="0" y="3216425"/>
                      <a:pt x="0" y="3147845"/>
                    </a:cubicBezTo>
                    <a:lnTo>
                      <a:pt x="0" y="124460"/>
                    </a:lnTo>
                    <a:cubicBezTo>
                      <a:pt x="0" y="55880"/>
                      <a:pt x="55880" y="0"/>
                      <a:pt x="124460" y="0"/>
                    </a:cubicBezTo>
                    <a:lnTo>
                      <a:pt x="17653538" y="0"/>
                    </a:lnTo>
                    <a:cubicBezTo>
                      <a:pt x="17722117" y="0"/>
                      <a:pt x="17777997" y="55880"/>
                      <a:pt x="17777997" y="124460"/>
                    </a:cubicBezTo>
                    <a:lnTo>
                      <a:pt x="17777997" y="3147845"/>
                    </a:lnTo>
                    <a:cubicBezTo>
                      <a:pt x="17777997" y="3216425"/>
                      <a:pt x="17722117" y="3272305"/>
                      <a:pt x="17653538" y="3272305"/>
                    </a:cubicBezTo>
                    <a:close/>
                  </a:path>
                </a:pathLst>
              </a:custGeom>
              <a:solidFill>
                <a:srgbClr val="48D597"/>
              </a:solidFill>
            </p:spPr>
          </p:sp>
        </p:grpSp>
        <p:sp>
          <p:nvSpPr>
            <p:cNvPr name="TextBox 42" id="42"/>
            <p:cNvSpPr txBox="true"/>
            <p:nvPr/>
          </p:nvSpPr>
          <p:spPr>
            <a:xfrm rot="0">
              <a:off x="1220060" y="5343926"/>
              <a:ext cx="6942451" cy="1140957"/>
            </a:xfrm>
            <a:prstGeom prst="rect">
              <a:avLst/>
            </a:prstGeom>
          </p:spPr>
          <p:txBody>
            <a:bodyPr anchor="t" rtlCol="false" tIns="0" lIns="0" bIns="0" rIns="0">
              <a:spAutoFit/>
            </a:bodyPr>
            <a:lstStyle/>
            <a:p>
              <a:pPr algn="just">
                <a:lnSpc>
                  <a:spcPts val="1763"/>
                </a:lnSpc>
              </a:pPr>
              <a:r>
                <a:rPr lang="en-US" sz="1325" b="true">
                  <a:solidFill>
                    <a:srgbClr val="000000"/>
                  </a:solidFill>
                  <a:latin typeface="Futura Bold"/>
                  <a:ea typeface="Futura Bold"/>
                  <a:cs typeface="Futura Bold"/>
                  <a:sym typeface="Futura Bold"/>
                </a:rPr>
                <a:t>QI RECOVER</a:t>
              </a:r>
            </a:p>
            <a:p>
              <a:pPr algn="just">
                <a:lnSpc>
                  <a:spcPts val="1763"/>
                </a:lnSpc>
              </a:pPr>
              <a:r>
                <a:rPr lang="en-US" b="true" sz="1325">
                  <a:solidFill>
                    <a:srgbClr val="000000"/>
                  </a:solidFill>
                  <a:latin typeface="Futura Bold"/>
                  <a:ea typeface="Futura Bold"/>
                  <a:cs typeface="Futura Bold"/>
                  <a:sym typeface="Futura Bold"/>
                </a:rPr>
                <a:t>Supports cellular protection, metabolic health, inflammation management, immune support, kidney function, gastric wellness, and thyroid function for overall well-being.</a:t>
              </a:r>
            </a:p>
          </p:txBody>
        </p:sp>
        <p:grpSp>
          <p:nvGrpSpPr>
            <p:cNvPr name="Group 43" id="43"/>
            <p:cNvGrpSpPr/>
            <p:nvPr/>
          </p:nvGrpSpPr>
          <p:grpSpPr>
            <a:xfrm rot="0">
              <a:off x="825419" y="6806134"/>
              <a:ext cx="7660444" cy="1371678"/>
              <a:chOff x="0" y="0"/>
              <a:chExt cx="15906108" cy="2848146"/>
            </a:xfrm>
          </p:grpSpPr>
          <p:sp>
            <p:nvSpPr>
              <p:cNvPr name="Freeform 44" id="44"/>
              <p:cNvSpPr/>
              <p:nvPr/>
            </p:nvSpPr>
            <p:spPr>
              <a:xfrm flipH="false" flipV="false" rot="0">
                <a:off x="0" y="0"/>
                <a:ext cx="15906108" cy="2848146"/>
              </a:xfrm>
              <a:custGeom>
                <a:avLst/>
                <a:gdLst/>
                <a:ahLst/>
                <a:cxnLst/>
                <a:rect r="r" b="b" t="t" l="l"/>
                <a:pathLst>
                  <a:path h="2848146" w="15906108">
                    <a:moveTo>
                      <a:pt x="15781648" y="2848146"/>
                    </a:moveTo>
                    <a:lnTo>
                      <a:pt x="124460" y="2848146"/>
                    </a:lnTo>
                    <a:cubicBezTo>
                      <a:pt x="55880" y="2848146"/>
                      <a:pt x="0" y="2792266"/>
                      <a:pt x="0" y="2723686"/>
                    </a:cubicBezTo>
                    <a:lnTo>
                      <a:pt x="0" y="124460"/>
                    </a:lnTo>
                    <a:cubicBezTo>
                      <a:pt x="0" y="55880"/>
                      <a:pt x="55880" y="0"/>
                      <a:pt x="124460" y="0"/>
                    </a:cubicBezTo>
                    <a:lnTo>
                      <a:pt x="15781649" y="0"/>
                    </a:lnTo>
                    <a:cubicBezTo>
                      <a:pt x="15850228" y="0"/>
                      <a:pt x="15906108" y="55880"/>
                      <a:pt x="15906108" y="124460"/>
                    </a:cubicBezTo>
                    <a:lnTo>
                      <a:pt x="15906108" y="2723686"/>
                    </a:lnTo>
                    <a:cubicBezTo>
                      <a:pt x="15906108" y="2792266"/>
                      <a:pt x="15850228" y="2848146"/>
                      <a:pt x="15781649" y="2848146"/>
                    </a:cubicBezTo>
                    <a:close/>
                  </a:path>
                </a:pathLst>
              </a:custGeom>
              <a:solidFill>
                <a:srgbClr val="F0B388"/>
              </a:solidFill>
            </p:spPr>
          </p:sp>
        </p:grpSp>
        <p:sp>
          <p:nvSpPr>
            <p:cNvPr name="TextBox 45" id="45"/>
            <p:cNvSpPr txBox="true"/>
            <p:nvPr/>
          </p:nvSpPr>
          <p:spPr>
            <a:xfrm rot="0">
              <a:off x="1157050" y="6976751"/>
              <a:ext cx="7005462" cy="1421586"/>
            </a:xfrm>
            <a:prstGeom prst="rect">
              <a:avLst/>
            </a:prstGeom>
          </p:spPr>
          <p:txBody>
            <a:bodyPr anchor="t" rtlCol="false" tIns="0" lIns="0" bIns="0" rIns="0">
              <a:spAutoFit/>
            </a:bodyPr>
            <a:lstStyle/>
            <a:p>
              <a:pPr algn="just">
                <a:lnSpc>
                  <a:spcPts val="1763"/>
                </a:lnSpc>
              </a:pPr>
              <a:r>
                <a:rPr lang="en-US" sz="1325" b="true">
                  <a:solidFill>
                    <a:srgbClr val="000000"/>
                  </a:solidFill>
                  <a:latin typeface="Futura Bold"/>
                  <a:ea typeface="Futura Bold"/>
                  <a:cs typeface="Futura Bold"/>
                  <a:sym typeface="Futura Bold"/>
                </a:rPr>
                <a:t>QI ENHANCE</a:t>
              </a:r>
            </a:p>
            <a:p>
              <a:pPr algn="just">
                <a:lnSpc>
                  <a:spcPts val="1763"/>
                </a:lnSpc>
              </a:pPr>
              <a:r>
                <a:rPr lang="en-US" sz="1325" b="true">
                  <a:solidFill>
                    <a:srgbClr val="000000"/>
                  </a:solidFill>
                  <a:latin typeface="Futura Bold"/>
                  <a:ea typeface="Futura Bold"/>
                  <a:cs typeface="Futura Bold"/>
                  <a:sym typeface="Futura Bold"/>
                </a:rPr>
                <a:t>Supports hormonal balance, cellular health, immune function, inflammation relief, microbial defense, weight management, and kidney well-being.</a:t>
              </a:r>
            </a:p>
            <a:p>
              <a:pPr algn="just">
                <a:lnSpc>
                  <a:spcPts val="1763"/>
                </a:lnSpc>
              </a:pPr>
            </a:p>
          </p:txBody>
        </p:sp>
        <p:grpSp>
          <p:nvGrpSpPr>
            <p:cNvPr name="Group 46" id="46"/>
            <p:cNvGrpSpPr/>
            <p:nvPr/>
          </p:nvGrpSpPr>
          <p:grpSpPr>
            <a:xfrm rot="0">
              <a:off x="825419" y="8398337"/>
              <a:ext cx="7724884" cy="1338114"/>
              <a:chOff x="0" y="0"/>
              <a:chExt cx="16039912" cy="2778453"/>
            </a:xfrm>
          </p:grpSpPr>
          <p:sp>
            <p:nvSpPr>
              <p:cNvPr name="Freeform 47" id="47"/>
              <p:cNvSpPr/>
              <p:nvPr/>
            </p:nvSpPr>
            <p:spPr>
              <a:xfrm flipH="false" flipV="false" rot="0">
                <a:off x="0" y="0"/>
                <a:ext cx="16039912" cy="2778453"/>
              </a:xfrm>
              <a:custGeom>
                <a:avLst/>
                <a:gdLst/>
                <a:ahLst/>
                <a:cxnLst/>
                <a:rect r="r" b="b" t="t" l="l"/>
                <a:pathLst>
                  <a:path h="2778453" w="16039912">
                    <a:moveTo>
                      <a:pt x="15915452" y="2778453"/>
                    </a:moveTo>
                    <a:lnTo>
                      <a:pt x="124460" y="2778453"/>
                    </a:lnTo>
                    <a:cubicBezTo>
                      <a:pt x="55880" y="2778453"/>
                      <a:pt x="0" y="2722573"/>
                      <a:pt x="0" y="2653993"/>
                    </a:cubicBezTo>
                    <a:lnTo>
                      <a:pt x="0" y="124460"/>
                    </a:lnTo>
                    <a:cubicBezTo>
                      <a:pt x="0" y="55880"/>
                      <a:pt x="55880" y="0"/>
                      <a:pt x="124460" y="0"/>
                    </a:cubicBezTo>
                    <a:lnTo>
                      <a:pt x="15915452" y="0"/>
                    </a:lnTo>
                    <a:cubicBezTo>
                      <a:pt x="15984032" y="0"/>
                      <a:pt x="16039912" y="55880"/>
                      <a:pt x="16039912" y="124460"/>
                    </a:cubicBezTo>
                    <a:lnTo>
                      <a:pt x="16039912" y="2653993"/>
                    </a:lnTo>
                    <a:cubicBezTo>
                      <a:pt x="16039912" y="2722573"/>
                      <a:pt x="15984032" y="2778453"/>
                      <a:pt x="15915452" y="2778453"/>
                    </a:cubicBezTo>
                    <a:close/>
                  </a:path>
                </a:pathLst>
              </a:custGeom>
              <a:solidFill>
                <a:srgbClr val="FFB1BB"/>
              </a:solidFill>
            </p:spPr>
          </p:sp>
        </p:grpSp>
        <p:sp>
          <p:nvSpPr>
            <p:cNvPr name="TextBox 48" id="48"/>
            <p:cNvSpPr txBox="true"/>
            <p:nvPr/>
          </p:nvSpPr>
          <p:spPr>
            <a:xfrm rot="0">
              <a:off x="1157050" y="8508524"/>
              <a:ext cx="7005462" cy="1421586"/>
            </a:xfrm>
            <a:prstGeom prst="rect">
              <a:avLst/>
            </a:prstGeom>
          </p:spPr>
          <p:txBody>
            <a:bodyPr anchor="t" rtlCol="false" tIns="0" lIns="0" bIns="0" rIns="0">
              <a:spAutoFit/>
            </a:bodyPr>
            <a:lstStyle/>
            <a:p>
              <a:pPr algn="just">
                <a:lnSpc>
                  <a:spcPts val="1763"/>
                </a:lnSpc>
              </a:pPr>
              <a:r>
                <a:rPr lang="en-US" sz="1325" b="true">
                  <a:solidFill>
                    <a:srgbClr val="000000"/>
                  </a:solidFill>
                  <a:latin typeface="Futura Bold"/>
                  <a:ea typeface="Futura Bold"/>
                  <a:cs typeface="Futura Bold"/>
                  <a:sym typeface="Futura Bold"/>
                </a:rPr>
                <a:t>QI COMPREHENSIVE</a:t>
              </a:r>
            </a:p>
            <a:p>
              <a:pPr algn="just">
                <a:lnSpc>
                  <a:spcPts val="1763"/>
                </a:lnSpc>
              </a:pPr>
              <a:r>
                <a:rPr lang="en-US" sz="1325" b="true">
                  <a:solidFill>
                    <a:srgbClr val="000000"/>
                  </a:solidFill>
                  <a:latin typeface="Futura Bold"/>
                  <a:ea typeface="Futura Bold"/>
                  <a:cs typeface="Futura Bold"/>
                  <a:sym typeface="Futura Bold"/>
                </a:rPr>
                <a:t>Relief from menopausal symptoms, metabolic health management, cellular health promotion, microbial and viral defense, mood balance, and oxidative stress protection.</a:t>
              </a:r>
            </a:p>
            <a:p>
              <a:pPr algn="just">
                <a:lnSpc>
                  <a:spcPts val="1763"/>
                </a:lnSpc>
              </a:pPr>
            </a:p>
          </p:txBody>
        </p:sp>
      </p:grpSp>
      <p:sp>
        <p:nvSpPr>
          <p:cNvPr name="Freeform 49" id="49"/>
          <p:cNvSpPr/>
          <p:nvPr/>
        </p:nvSpPr>
        <p:spPr>
          <a:xfrm flipH="false" flipV="false" rot="-1130156">
            <a:off x="1904537" y="3273742"/>
            <a:ext cx="1218044" cy="1337766"/>
          </a:xfrm>
          <a:custGeom>
            <a:avLst/>
            <a:gdLst/>
            <a:ahLst/>
            <a:cxnLst/>
            <a:rect r="r" b="b" t="t" l="l"/>
            <a:pathLst>
              <a:path h="1337766" w="1218044">
                <a:moveTo>
                  <a:pt x="0" y="0"/>
                </a:moveTo>
                <a:lnTo>
                  <a:pt x="1218044" y="0"/>
                </a:lnTo>
                <a:lnTo>
                  <a:pt x="1218044" y="1337766"/>
                </a:lnTo>
                <a:lnTo>
                  <a:pt x="0" y="1337766"/>
                </a:lnTo>
                <a:lnTo>
                  <a:pt x="0" y="0"/>
                </a:lnTo>
                <a:close/>
              </a:path>
            </a:pathLst>
          </a:custGeom>
          <a:blipFill>
            <a:blip r:embed="rId9"/>
            <a:stretch>
              <a:fillRect l="0" t="0" r="0" b="0"/>
            </a:stretch>
          </a:blipFill>
        </p:spPr>
      </p:sp>
      <p:sp>
        <p:nvSpPr>
          <p:cNvPr name="Freeform 50" id="50"/>
          <p:cNvSpPr/>
          <p:nvPr/>
        </p:nvSpPr>
        <p:spPr>
          <a:xfrm flipH="false" flipV="false" rot="-6195003">
            <a:off x="1817086" y="4651819"/>
            <a:ext cx="1197833" cy="1196582"/>
          </a:xfrm>
          <a:custGeom>
            <a:avLst/>
            <a:gdLst/>
            <a:ahLst/>
            <a:cxnLst/>
            <a:rect r="r" b="b" t="t" l="l"/>
            <a:pathLst>
              <a:path h="1196582" w="1197833">
                <a:moveTo>
                  <a:pt x="0" y="0"/>
                </a:moveTo>
                <a:lnTo>
                  <a:pt x="1197833" y="0"/>
                </a:lnTo>
                <a:lnTo>
                  <a:pt x="1197833" y="1196583"/>
                </a:lnTo>
                <a:lnTo>
                  <a:pt x="0" y="1196583"/>
                </a:lnTo>
                <a:lnTo>
                  <a:pt x="0" y="0"/>
                </a:lnTo>
                <a:close/>
              </a:path>
            </a:pathLst>
          </a:custGeom>
          <a:blipFill>
            <a:blip r:embed="rId10"/>
            <a:stretch>
              <a:fillRect l="0" t="-4971" r="0" b="-4971"/>
            </a:stretch>
          </a:blipFill>
        </p:spPr>
      </p:sp>
      <p:sp>
        <p:nvSpPr>
          <p:cNvPr name="Freeform 51" id="51"/>
          <p:cNvSpPr/>
          <p:nvPr/>
        </p:nvSpPr>
        <p:spPr>
          <a:xfrm flipH="false" flipV="false" rot="-1056982">
            <a:off x="1905309" y="5922973"/>
            <a:ext cx="1232551" cy="1353699"/>
          </a:xfrm>
          <a:custGeom>
            <a:avLst/>
            <a:gdLst/>
            <a:ahLst/>
            <a:cxnLst/>
            <a:rect r="r" b="b" t="t" l="l"/>
            <a:pathLst>
              <a:path h="1353699" w="1232551">
                <a:moveTo>
                  <a:pt x="0" y="0"/>
                </a:moveTo>
                <a:lnTo>
                  <a:pt x="1232550" y="0"/>
                </a:lnTo>
                <a:lnTo>
                  <a:pt x="1232550" y="1353699"/>
                </a:lnTo>
                <a:lnTo>
                  <a:pt x="0" y="1353699"/>
                </a:lnTo>
                <a:lnTo>
                  <a:pt x="0" y="0"/>
                </a:lnTo>
                <a:close/>
              </a:path>
            </a:pathLst>
          </a:custGeom>
          <a:blipFill>
            <a:blip r:embed="rId11"/>
            <a:stretch>
              <a:fillRect l="0" t="0" r="0" b="0"/>
            </a:stretch>
          </a:blipFill>
        </p:spPr>
      </p:sp>
      <p:sp>
        <p:nvSpPr>
          <p:cNvPr name="Freeform 52" id="52"/>
          <p:cNvSpPr/>
          <p:nvPr/>
        </p:nvSpPr>
        <p:spPr>
          <a:xfrm flipH="false" flipV="false" rot="-6208983">
            <a:off x="1947425" y="7184790"/>
            <a:ext cx="1132960" cy="1244319"/>
          </a:xfrm>
          <a:custGeom>
            <a:avLst/>
            <a:gdLst/>
            <a:ahLst/>
            <a:cxnLst/>
            <a:rect r="r" b="b" t="t" l="l"/>
            <a:pathLst>
              <a:path h="1244319" w="1132960">
                <a:moveTo>
                  <a:pt x="0" y="0"/>
                </a:moveTo>
                <a:lnTo>
                  <a:pt x="1132960" y="0"/>
                </a:lnTo>
                <a:lnTo>
                  <a:pt x="1132960" y="1244320"/>
                </a:lnTo>
                <a:lnTo>
                  <a:pt x="0" y="1244320"/>
                </a:lnTo>
                <a:lnTo>
                  <a:pt x="0" y="0"/>
                </a:lnTo>
                <a:close/>
              </a:path>
            </a:pathLst>
          </a:custGeom>
          <a:blipFill>
            <a:blip r:embed="rId12"/>
            <a:stretch>
              <a:fillRect l="0" t="0" r="0" b="0"/>
            </a:stretch>
          </a:blipFill>
        </p:spPr>
      </p:sp>
      <p:sp>
        <p:nvSpPr>
          <p:cNvPr name="Freeform 53" id="53"/>
          <p:cNvSpPr/>
          <p:nvPr/>
        </p:nvSpPr>
        <p:spPr>
          <a:xfrm flipH="false" flipV="false" rot="-881782">
            <a:off x="1919305" y="8620815"/>
            <a:ext cx="1083151" cy="1189615"/>
          </a:xfrm>
          <a:custGeom>
            <a:avLst/>
            <a:gdLst/>
            <a:ahLst/>
            <a:cxnLst/>
            <a:rect r="r" b="b" t="t" l="l"/>
            <a:pathLst>
              <a:path h="1189615" w="1083151">
                <a:moveTo>
                  <a:pt x="0" y="0"/>
                </a:moveTo>
                <a:lnTo>
                  <a:pt x="1083152" y="0"/>
                </a:lnTo>
                <a:lnTo>
                  <a:pt x="1083152" y="1189615"/>
                </a:lnTo>
                <a:lnTo>
                  <a:pt x="0" y="1189615"/>
                </a:lnTo>
                <a:lnTo>
                  <a:pt x="0" y="0"/>
                </a:lnTo>
                <a:close/>
              </a:path>
            </a:pathLst>
          </a:custGeom>
          <a:blipFill>
            <a:blip r:embed="rId13"/>
            <a:stretch>
              <a:fillRect l="0" t="0" r="0" b="0"/>
            </a:stretch>
          </a:blipFill>
        </p:spPr>
      </p:sp>
      <p:sp>
        <p:nvSpPr>
          <p:cNvPr name="Freeform 54" id="54"/>
          <p:cNvSpPr/>
          <p:nvPr/>
        </p:nvSpPr>
        <p:spPr>
          <a:xfrm flipH="false" flipV="false" rot="-1330760">
            <a:off x="9136910" y="3343766"/>
            <a:ext cx="1146130" cy="1258784"/>
          </a:xfrm>
          <a:custGeom>
            <a:avLst/>
            <a:gdLst/>
            <a:ahLst/>
            <a:cxnLst/>
            <a:rect r="r" b="b" t="t" l="l"/>
            <a:pathLst>
              <a:path h="1258784" w="1146130">
                <a:moveTo>
                  <a:pt x="0" y="0"/>
                </a:moveTo>
                <a:lnTo>
                  <a:pt x="1146130" y="0"/>
                </a:lnTo>
                <a:lnTo>
                  <a:pt x="1146130" y="1258784"/>
                </a:lnTo>
                <a:lnTo>
                  <a:pt x="0" y="1258784"/>
                </a:lnTo>
                <a:lnTo>
                  <a:pt x="0" y="0"/>
                </a:lnTo>
                <a:close/>
              </a:path>
            </a:pathLst>
          </a:custGeom>
          <a:blipFill>
            <a:blip r:embed="rId14"/>
            <a:stretch>
              <a:fillRect l="0" t="0" r="0" b="0"/>
            </a:stretch>
          </a:blipFill>
        </p:spPr>
      </p:sp>
      <p:sp>
        <p:nvSpPr>
          <p:cNvPr name="Freeform 55" id="55"/>
          <p:cNvSpPr/>
          <p:nvPr/>
        </p:nvSpPr>
        <p:spPr>
          <a:xfrm flipH="false" flipV="false" rot="-5124010">
            <a:off x="9194212" y="4522343"/>
            <a:ext cx="1141343" cy="1253527"/>
          </a:xfrm>
          <a:custGeom>
            <a:avLst/>
            <a:gdLst/>
            <a:ahLst/>
            <a:cxnLst/>
            <a:rect r="r" b="b" t="t" l="l"/>
            <a:pathLst>
              <a:path h="1253527" w="1141343">
                <a:moveTo>
                  <a:pt x="0" y="0"/>
                </a:moveTo>
                <a:lnTo>
                  <a:pt x="1141343" y="0"/>
                </a:lnTo>
                <a:lnTo>
                  <a:pt x="1141343" y="1253526"/>
                </a:lnTo>
                <a:lnTo>
                  <a:pt x="0" y="1253526"/>
                </a:lnTo>
                <a:lnTo>
                  <a:pt x="0" y="0"/>
                </a:lnTo>
                <a:close/>
              </a:path>
            </a:pathLst>
          </a:custGeom>
          <a:blipFill>
            <a:blip r:embed="rId15"/>
            <a:stretch>
              <a:fillRect l="0" t="0" r="0" b="0"/>
            </a:stretch>
          </a:blipFill>
        </p:spPr>
      </p:sp>
      <p:sp>
        <p:nvSpPr>
          <p:cNvPr name="Freeform 56" id="56"/>
          <p:cNvSpPr/>
          <p:nvPr/>
        </p:nvSpPr>
        <p:spPr>
          <a:xfrm flipH="false" flipV="false" rot="-1187929">
            <a:off x="9314276" y="5766675"/>
            <a:ext cx="1088373" cy="1195350"/>
          </a:xfrm>
          <a:custGeom>
            <a:avLst/>
            <a:gdLst/>
            <a:ahLst/>
            <a:cxnLst/>
            <a:rect r="r" b="b" t="t" l="l"/>
            <a:pathLst>
              <a:path h="1195350" w="1088373">
                <a:moveTo>
                  <a:pt x="0" y="0"/>
                </a:moveTo>
                <a:lnTo>
                  <a:pt x="1088373" y="0"/>
                </a:lnTo>
                <a:lnTo>
                  <a:pt x="1088373" y="1195350"/>
                </a:lnTo>
                <a:lnTo>
                  <a:pt x="0" y="1195350"/>
                </a:lnTo>
                <a:lnTo>
                  <a:pt x="0" y="0"/>
                </a:lnTo>
                <a:close/>
              </a:path>
            </a:pathLst>
          </a:custGeom>
          <a:blipFill>
            <a:blip r:embed="rId16"/>
            <a:stretch>
              <a:fillRect l="0" t="0" r="0" b="0"/>
            </a:stretch>
          </a:blipFill>
        </p:spPr>
      </p:sp>
      <p:sp>
        <p:nvSpPr>
          <p:cNvPr name="Freeform 57" id="57"/>
          <p:cNvSpPr/>
          <p:nvPr/>
        </p:nvSpPr>
        <p:spPr>
          <a:xfrm flipH="false" flipV="false" rot="-6388462">
            <a:off x="9275635" y="7036250"/>
            <a:ext cx="1076413" cy="1182215"/>
          </a:xfrm>
          <a:custGeom>
            <a:avLst/>
            <a:gdLst/>
            <a:ahLst/>
            <a:cxnLst/>
            <a:rect r="r" b="b" t="t" l="l"/>
            <a:pathLst>
              <a:path h="1182215" w="1076413">
                <a:moveTo>
                  <a:pt x="0" y="0"/>
                </a:moveTo>
                <a:lnTo>
                  <a:pt x="1076414" y="0"/>
                </a:lnTo>
                <a:lnTo>
                  <a:pt x="1076414" y="1182215"/>
                </a:lnTo>
                <a:lnTo>
                  <a:pt x="0" y="1182215"/>
                </a:lnTo>
                <a:lnTo>
                  <a:pt x="0" y="0"/>
                </a:lnTo>
                <a:close/>
              </a:path>
            </a:pathLst>
          </a:custGeom>
          <a:blipFill>
            <a:blip r:embed="rId17"/>
            <a:stretch>
              <a:fillRect l="0" t="0" r="0" b="0"/>
            </a:stretch>
          </a:blipFill>
        </p:spPr>
      </p:sp>
      <p:sp>
        <p:nvSpPr>
          <p:cNvPr name="Freeform 58" id="58"/>
          <p:cNvSpPr/>
          <p:nvPr/>
        </p:nvSpPr>
        <p:spPr>
          <a:xfrm flipH="false" flipV="false" rot="-900780">
            <a:off x="9326708" y="8424468"/>
            <a:ext cx="1023415" cy="1124007"/>
          </a:xfrm>
          <a:custGeom>
            <a:avLst/>
            <a:gdLst/>
            <a:ahLst/>
            <a:cxnLst/>
            <a:rect r="r" b="b" t="t" l="l"/>
            <a:pathLst>
              <a:path h="1124007" w="1023415">
                <a:moveTo>
                  <a:pt x="0" y="0"/>
                </a:moveTo>
                <a:lnTo>
                  <a:pt x="1023415" y="0"/>
                </a:lnTo>
                <a:lnTo>
                  <a:pt x="1023415" y="1124007"/>
                </a:lnTo>
                <a:lnTo>
                  <a:pt x="0" y="1124007"/>
                </a:lnTo>
                <a:lnTo>
                  <a:pt x="0" y="0"/>
                </a:lnTo>
                <a:close/>
              </a:path>
            </a:pathLst>
          </a:custGeom>
          <a:blipFill>
            <a:blip r:embed="rId18"/>
            <a:stretch>
              <a:fillRect l="0" t="0" r="0" b="0"/>
            </a:stretch>
          </a:blipFill>
        </p:spPr>
      </p:sp>
      <p:sp>
        <p:nvSpPr>
          <p:cNvPr name="TextBox 59" id="59"/>
          <p:cNvSpPr txBox="true"/>
          <p:nvPr/>
        </p:nvSpPr>
        <p:spPr>
          <a:xfrm rot="0">
            <a:off x="3026902" y="2943146"/>
            <a:ext cx="5587008" cy="385509"/>
          </a:xfrm>
          <a:prstGeom prst="rect">
            <a:avLst/>
          </a:prstGeom>
        </p:spPr>
        <p:txBody>
          <a:bodyPr anchor="t" rtlCol="false" tIns="0" lIns="0" bIns="0" rIns="0">
            <a:spAutoFit/>
          </a:bodyPr>
          <a:lstStyle/>
          <a:p>
            <a:pPr algn="ctr">
              <a:lnSpc>
                <a:spcPts val="2901"/>
              </a:lnSpc>
              <a:spcBef>
                <a:spcPct val="0"/>
              </a:spcBef>
            </a:pPr>
            <a:r>
              <a:rPr lang="en-US" b="true" sz="2072">
                <a:solidFill>
                  <a:srgbClr val="FFFFFF"/>
                </a:solidFill>
                <a:latin typeface="Canva Sans 2 Bold"/>
                <a:ea typeface="Canva Sans 2 Bold"/>
                <a:cs typeface="Canva Sans 2 Bold"/>
                <a:sym typeface="Canva Sans 2 Bold"/>
              </a:rPr>
              <a:t>YIN YANG LONGEVITY QI HERBs VARIANTS:</a:t>
            </a:r>
          </a:p>
        </p:txBody>
      </p:sp>
    </p:spTree>
  </p:cSld>
  <p:clrMapOvr>
    <a:masterClrMapping/>
  </p:clrMapOvr>
  <p:transition spd="fast">
    <p:wipe dir="l"/>
  </p:transition>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2718809" y="0"/>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906330"/>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9144000" y="6138758"/>
            <a:ext cx="6475737" cy="1354397"/>
            <a:chOff x="0" y="0"/>
            <a:chExt cx="8634316" cy="1805863"/>
          </a:xfrm>
        </p:grpSpPr>
        <p:grpSp>
          <p:nvGrpSpPr>
            <p:cNvPr name="Group 5" id="5"/>
            <p:cNvGrpSpPr/>
            <p:nvPr/>
          </p:nvGrpSpPr>
          <p:grpSpPr>
            <a:xfrm rot="0">
              <a:off x="468240" y="0"/>
              <a:ext cx="8166076" cy="1805863"/>
              <a:chOff x="0" y="0"/>
              <a:chExt cx="1734728" cy="383621"/>
            </a:xfrm>
          </p:grpSpPr>
          <p:sp>
            <p:nvSpPr>
              <p:cNvPr name="Freeform 6" id="6"/>
              <p:cNvSpPr/>
              <p:nvPr/>
            </p:nvSpPr>
            <p:spPr>
              <a:xfrm flipH="false" flipV="false" rot="0">
                <a:off x="0" y="0"/>
                <a:ext cx="1734728" cy="383621"/>
              </a:xfrm>
              <a:custGeom>
                <a:avLst/>
                <a:gdLst/>
                <a:ahLst/>
                <a:cxnLst/>
                <a:rect r="r" b="b" t="t" l="l"/>
                <a:pathLst>
                  <a:path h="383621" w="1734728">
                    <a:moveTo>
                      <a:pt x="18961" y="0"/>
                    </a:moveTo>
                    <a:lnTo>
                      <a:pt x="1715767" y="0"/>
                    </a:lnTo>
                    <a:cubicBezTo>
                      <a:pt x="1726239" y="0"/>
                      <a:pt x="1734728" y="8489"/>
                      <a:pt x="1734728" y="18961"/>
                    </a:cubicBezTo>
                    <a:lnTo>
                      <a:pt x="1734728" y="364660"/>
                    </a:lnTo>
                    <a:cubicBezTo>
                      <a:pt x="1734728" y="375132"/>
                      <a:pt x="1726239" y="383621"/>
                      <a:pt x="1715767" y="383621"/>
                    </a:cubicBezTo>
                    <a:lnTo>
                      <a:pt x="18961" y="383621"/>
                    </a:lnTo>
                    <a:cubicBezTo>
                      <a:pt x="8489" y="383621"/>
                      <a:pt x="0" y="375132"/>
                      <a:pt x="0" y="364660"/>
                    </a:cubicBezTo>
                    <a:lnTo>
                      <a:pt x="0" y="18961"/>
                    </a:lnTo>
                    <a:cubicBezTo>
                      <a:pt x="0" y="8489"/>
                      <a:pt x="8489" y="0"/>
                      <a:pt x="18961" y="0"/>
                    </a:cubicBezTo>
                    <a:close/>
                  </a:path>
                </a:pathLst>
              </a:custGeom>
              <a:solidFill>
                <a:srgbClr val="000000">
                  <a:alpha val="0"/>
                </a:srgbClr>
              </a:solidFill>
              <a:ln w="28575" cap="sq">
                <a:solidFill>
                  <a:srgbClr val="737373"/>
                </a:solidFill>
                <a:prstDash val="solid"/>
                <a:miter/>
              </a:ln>
            </p:spPr>
          </p:sp>
          <p:sp>
            <p:nvSpPr>
              <p:cNvPr name="TextBox 7" id="7"/>
              <p:cNvSpPr txBox="true"/>
              <p:nvPr/>
            </p:nvSpPr>
            <p:spPr>
              <a:xfrm>
                <a:off x="0" y="-38100"/>
                <a:ext cx="1734728" cy="421721"/>
              </a:xfrm>
              <a:prstGeom prst="rect">
                <a:avLst/>
              </a:prstGeom>
            </p:spPr>
            <p:txBody>
              <a:bodyPr anchor="ctr" rtlCol="false" tIns="69124" lIns="69124" bIns="69124" rIns="69124"/>
              <a:lstStyle/>
              <a:p>
                <a:pPr algn="ctr">
                  <a:lnSpc>
                    <a:spcPts val="2666"/>
                  </a:lnSpc>
                  <a:spcBef>
                    <a:spcPct val="0"/>
                  </a:spcBef>
                </a:pPr>
              </a:p>
            </p:txBody>
          </p:sp>
        </p:grpSp>
        <p:sp>
          <p:nvSpPr>
            <p:cNvPr name="Freeform 8" id="8"/>
            <p:cNvSpPr/>
            <p:nvPr/>
          </p:nvSpPr>
          <p:spPr>
            <a:xfrm flipH="false" flipV="false" rot="0">
              <a:off x="0" y="0"/>
              <a:ext cx="2846461" cy="1551174"/>
            </a:xfrm>
            <a:custGeom>
              <a:avLst/>
              <a:gdLst/>
              <a:ahLst/>
              <a:cxnLst/>
              <a:rect r="r" b="b" t="t" l="l"/>
              <a:pathLst>
                <a:path h="1551174" w="2846461">
                  <a:moveTo>
                    <a:pt x="0" y="0"/>
                  </a:moveTo>
                  <a:lnTo>
                    <a:pt x="2846461" y="0"/>
                  </a:lnTo>
                  <a:lnTo>
                    <a:pt x="2846461" y="1551174"/>
                  </a:lnTo>
                  <a:lnTo>
                    <a:pt x="0" y="1551174"/>
                  </a:lnTo>
                  <a:lnTo>
                    <a:pt x="0" y="0"/>
                  </a:lnTo>
                  <a:close/>
                </a:path>
              </a:pathLst>
            </a:custGeom>
            <a:blipFill>
              <a:blip r:embed="rId6"/>
              <a:stretch>
                <a:fillRect l="0" t="-84601" r="0" b="-60069"/>
              </a:stretch>
            </a:blipFill>
          </p:spPr>
        </p:sp>
        <p:sp>
          <p:nvSpPr>
            <p:cNvPr name="TextBox 9" id="9"/>
            <p:cNvSpPr txBox="true"/>
            <p:nvPr/>
          </p:nvSpPr>
          <p:spPr>
            <a:xfrm rot="0">
              <a:off x="2203514" y="154008"/>
              <a:ext cx="6427210" cy="1471930"/>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Firming Moisturizing Emulsion  50ml-  Firms, hydrates, and fights aging signs.</a:t>
              </a:r>
            </a:p>
          </p:txBody>
        </p:sp>
      </p:grpSp>
      <p:grpSp>
        <p:nvGrpSpPr>
          <p:cNvPr name="Group 10" id="10"/>
          <p:cNvGrpSpPr/>
          <p:nvPr/>
        </p:nvGrpSpPr>
        <p:grpSpPr>
          <a:xfrm rot="0">
            <a:off x="9501249" y="7797035"/>
            <a:ext cx="6117595" cy="1383120"/>
            <a:chOff x="0" y="0"/>
            <a:chExt cx="8156793" cy="1844160"/>
          </a:xfrm>
        </p:grpSpPr>
        <p:grpSp>
          <p:nvGrpSpPr>
            <p:cNvPr name="Group 11" id="11"/>
            <p:cNvGrpSpPr/>
            <p:nvPr/>
          </p:nvGrpSpPr>
          <p:grpSpPr>
            <a:xfrm rot="0">
              <a:off x="0" y="0"/>
              <a:ext cx="8150152" cy="1844160"/>
              <a:chOff x="0" y="0"/>
              <a:chExt cx="1731345" cy="391757"/>
            </a:xfrm>
          </p:grpSpPr>
          <p:sp>
            <p:nvSpPr>
              <p:cNvPr name="Freeform 12" id="12"/>
              <p:cNvSpPr/>
              <p:nvPr/>
            </p:nvSpPr>
            <p:spPr>
              <a:xfrm flipH="false" flipV="false" rot="0">
                <a:off x="0" y="0"/>
                <a:ext cx="1731345" cy="391757"/>
              </a:xfrm>
              <a:custGeom>
                <a:avLst/>
                <a:gdLst/>
                <a:ahLst/>
                <a:cxnLst/>
                <a:rect r="r" b="b" t="t" l="l"/>
                <a:pathLst>
                  <a:path h="391757" w="1731345">
                    <a:moveTo>
                      <a:pt x="18998" y="0"/>
                    </a:moveTo>
                    <a:lnTo>
                      <a:pt x="1712347" y="0"/>
                    </a:lnTo>
                    <a:cubicBezTo>
                      <a:pt x="1717386" y="0"/>
                      <a:pt x="1722218" y="2002"/>
                      <a:pt x="1725781" y="5564"/>
                    </a:cubicBezTo>
                    <a:cubicBezTo>
                      <a:pt x="1729344" y="9127"/>
                      <a:pt x="1731345" y="13960"/>
                      <a:pt x="1731345" y="18998"/>
                    </a:cubicBezTo>
                    <a:lnTo>
                      <a:pt x="1731345" y="372759"/>
                    </a:lnTo>
                    <a:cubicBezTo>
                      <a:pt x="1731345" y="383251"/>
                      <a:pt x="1722839" y="391757"/>
                      <a:pt x="1712347" y="391757"/>
                    </a:cubicBezTo>
                    <a:lnTo>
                      <a:pt x="18998" y="391757"/>
                    </a:lnTo>
                    <a:cubicBezTo>
                      <a:pt x="8506" y="391757"/>
                      <a:pt x="0" y="383251"/>
                      <a:pt x="0" y="372759"/>
                    </a:cubicBezTo>
                    <a:lnTo>
                      <a:pt x="0" y="18998"/>
                    </a:lnTo>
                    <a:cubicBezTo>
                      <a:pt x="0" y="8506"/>
                      <a:pt x="8506" y="0"/>
                      <a:pt x="18998" y="0"/>
                    </a:cubicBezTo>
                    <a:close/>
                  </a:path>
                </a:pathLst>
              </a:custGeom>
              <a:solidFill>
                <a:srgbClr val="000000">
                  <a:alpha val="0"/>
                </a:srgbClr>
              </a:solidFill>
              <a:ln w="28575" cap="sq">
                <a:solidFill>
                  <a:srgbClr val="737373"/>
                </a:solidFill>
                <a:prstDash val="solid"/>
                <a:miter/>
              </a:ln>
            </p:spPr>
          </p:sp>
          <p:sp>
            <p:nvSpPr>
              <p:cNvPr name="TextBox 13" id="13"/>
              <p:cNvSpPr txBox="true"/>
              <p:nvPr/>
            </p:nvSpPr>
            <p:spPr>
              <a:xfrm>
                <a:off x="0" y="-38100"/>
                <a:ext cx="1731345" cy="429857"/>
              </a:xfrm>
              <a:prstGeom prst="rect">
                <a:avLst/>
              </a:prstGeom>
            </p:spPr>
            <p:txBody>
              <a:bodyPr anchor="ctr" rtlCol="false" tIns="69124" lIns="69124" bIns="69124" rIns="69124"/>
              <a:lstStyle/>
              <a:p>
                <a:pPr algn="ctr">
                  <a:lnSpc>
                    <a:spcPts val="2666"/>
                  </a:lnSpc>
                  <a:spcBef>
                    <a:spcPct val="0"/>
                  </a:spcBef>
                </a:pPr>
              </a:p>
            </p:txBody>
          </p:sp>
        </p:grpSp>
        <p:sp>
          <p:nvSpPr>
            <p:cNvPr name="Freeform 14" id="14"/>
            <p:cNvSpPr/>
            <p:nvPr/>
          </p:nvSpPr>
          <p:spPr>
            <a:xfrm flipH="false" flipV="false" rot="0">
              <a:off x="94910" y="0"/>
              <a:ext cx="1634673" cy="1381692"/>
            </a:xfrm>
            <a:custGeom>
              <a:avLst/>
              <a:gdLst/>
              <a:ahLst/>
              <a:cxnLst/>
              <a:rect r="r" b="b" t="t" l="l"/>
              <a:pathLst>
                <a:path h="1381692" w="1634673">
                  <a:moveTo>
                    <a:pt x="0" y="0"/>
                  </a:moveTo>
                  <a:lnTo>
                    <a:pt x="1634674" y="0"/>
                  </a:lnTo>
                  <a:lnTo>
                    <a:pt x="1634674" y="1381692"/>
                  </a:lnTo>
                  <a:lnTo>
                    <a:pt x="0" y="1381692"/>
                  </a:lnTo>
                  <a:lnTo>
                    <a:pt x="0" y="0"/>
                  </a:lnTo>
                  <a:close/>
                </a:path>
              </a:pathLst>
            </a:custGeom>
            <a:blipFill>
              <a:blip r:embed="rId7"/>
              <a:stretch>
                <a:fillRect l="-33073" t="-84622" r="-33943" b="-78838"/>
              </a:stretch>
            </a:blipFill>
          </p:spPr>
        </p:sp>
        <p:sp>
          <p:nvSpPr>
            <p:cNvPr name="TextBox 15" id="15"/>
            <p:cNvSpPr txBox="true"/>
            <p:nvPr/>
          </p:nvSpPr>
          <p:spPr>
            <a:xfrm rot="0">
              <a:off x="1729584" y="125979"/>
              <a:ext cx="6427210" cy="1471930"/>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Overnight Restorative Mask,  100ml- Revitalizes your skin by morning for a fresh look.</a:t>
              </a:r>
            </a:p>
          </p:txBody>
        </p:sp>
      </p:grpSp>
      <p:grpSp>
        <p:nvGrpSpPr>
          <p:cNvPr name="Group 16" id="16"/>
          <p:cNvGrpSpPr/>
          <p:nvPr/>
        </p:nvGrpSpPr>
        <p:grpSpPr>
          <a:xfrm rot="0">
            <a:off x="2408943" y="4114800"/>
            <a:ext cx="5953013" cy="1812661"/>
            <a:chOff x="0" y="0"/>
            <a:chExt cx="7937351" cy="2416881"/>
          </a:xfrm>
        </p:grpSpPr>
        <p:grpSp>
          <p:nvGrpSpPr>
            <p:cNvPr name="Group 17" id="17"/>
            <p:cNvGrpSpPr/>
            <p:nvPr/>
          </p:nvGrpSpPr>
          <p:grpSpPr>
            <a:xfrm rot="0">
              <a:off x="296297" y="512526"/>
              <a:ext cx="7641054" cy="1904355"/>
              <a:chOff x="0" y="0"/>
              <a:chExt cx="1623197" cy="404544"/>
            </a:xfrm>
          </p:grpSpPr>
          <p:sp>
            <p:nvSpPr>
              <p:cNvPr name="Freeform 18" id="18"/>
              <p:cNvSpPr/>
              <p:nvPr/>
            </p:nvSpPr>
            <p:spPr>
              <a:xfrm flipH="false" flipV="false" rot="0">
                <a:off x="0" y="0"/>
                <a:ext cx="1623197" cy="404544"/>
              </a:xfrm>
              <a:custGeom>
                <a:avLst/>
                <a:gdLst/>
                <a:ahLst/>
                <a:cxnLst/>
                <a:rect r="r" b="b" t="t" l="l"/>
                <a:pathLst>
                  <a:path h="404544" w="1623197">
                    <a:moveTo>
                      <a:pt x="20264" y="0"/>
                    </a:moveTo>
                    <a:lnTo>
                      <a:pt x="1602933" y="0"/>
                    </a:lnTo>
                    <a:cubicBezTo>
                      <a:pt x="1608307" y="0"/>
                      <a:pt x="1613462" y="2135"/>
                      <a:pt x="1617262" y="5935"/>
                    </a:cubicBezTo>
                    <a:cubicBezTo>
                      <a:pt x="1621062" y="9735"/>
                      <a:pt x="1623197" y="14890"/>
                      <a:pt x="1623197" y="20264"/>
                    </a:cubicBezTo>
                    <a:lnTo>
                      <a:pt x="1623197" y="384280"/>
                    </a:lnTo>
                    <a:cubicBezTo>
                      <a:pt x="1623197" y="395472"/>
                      <a:pt x="1614125" y="404544"/>
                      <a:pt x="1602933" y="404544"/>
                    </a:cubicBezTo>
                    <a:lnTo>
                      <a:pt x="20264" y="404544"/>
                    </a:lnTo>
                    <a:cubicBezTo>
                      <a:pt x="9073" y="404544"/>
                      <a:pt x="0" y="395472"/>
                      <a:pt x="0" y="384280"/>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19" id="19"/>
              <p:cNvSpPr txBox="true"/>
              <p:nvPr/>
            </p:nvSpPr>
            <p:spPr>
              <a:xfrm>
                <a:off x="0" y="-38100"/>
                <a:ext cx="1623197" cy="442644"/>
              </a:xfrm>
              <a:prstGeom prst="rect">
                <a:avLst/>
              </a:prstGeom>
            </p:spPr>
            <p:txBody>
              <a:bodyPr anchor="ctr" rtlCol="false" tIns="69124" lIns="69124" bIns="69124" rIns="69124"/>
              <a:lstStyle/>
              <a:p>
                <a:pPr algn="ctr">
                  <a:lnSpc>
                    <a:spcPts val="2666"/>
                  </a:lnSpc>
                  <a:spcBef>
                    <a:spcPct val="0"/>
                  </a:spcBef>
                </a:pPr>
              </a:p>
            </p:txBody>
          </p:sp>
        </p:grpSp>
        <p:sp>
          <p:nvSpPr>
            <p:cNvPr name="Freeform 20" id="20"/>
            <p:cNvSpPr/>
            <p:nvPr/>
          </p:nvSpPr>
          <p:spPr>
            <a:xfrm flipH="false" flipV="false" rot="0">
              <a:off x="0" y="0"/>
              <a:ext cx="1715216" cy="2286955"/>
            </a:xfrm>
            <a:custGeom>
              <a:avLst/>
              <a:gdLst/>
              <a:ahLst/>
              <a:cxnLst/>
              <a:rect r="r" b="b" t="t" l="l"/>
              <a:pathLst>
                <a:path h="2286955" w="1715216">
                  <a:moveTo>
                    <a:pt x="0" y="0"/>
                  </a:moveTo>
                  <a:lnTo>
                    <a:pt x="1715216" y="0"/>
                  </a:lnTo>
                  <a:lnTo>
                    <a:pt x="1715216" y="2286955"/>
                  </a:lnTo>
                  <a:lnTo>
                    <a:pt x="0" y="2286955"/>
                  </a:lnTo>
                  <a:lnTo>
                    <a:pt x="0" y="0"/>
                  </a:lnTo>
                  <a:close/>
                </a:path>
              </a:pathLst>
            </a:custGeom>
            <a:blipFill>
              <a:blip r:embed="rId8"/>
              <a:stretch>
                <a:fillRect l="0" t="0" r="0" b="0"/>
              </a:stretch>
            </a:blipFill>
          </p:spPr>
        </p:sp>
        <p:sp>
          <p:nvSpPr>
            <p:cNvPr name="TextBox 21" id="21"/>
            <p:cNvSpPr txBox="true"/>
            <p:nvPr/>
          </p:nvSpPr>
          <p:spPr>
            <a:xfrm rot="0">
              <a:off x="1503499" y="685152"/>
              <a:ext cx="6427210" cy="976630"/>
            </a:xfrm>
            <a:prstGeom prst="rect">
              <a:avLst/>
            </a:prstGeom>
          </p:spPr>
          <p:txBody>
            <a:bodyPr anchor="t" rtlCol="false" tIns="0" lIns="0" bIns="0" rIns="0">
              <a:spAutoFit/>
            </a:bodyPr>
            <a:lstStyle/>
            <a:p>
              <a:pPr algn="l">
                <a:lnSpc>
                  <a:spcPts val="2940"/>
                </a:lnSpc>
              </a:pPr>
              <a:r>
                <a:rPr lang="en-US" sz="2100" b="true">
                  <a:solidFill>
                    <a:srgbClr val="FFFFFF"/>
                  </a:solidFill>
                  <a:latin typeface="Public Sans Bold"/>
                  <a:ea typeface="Public Sans Bold"/>
                  <a:cs typeface="Public Sans Bold"/>
                  <a:sym typeface="Public Sans Bold"/>
                </a:rPr>
                <a:t>Gentle Emulsifying Cleanser, 100ml</a:t>
              </a:r>
              <a:r>
                <a:rPr lang="en-US" sz="2100">
                  <a:solidFill>
                    <a:srgbClr val="FFFFFF"/>
                  </a:solidFill>
                  <a:latin typeface="Public Sans"/>
                  <a:ea typeface="Public Sans"/>
                  <a:cs typeface="Public Sans"/>
                  <a:sym typeface="Public Sans"/>
                </a:rPr>
                <a:t>-Nourishes while removing makeup.</a:t>
              </a:r>
            </a:p>
          </p:txBody>
        </p:sp>
      </p:grpSp>
      <p:grpSp>
        <p:nvGrpSpPr>
          <p:cNvPr name="Group 22" id="22"/>
          <p:cNvGrpSpPr/>
          <p:nvPr/>
        </p:nvGrpSpPr>
        <p:grpSpPr>
          <a:xfrm rot="0">
            <a:off x="2362642" y="7558448"/>
            <a:ext cx="6007267" cy="2039451"/>
            <a:chOff x="0" y="0"/>
            <a:chExt cx="8009690" cy="2719268"/>
          </a:xfrm>
        </p:grpSpPr>
        <p:grpSp>
          <p:nvGrpSpPr>
            <p:cNvPr name="Group 23" id="23"/>
            <p:cNvGrpSpPr/>
            <p:nvPr/>
          </p:nvGrpSpPr>
          <p:grpSpPr>
            <a:xfrm rot="0">
              <a:off x="368636" y="233545"/>
              <a:ext cx="7641054" cy="2252178"/>
              <a:chOff x="0" y="0"/>
              <a:chExt cx="1623197" cy="478433"/>
            </a:xfrm>
          </p:grpSpPr>
          <p:sp>
            <p:nvSpPr>
              <p:cNvPr name="Freeform 24" id="24"/>
              <p:cNvSpPr/>
              <p:nvPr/>
            </p:nvSpPr>
            <p:spPr>
              <a:xfrm flipH="false" flipV="false" rot="0">
                <a:off x="0" y="0"/>
                <a:ext cx="1623197" cy="478433"/>
              </a:xfrm>
              <a:custGeom>
                <a:avLst/>
                <a:gdLst/>
                <a:ahLst/>
                <a:cxnLst/>
                <a:rect r="r" b="b" t="t" l="l"/>
                <a:pathLst>
                  <a:path h="478433" w="1623197">
                    <a:moveTo>
                      <a:pt x="20264" y="0"/>
                    </a:moveTo>
                    <a:lnTo>
                      <a:pt x="1602933" y="0"/>
                    </a:lnTo>
                    <a:cubicBezTo>
                      <a:pt x="1608307" y="0"/>
                      <a:pt x="1613462" y="2135"/>
                      <a:pt x="1617262" y="5935"/>
                    </a:cubicBezTo>
                    <a:cubicBezTo>
                      <a:pt x="1621062" y="9735"/>
                      <a:pt x="1623197" y="14890"/>
                      <a:pt x="1623197" y="20264"/>
                    </a:cubicBezTo>
                    <a:lnTo>
                      <a:pt x="1623197" y="458169"/>
                    </a:lnTo>
                    <a:cubicBezTo>
                      <a:pt x="1623197" y="469360"/>
                      <a:pt x="1614125" y="478433"/>
                      <a:pt x="1602933" y="478433"/>
                    </a:cubicBezTo>
                    <a:lnTo>
                      <a:pt x="20264" y="478433"/>
                    </a:lnTo>
                    <a:cubicBezTo>
                      <a:pt x="9073" y="478433"/>
                      <a:pt x="0" y="469360"/>
                      <a:pt x="0" y="458169"/>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25" id="25"/>
              <p:cNvSpPr txBox="true"/>
              <p:nvPr/>
            </p:nvSpPr>
            <p:spPr>
              <a:xfrm>
                <a:off x="0" y="-38100"/>
                <a:ext cx="1623197" cy="516533"/>
              </a:xfrm>
              <a:prstGeom prst="rect">
                <a:avLst/>
              </a:prstGeom>
            </p:spPr>
            <p:txBody>
              <a:bodyPr anchor="ctr" rtlCol="false" tIns="69124" lIns="69124" bIns="69124" rIns="69124"/>
              <a:lstStyle/>
              <a:p>
                <a:pPr algn="ctr">
                  <a:lnSpc>
                    <a:spcPts val="2666"/>
                  </a:lnSpc>
                  <a:spcBef>
                    <a:spcPct val="0"/>
                  </a:spcBef>
                </a:pPr>
              </a:p>
            </p:txBody>
          </p:sp>
        </p:grpSp>
        <p:sp>
          <p:nvSpPr>
            <p:cNvPr name="Freeform 26" id="26"/>
            <p:cNvSpPr/>
            <p:nvPr/>
          </p:nvSpPr>
          <p:spPr>
            <a:xfrm flipH="false" flipV="false" rot="0">
              <a:off x="0" y="0"/>
              <a:ext cx="2039451" cy="2719268"/>
            </a:xfrm>
            <a:custGeom>
              <a:avLst/>
              <a:gdLst/>
              <a:ahLst/>
              <a:cxnLst/>
              <a:rect r="r" b="b" t="t" l="l"/>
              <a:pathLst>
                <a:path h="2719268" w="2039451">
                  <a:moveTo>
                    <a:pt x="0" y="0"/>
                  </a:moveTo>
                  <a:lnTo>
                    <a:pt x="2039451" y="0"/>
                  </a:lnTo>
                  <a:lnTo>
                    <a:pt x="2039451" y="2719268"/>
                  </a:lnTo>
                  <a:lnTo>
                    <a:pt x="0" y="2719268"/>
                  </a:lnTo>
                  <a:lnTo>
                    <a:pt x="0" y="0"/>
                  </a:lnTo>
                  <a:close/>
                </a:path>
              </a:pathLst>
            </a:custGeom>
            <a:blipFill>
              <a:blip r:embed="rId9"/>
              <a:stretch>
                <a:fillRect l="0" t="0" r="0" b="0"/>
              </a:stretch>
            </a:blipFill>
          </p:spPr>
        </p:sp>
        <p:sp>
          <p:nvSpPr>
            <p:cNvPr name="TextBox 27" id="27"/>
            <p:cNvSpPr txBox="true"/>
            <p:nvPr/>
          </p:nvSpPr>
          <p:spPr>
            <a:xfrm rot="0">
              <a:off x="1582480" y="399632"/>
              <a:ext cx="6427210" cy="1471930"/>
            </a:xfrm>
            <a:prstGeom prst="rect">
              <a:avLst/>
            </a:prstGeom>
          </p:spPr>
          <p:txBody>
            <a:bodyPr anchor="t" rtlCol="false" tIns="0" lIns="0" bIns="0" rIns="0">
              <a:spAutoFit/>
            </a:bodyPr>
            <a:lstStyle/>
            <a:p>
              <a:pPr algn="l">
                <a:lnSpc>
                  <a:spcPts val="2940"/>
                </a:lnSpc>
              </a:pPr>
              <a:r>
                <a:rPr lang="en-US" sz="2100" b="true">
                  <a:solidFill>
                    <a:srgbClr val="FFFFFF"/>
                  </a:solidFill>
                  <a:latin typeface="Public Sans Bold"/>
                  <a:ea typeface="Public Sans Bold"/>
                  <a:cs typeface="Public Sans Bold"/>
                  <a:sym typeface="Public Sans Bold"/>
                </a:rPr>
                <a:t>Radiance Boosting Serum, 50m</a:t>
              </a:r>
              <a:r>
                <a:rPr lang="en-US" sz="2100">
                  <a:solidFill>
                    <a:srgbClr val="FFFFFF"/>
                  </a:solidFill>
                  <a:latin typeface="Public Sans"/>
                  <a:ea typeface="Public Sans"/>
                  <a:cs typeface="Public Sans"/>
                  <a:sym typeface="Public Sans"/>
                </a:rPr>
                <a:t>l-</a:t>
              </a:r>
            </a:p>
            <a:p>
              <a:pPr algn="l">
                <a:lnSpc>
                  <a:spcPts val="2940"/>
                </a:lnSpc>
              </a:pPr>
              <a:r>
                <a:rPr lang="en-US" sz="2100">
                  <a:solidFill>
                    <a:srgbClr val="FFFFFF"/>
                  </a:solidFill>
                  <a:latin typeface="Public Sans"/>
                  <a:ea typeface="Public Sans"/>
                  <a:cs typeface="Public Sans"/>
                  <a:sym typeface="Public Sans"/>
                </a:rPr>
                <a:t>Multi-vitamin boost for collagen support</a:t>
              </a:r>
            </a:p>
          </p:txBody>
        </p:sp>
      </p:grpSp>
      <p:grpSp>
        <p:nvGrpSpPr>
          <p:cNvPr name="Group 28" id="28"/>
          <p:cNvGrpSpPr/>
          <p:nvPr/>
        </p:nvGrpSpPr>
        <p:grpSpPr>
          <a:xfrm rot="0">
            <a:off x="2362642" y="5701863"/>
            <a:ext cx="6007267" cy="1962158"/>
            <a:chOff x="0" y="0"/>
            <a:chExt cx="8009690" cy="2616210"/>
          </a:xfrm>
        </p:grpSpPr>
        <p:grpSp>
          <p:nvGrpSpPr>
            <p:cNvPr name="Group 29" id="29"/>
            <p:cNvGrpSpPr/>
            <p:nvPr/>
          </p:nvGrpSpPr>
          <p:grpSpPr>
            <a:xfrm rot="0">
              <a:off x="368636" y="630947"/>
              <a:ext cx="7641054" cy="1775723"/>
              <a:chOff x="0" y="0"/>
              <a:chExt cx="1623197" cy="377219"/>
            </a:xfrm>
          </p:grpSpPr>
          <p:sp>
            <p:nvSpPr>
              <p:cNvPr name="Freeform 30" id="30"/>
              <p:cNvSpPr/>
              <p:nvPr/>
            </p:nvSpPr>
            <p:spPr>
              <a:xfrm flipH="false" flipV="false" rot="0">
                <a:off x="0" y="0"/>
                <a:ext cx="1623197" cy="377219"/>
              </a:xfrm>
              <a:custGeom>
                <a:avLst/>
                <a:gdLst/>
                <a:ahLst/>
                <a:cxnLst/>
                <a:rect r="r" b="b" t="t" l="l"/>
                <a:pathLst>
                  <a:path h="377219" w="1623197">
                    <a:moveTo>
                      <a:pt x="20264" y="0"/>
                    </a:moveTo>
                    <a:lnTo>
                      <a:pt x="1602933" y="0"/>
                    </a:lnTo>
                    <a:cubicBezTo>
                      <a:pt x="1608307" y="0"/>
                      <a:pt x="1613462" y="2135"/>
                      <a:pt x="1617262" y="5935"/>
                    </a:cubicBezTo>
                    <a:cubicBezTo>
                      <a:pt x="1621062" y="9735"/>
                      <a:pt x="1623197" y="14890"/>
                      <a:pt x="1623197" y="20264"/>
                    </a:cubicBezTo>
                    <a:lnTo>
                      <a:pt x="1623197" y="356955"/>
                    </a:lnTo>
                    <a:cubicBezTo>
                      <a:pt x="1623197" y="368146"/>
                      <a:pt x="1614125" y="377219"/>
                      <a:pt x="1602933" y="377219"/>
                    </a:cubicBezTo>
                    <a:lnTo>
                      <a:pt x="20264" y="377219"/>
                    </a:lnTo>
                    <a:cubicBezTo>
                      <a:pt x="9073" y="377219"/>
                      <a:pt x="0" y="368146"/>
                      <a:pt x="0" y="356955"/>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31" id="31"/>
              <p:cNvSpPr txBox="true"/>
              <p:nvPr/>
            </p:nvSpPr>
            <p:spPr>
              <a:xfrm>
                <a:off x="0" y="-38100"/>
                <a:ext cx="1623197" cy="415319"/>
              </a:xfrm>
              <a:prstGeom prst="rect">
                <a:avLst/>
              </a:prstGeom>
            </p:spPr>
            <p:txBody>
              <a:bodyPr anchor="ctr" rtlCol="false" tIns="69124" lIns="69124" bIns="69124" rIns="69124"/>
              <a:lstStyle/>
              <a:p>
                <a:pPr algn="ctr">
                  <a:lnSpc>
                    <a:spcPts val="2666"/>
                  </a:lnSpc>
                  <a:spcBef>
                    <a:spcPct val="0"/>
                  </a:spcBef>
                </a:pPr>
              </a:p>
            </p:txBody>
          </p:sp>
        </p:grpSp>
        <p:sp>
          <p:nvSpPr>
            <p:cNvPr name="Freeform 32" id="32"/>
            <p:cNvSpPr/>
            <p:nvPr/>
          </p:nvSpPr>
          <p:spPr>
            <a:xfrm flipH="false" flipV="false" rot="0">
              <a:off x="0" y="0"/>
              <a:ext cx="1962158" cy="2616210"/>
            </a:xfrm>
            <a:custGeom>
              <a:avLst/>
              <a:gdLst/>
              <a:ahLst/>
              <a:cxnLst/>
              <a:rect r="r" b="b" t="t" l="l"/>
              <a:pathLst>
                <a:path h="2616210" w="1962158">
                  <a:moveTo>
                    <a:pt x="0" y="0"/>
                  </a:moveTo>
                  <a:lnTo>
                    <a:pt x="1962158" y="0"/>
                  </a:lnTo>
                  <a:lnTo>
                    <a:pt x="1962158" y="2616210"/>
                  </a:lnTo>
                  <a:lnTo>
                    <a:pt x="0" y="2616210"/>
                  </a:lnTo>
                  <a:lnTo>
                    <a:pt x="0" y="0"/>
                  </a:lnTo>
                  <a:close/>
                </a:path>
              </a:pathLst>
            </a:custGeom>
            <a:blipFill>
              <a:blip r:embed="rId10"/>
              <a:stretch>
                <a:fillRect l="0" t="0" r="0" b="0"/>
              </a:stretch>
            </a:blipFill>
          </p:spPr>
        </p:sp>
        <p:sp>
          <p:nvSpPr>
            <p:cNvPr name="TextBox 33" id="33"/>
            <p:cNvSpPr txBox="true"/>
            <p:nvPr/>
          </p:nvSpPr>
          <p:spPr>
            <a:xfrm rot="0">
              <a:off x="1578888" y="786112"/>
              <a:ext cx="6427210" cy="976630"/>
            </a:xfrm>
            <a:prstGeom prst="rect">
              <a:avLst/>
            </a:prstGeom>
          </p:spPr>
          <p:txBody>
            <a:bodyPr anchor="t" rtlCol="false" tIns="0" lIns="0" bIns="0" rIns="0">
              <a:spAutoFit/>
            </a:bodyPr>
            <a:lstStyle/>
            <a:p>
              <a:pPr algn="l">
                <a:lnSpc>
                  <a:spcPts val="2940"/>
                </a:lnSpc>
              </a:pPr>
              <a:r>
                <a:rPr lang="en-US" sz="2100" b="true">
                  <a:solidFill>
                    <a:srgbClr val="FFFFFF"/>
                  </a:solidFill>
                  <a:latin typeface="Public Sans Bold"/>
                  <a:ea typeface="Public Sans Bold"/>
                  <a:cs typeface="Public Sans Bold"/>
                  <a:sym typeface="Public Sans Bold"/>
                </a:rPr>
                <a:t>Protective Moist Spray, 100ml</a:t>
              </a:r>
              <a:r>
                <a:rPr lang="en-US" sz="2100">
                  <a:solidFill>
                    <a:srgbClr val="FFFFFF"/>
                  </a:solidFill>
                  <a:latin typeface="Public Sans"/>
                  <a:ea typeface="Public Sans"/>
                  <a:cs typeface="Public Sans"/>
                  <a:sym typeface="Public Sans"/>
                </a:rPr>
                <a:t>- Deep hydration with a pore-reducing mist.</a:t>
              </a:r>
            </a:p>
          </p:txBody>
        </p:sp>
      </p:grpSp>
      <p:grpSp>
        <p:nvGrpSpPr>
          <p:cNvPr name="Group 34" id="34"/>
          <p:cNvGrpSpPr/>
          <p:nvPr/>
        </p:nvGrpSpPr>
        <p:grpSpPr>
          <a:xfrm rot="0">
            <a:off x="9501249" y="4227444"/>
            <a:ext cx="6117595" cy="1822259"/>
            <a:chOff x="0" y="0"/>
            <a:chExt cx="8156793" cy="2429679"/>
          </a:xfrm>
        </p:grpSpPr>
        <p:grpSp>
          <p:nvGrpSpPr>
            <p:cNvPr name="Group 35" id="35"/>
            <p:cNvGrpSpPr/>
            <p:nvPr/>
          </p:nvGrpSpPr>
          <p:grpSpPr>
            <a:xfrm rot="0">
              <a:off x="0" y="425060"/>
              <a:ext cx="8113683" cy="1786082"/>
              <a:chOff x="0" y="0"/>
              <a:chExt cx="1723598" cy="379419"/>
            </a:xfrm>
          </p:grpSpPr>
          <p:sp>
            <p:nvSpPr>
              <p:cNvPr name="Freeform 36" id="36"/>
              <p:cNvSpPr/>
              <p:nvPr/>
            </p:nvSpPr>
            <p:spPr>
              <a:xfrm flipH="false" flipV="false" rot="0">
                <a:off x="0" y="0"/>
                <a:ext cx="1723598" cy="379419"/>
              </a:xfrm>
              <a:custGeom>
                <a:avLst/>
                <a:gdLst/>
                <a:ahLst/>
                <a:cxnLst/>
                <a:rect r="r" b="b" t="t" l="l"/>
                <a:pathLst>
                  <a:path h="379419" w="1723598">
                    <a:moveTo>
                      <a:pt x="19084" y="0"/>
                    </a:moveTo>
                    <a:lnTo>
                      <a:pt x="1704515" y="0"/>
                    </a:lnTo>
                    <a:cubicBezTo>
                      <a:pt x="1709576" y="0"/>
                      <a:pt x="1714430" y="2011"/>
                      <a:pt x="1718009" y="5589"/>
                    </a:cubicBezTo>
                    <a:cubicBezTo>
                      <a:pt x="1721588" y="9168"/>
                      <a:pt x="1723598" y="14022"/>
                      <a:pt x="1723598" y="19084"/>
                    </a:cubicBezTo>
                    <a:lnTo>
                      <a:pt x="1723598" y="360336"/>
                    </a:lnTo>
                    <a:cubicBezTo>
                      <a:pt x="1723598" y="370875"/>
                      <a:pt x="1715054" y="379419"/>
                      <a:pt x="1704515" y="379419"/>
                    </a:cubicBezTo>
                    <a:lnTo>
                      <a:pt x="19084" y="379419"/>
                    </a:lnTo>
                    <a:cubicBezTo>
                      <a:pt x="14022" y="379419"/>
                      <a:pt x="9168" y="377409"/>
                      <a:pt x="5589" y="373830"/>
                    </a:cubicBezTo>
                    <a:cubicBezTo>
                      <a:pt x="2011" y="370251"/>
                      <a:pt x="0" y="365397"/>
                      <a:pt x="0" y="360336"/>
                    </a:cubicBezTo>
                    <a:lnTo>
                      <a:pt x="0" y="19084"/>
                    </a:lnTo>
                    <a:cubicBezTo>
                      <a:pt x="0" y="14022"/>
                      <a:pt x="2011" y="9168"/>
                      <a:pt x="5589" y="5589"/>
                    </a:cubicBezTo>
                    <a:cubicBezTo>
                      <a:pt x="9168" y="2011"/>
                      <a:pt x="14022" y="0"/>
                      <a:pt x="19084" y="0"/>
                    </a:cubicBezTo>
                    <a:close/>
                  </a:path>
                </a:pathLst>
              </a:custGeom>
              <a:solidFill>
                <a:srgbClr val="000000">
                  <a:alpha val="0"/>
                </a:srgbClr>
              </a:solidFill>
              <a:ln w="28575" cap="sq">
                <a:solidFill>
                  <a:srgbClr val="737373"/>
                </a:solidFill>
                <a:prstDash val="solid"/>
                <a:miter/>
              </a:ln>
            </p:spPr>
          </p:sp>
          <p:sp>
            <p:nvSpPr>
              <p:cNvPr name="TextBox 37" id="37"/>
              <p:cNvSpPr txBox="true"/>
              <p:nvPr/>
            </p:nvSpPr>
            <p:spPr>
              <a:xfrm>
                <a:off x="0" y="-38100"/>
                <a:ext cx="1723598" cy="417519"/>
              </a:xfrm>
              <a:prstGeom prst="rect">
                <a:avLst/>
              </a:prstGeom>
            </p:spPr>
            <p:txBody>
              <a:bodyPr anchor="ctr" rtlCol="false" tIns="69124" lIns="69124" bIns="69124" rIns="69124"/>
              <a:lstStyle/>
              <a:p>
                <a:pPr algn="ctr">
                  <a:lnSpc>
                    <a:spcPts val="2666"/>
                  </a:lnSpc>
                  <a:spcBef>
                    <a:spcPct val="0"/>
                  </a:spcBef>
                </a:pPr>
              </a:p>
            </p:txBody>
          </p:sp>
        </p:grpSp>
        <p:sp>
          <p:nvSpPr>
            <p:cNvPr name="Freeform 38" id="38"/>
            <p:cNvSpPr/>
            <p:nvPr/>
          </p:nvSpPr>
          <p:spPr>
            <a:xfrm flipH="false" flipV="false" rot="0">
              <a:off x="302833" y="0"/>
              <a:ext cx="990125" cy="2429679"/>
            </a:xfrm>
            <a:custGeom>
              <a:avLst/>
              <a:gdLst/>
              <a:ahLst/>
              <a:cxnLst/>
              <a:rect r="r" b="b" t="t" l="l"/>
              <a:pathLst>
                <a:path h="2429679" w="990125">
                  <a:moveTo>
                    <a:pt x="0" y="0"/>
                  </a:moveTo>
                  <a:lnTo>
                    <a:pt x="990124" y="0"/>
                  </a:lnTo>
                  <a:lnTo>
                    <a:pt x="990124" y="2429679"/>
                  </a:lnTo>
                  <a:lnTo>
                    <a:pt x="0" y="2429679"/>
                  </a:lnTo>
                  <a:lnTo>
                    <a:pt x="0" y="0"/>
                  </a:lnTo>
                  <a:close/>
                </a:path>
              </a:pathLst>
            </a:custGeom>
            <a:blipFill>
              <a:blip r:embed="rId11"/>
              <a:stretch>
                <a:fillRect l="-65373" t="-22504" r="-82772" b="-12326"/>
              </a:stretch>
            </a:blipFill>
          </p:spPr>
        </p:sp>
        <p:sp>
          <p:nvSpPr>
            <p:cNvPr name="TextBox 39" id="39"/>
            <p:cNvSpPr txBox="true"/>
            <p:nvPr/>
          </p:nvSpPr>
          <p:spPr>
            <a:xfrm rot="0">
              <a:off x="1332035" y="559585"/>
              <a:ext cx="6824758" cy="1471930"/>
            </a:xfrm>
            <a:prstGeom prst="rect">
              <a:avLst/>
            </a:prstGeom>
          </p:spPr>
          <p:txBody>
            <a:bodyPr anchor="t" rtlCol="false" tIns="0" lIns="0" bIns="0" rIns="0">
              <a:spAutoFit/>
            </a:bodyPr>
            <a:lstStyle/>
            <a:p>
              <a:pPr algn="l">
                <a:lnSpc>
                  <a:spcPts val="2940"/>
                </a:lnSpc>
              </a:pPr>
              <a:r>
                <a:rPr lang="en-US" sz="2100" b="true">
                  <a:solidFill>
                    <a:srgbClr val="FFFFFF"/>
                  </a:solidFill>
                  <a:latin typeface="Public Sans Bold"/>
                  <a:ea typeface="Public Sans Bold"/>
                  <a:cs typeface="Public Sans Bold"/>
                  <a:sym typeface="Public Sans Bold"/>
                </a:rPr>
                <a:t>REBALANCING SOLUTION, 50ml</a:t>
              </a:r>
              <a:r>
                <a:rPr lang="en-US" sz="2100">
                  <a:solidFill>
                    <a:srgbClr val="FFFFFF"/>
                  </a:solidFill>
                  <a:latin typeface="Public Sans"/>
                  <a:ea typeface="Public Sans"/>
                  <a:cs typeface="Public Sans"/>
                  <a:sym typeface="Public Sans"/>
                </a:rPr>
                <a:t>- Balances moisture and enhances radiance.</a:t>
              </a:r>
            </a:p>
          </p:txBody>
        </p:sp>
      </p:grpSp>
      <p:grpSp>
        <p:nvGrpSpPr>
          <p:cNvPr name="Group 40" id="40"/>
          <p:cNvGrpSpPr/>
          <p:nvPr/>
        </p:nvGrpSpPr>
        <p:grpSpPr>
          <a:xfrm rot="0">
            <a:off x="14746831" y="341888"/>
            <a:ext cx="6317871" cy="785712"/>
            <a:chOff x="0" y="0"/>
            <a:chExt cx="8423828" cy="1047616"/>
          </a:xfrm>
        </p:grpSpPr>
        <p:grpSp>
          <p:nvGrpSpPr>
            <p:cNvPr name="Group 41" id="41"/>
            <p:cNvGrpSpPr/>
            <p:nvPr/>
          </p:nvGrpSpPr>
          <p:grpSpPr>
            <a:xfrm rot="0">
              <a:off x="0" y="0"/>
              <a:ext cx="8423828" cy="1047616"/>
              <a:chOff x="0" y="0"/>
              <a:chExt cx="2246354" cy="279364"/>
            </a:xfrm>
          </p:grpSpPr>
          <p:sp>
            <p:nvSpPr>
              <p:cNvPr name="Freeform 42" id="42"/>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43" id="43"/>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44" id="44"/>
            <p:cNvGrpSpPr/>
            <p:nvPr/>
          </p:nvGrpSpPr>
          <p:grpSpPr>
            <a:xfrm rot="0">
              <a:off x="408724" y="118304"/>
              <a:ext cx="2433022" cy="811007"/>
              <a:chOff x="0" y="0"/>
              <a:chExt cx="812800" cy="270933"/>
            </a:xfrm>
          </p:grpSpPr>
          <p:sp>
            <p:nvSpPr>
              <p:cNvPr name="Freeform 45" id="45"/>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46" id="46"/>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47" id="47"/>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2"/>
              <a:stretch>
                <a:fillRect l="0" t="0" r="0" b="0"/>
              </a:stretch>
            </a:blipFill>
          </p:spPr>
        </p:sp>
      </p:grpSp>
      <p:grpSp>
        <p:nvGrpSpPr>
          <p:cNvPr name="Group 48" id="48"/>
          <p:cNvGrpSpPr/>
          <p:nvPr/>
        </p:nvGrpSpPr>
        <p:grpSpPr>
          <a:xfrm rot="0">
            <a:off x="3343316" y="3162146"/>
            <a:ext cx="3400230" cy="589554"/>
            <a:chOff x="0" y="0"/>
            <a:chExt cx="895534" cy="155273"/>
          </a:xfrm>
        </p:grpSpPr>
        <p:sp>
          <p:nvSpPr>
            <p:cNvPr name="Freeform 49" id="49"/>
            <p:cNvSpPr/>
            <p:nvPr/>
          </p:nvSpPr>
          <p:spPr>
            <a:xfrm flipH="false" flipV="false" rot="0">
              <a:off x="0" y="0"/>
              <a:ext cx="895534" cy="155273"/>
            </a:xfrm>
            <a:custGeom>
              <a:avLst/>
              <a:gdLst/>
              <a:ahLst/>
              <a:cxnLst/>
              <a:rect r="r" b="b" t="t" l="l"/>
              <a:pathLst>
                <a:path h="155273" w="895534">
                  <a:moveTo>
                    <a:pt x="77637" y="0"/>
                  </a:moveTo>
                  <a:lnTo>
                    <a:pt x="817897" y="0"/>
                  </a:lnTo>
                  <a:cubicBezTo>
                    <a:pt x="860775" y="0"/>
                    <a:pt x="895534" y="34759"/>
                    <a:pt x="895534" y="77637"/>
                  </a:cubicBezTo>
                  <a:lnTo>
                    <a:pt x="895534" y="77637"/>
                  </a:lnTo>
                  <a:cubicBezTo>
                    <a:pt x="895534" y="120514"/>
                    <a:pt x="860775" y="155273"/>
                    <a:pt x="817897" y="155273"/>
                  </a:cubicBezTo>
                  <a:lnTo>
                    <a:pt x="77637" y="155273"/>
                  </a:lnTo>
                  <a:cubicBezTo>
                    <a:pt x="34759" y="155273"/>
                    <a:pt x="0" y="120514"/>
                    <a:pt x="0" y="77637"/>
                  </a:cubicBezTo>
                  <a:lnTo>
                    <a:pt x="0" y="77637"/>
                  </a:lnTo>
                  <a:cubicBezTo>
                    <a:pt x="0" y="34759"/>
                    <a:pt x="34759" y="0"/>
                    <a:pt x="77637" y="0"/>
                  </a:cubicBezTo>
                  <a:close/>
                </a:path>
              </a:pathLst>
            </a:custGeom>
            <a:solidFill>
              <a:srgbClr val="FFFFFF"/>
            </a:solidFill>
          </p:spPr>
        </p:sp>
        <p:sp>
          <p:nvSpPr>
            <p:cNvPr name="TextBox 50" id="50"/>
            <p:cNvSpPr txBox="true"/>
            <p:nvPr/>
          </p:nvSpPr>
          <p:spPr>
            <a:xfrm>
              <a:off x="0" y="-47625"/>
              <a:ext cx="895534" cy="202898"/>
            </a:xfrm>
            <a:prstGeom prst="rect">
              <a:avLst/>
            </a:prstGeom>
          </p:spPr>
          <p:txBody>
            <a:bodyPr anchor="ctr" rtlCol="false" tIns="50800" lIns="50800" bIns="50800" rIns="50800"/>
            <a:lstStyle/>
            <a:p>
              <a:pPr algn="ctr">
                <a:lnSpc>
                  <a:spcPts val="1921"/>
                </a:lnSpc>
              </a:pPr>
            </a:p>
          </p:txBody>
        </p:sp>
      </p:grpSp>
      <p:sp>
        <p:nvSpPr>
          <p:cNvPr name="Freeform 51" id="51"/>
          <p:cNvSpPr/>
          <p:nvPr/>
        </p:nvSpPr>
        <p:spPr>
          <a:xfrm flipH="false" flipV="false" rot="0">
            <a:off x="3610505" y="3279071"/>
            <a:ext cx="1199976" cy="353418"/>
          </a:xfrm>
          <a:custGeom>
            <a:avLst/>
            <a:gdLst/>
            <a:ahLst/>
            <a:cxnLst/>
            <a:rect r="r" b="b" t="t" l="l"/>
            <a:pathLst>
              <a:path h="353418" w="1199976">
                <a:moveTo>
                  <a:pt x="0" y="0"/>
                </a:moveTo>
                <a:lnTo>
                  <a:pt x="1199976" y="0"/>
                </a:lnTo>
                <a:lnTo>
                  <a:pt x="1199976" y="353417"/>
                </a:lnTo>
                <a:lnTo>
                  <a:pt x="0" y="353417"/>
                </a:lnTo>
                <a:lnTo>
                  <a:pt x="0" y="0"/>
                </a:lnTo>
                <a:close/>
              </a:path>
            </a:pathLst>
          </a:custGeom>
          <a:blipFill>
            <a:blip r:embed="rId12"/>
            <a:stretch>
              <a:fillRect l="0" t="0" r="0" b="0"/>
            </a:stretch>
          </a:blipFill>
        </p:spPr>
      </p:sp>
      <p:sp>
        <p:nvSpPr>
          <p:cNvPr name="TextBox 52" id="52"/>
          <p:cNvSpPr txBox="true"/>
          <p:nvPr/>
        </p:nvSpPr>
        <p:spPr>
          <a:xfrm rot="0">
            <a:off x="1850264" y="1591204"/>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TextBox 53" id="53"/>
          <p:cNvSpPr txBox="true"/>
          <p:nvPr/>
        </p:nvSpPr>
        <p:spPr>
          <a:xfrm rot="0">
            <a:off x="9181564" y="1897837"/>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sp>
        <p:nvSpPr>
          <p:cNvPr name="TextBox 54" id="54"/>
          <p:cNvSpPr txBox="true"/>
          <p:nvPr/>
        </p:nvSpPr>
        <p:spPr>
          <a:xfrm rot="0">
            <a:off x="4407813" y="3785484"/>
            <a:ext cx="9547503" cy="375285"/>
          </a:xfrm>
          <a:prstGeom prst="rect">
            <a:avLst/>
          </a:prstGeom>
        </p:spPr>
        <p:txBody>
          <a:bodyPr anchor="t" rtlCol="false" tIns="0" lIns="0" bIns="0" rIns="0">
            <a:spAutoFit/>
          </a:bodyPr>
          <a:lstStyle/>
          <a:p>
            <a:pPr algn="ctr">
              <a:lnSpc>
                <a:spcPts val="2940"/>
              </a:lnSpc>
              <a:spcBef>
                <a:spcPct val="0"/>
              </a:spcBef>
            </a:pPr>
            <a:r>
              <a:rPr lang="en-US" sz="2100">
                <a:solidFill>
                  <a:srgbClr val="FFFFFF"/>
                </a:solidFill>
                <a:latin typeface="Public Sans"/>
                <a:ea typeface="Public Sans"/>
                <a:cs typeface="Public Sans"/>
                <a:sym typeface="Public Sans"/>
              </a:rPr>
              <a:t>A curated collection of six essential skincare products for a complete routine</a:t>
            </a:r>
          </a:p>
        </p:txBody>
      </p:sp>
      <p:sp>
        <p:nvSpPr>
          <p:cNvPr name="TextBox 55" id="55"/>
          <p:cNvSpPr txBox="true"/>
          <p:nvPr/>
        </p:nvSpPr>
        <p:spPr>
          <a:xfrm rot="0">
            <a:off x="4810481" y="3139897"/>
            <a:ext cx="1636395" cy="492591"/>
          </a:xfrm>
          <a:prstGeom prst="rect">
            <a:avLst/>
          </a:prstGeom>
        </p:spPr>
        <p:txBody>
          <a:bodyPr anchor="t" rtlCol="false" tIns="0" lIns="0" bIns="0" rIns="0">
            <a:spAutoFit/>
          </a:bodyPr>
          <a:lstStyle/>
          <a:p>
            <a:pPr algn="ctr">
              <a:lnSpc>
                <a:spcPts val="3824"/>
              </a:lnSpc>
              <a:spcBef>
                <a:spcPct val="0"/>
              </a:spcBef>
            </a:pPr>
            <a:r>
              <a:rPr lang="en-US" b="true" sz="2731">
                <a:solidFill>
                  <a:srgbClr val="D00E00"/>
                </a:solidFill>
                <a:latin typeface="Canva Sans 2 Bold"/>
                <a:ea typeface="Canva Sans 2 Bold"/>
                <a:cs typeface="Canva Sans 2 Bold"/>
                <a:sym typeface="Canva Sans 2 Bold"/>
              </a:rPr>
              <a:t> Skincare:</a:t>
            </a:r>
          </a:p>
        </p:txBody>
      </p:sp>
    </p:spTree>
  </p:cSld>
  <p:clrMapOvr>
    <a:masterClrMapping/>
  </p:clrMapOvr>
  <p:transition spd="fast">
    <p:wipe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3653221" y="5573222"/>
            <a:ext cx="11349756" cy="5674878"/>
          </a:xfrm>
          <a:custGeom>
            <a:avLst/>
            <a:gdLst/>
            <a:ahLst/>
            <a:cxnLst/>
            <a:rect r="r" b="b" t="t" l="l"/>
            <a:pathLst>
              <a:path h="5674878" w="11349756">
                <a:moveTo>
                  <a:pt x="11349756" y="5674877"/>
                </a:moveTo>
                <a:lnTo>
                  <a:pt x="0" y="5674877"/>
                </a:lnTo>
                <a:lnTo>
                  <a:pt x="0" y="0"/>
                </a:lnTo>
                <a:lnTo>
                  <a:pt x="11349756" y="0"/>
                </a:lnTo>
                <a:lnTo>
                  <a:pt x="11349756" y="5674877"/>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403880" y="1731306"/>
            <a:ext cx="5159854" cy="5159854"/>
            <a:chOff x="0" y="0"/>
            <a:chExt cx="6350000" cy="6350000"/>
          </a:xfrm>
        </p:grpSpPr>
        <p:sp>
          <p:nvSpPr>
            <p:cNvPr name="Freeform 4" id="4"/>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5F5DC"/>
            </a:solidFill>
          </p:spPr>
        </p:sp>
        <p:sp>
          <p:nvSpPr>
            <p:cNvPr name="Freeform 5" id="5"/>
            <p:cNvSpPr/>
            <p:nvPr/>
          </p:nvSpPr>
          <p:spPr>
            <a:xfrm flipH="false" flipV="false" rot="0">
              <a:off x="400267" y="526623"/>
              <a:ext cx="5549466" cy="5296755"/>
            </a:xfrm>
            <a:custGeom>
              <a:avLst/>
              <a:gdLst/>
              <a:ahLst/>
              <a:cxnLst/>
              <a:rect r="r" b="b" t="t" l="l"/>
              <a:pathLst>
                <a:path h="5296755" w="5549466">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4"/>
              <a:stretch>
                <a:fillRect l="-16369" t="0" r="-16369" b="0"/>
              </a:stretch>
            </a:blipFill>
          </p:spPr>
        </p:sp>
      </p:grpSp>
      <p:grpSp>
        <p:nvGrpSpPr>
          <p:cNvPr name="Group 6" id="6"/>
          <p:cNvGrpSpPr/>
          <p:nvPr/>
        </p:nvGrpSpPr>
        <p:grpSpPr>
          <a:xfrm rot="0">
            <a:off x="594032" y="8321649"/>
            <a:ext cx="1723248" cy="617104"/>
            <a:chOff x="0" y="0"/>
            <a:chExt cx="409713" cy="146720"/>
          </a:xfrm>
        </p:grpSpPr>
        <p:sp>
          <p:nvSpPr>
            <p:cNvPr name="Freeform 7" id="7"/>
            <p:cNvSpPr/>
            <p:nvPr/>
          </p:nvSpPr>
          <p:spPr>
            <a:xfrm flipH="false" flipV="false" rot="0">
              <a:off x="0" y="0"/>
              <a:ext cx="409713" cy="146720"/>
            </a:xfrm>
            <a:custGeom>
              <a:avLst/>
              <a:gdLst/>
              <a:ahLst/>
              <a:cxnLst/>
              <a:rect r="r" b="b" t="t" l="l"/>
              <a:pathLst>
                <a:path h="146720" w="409713">
                  <a:moveTo>
                    <a:pt x="44926" y="0"/>
                  </a:moveTo>
                  <a:lnTo>
                    <a:pt x="364787" y="0"/>
                  </a:lnTo>
                  <a:cubicBezTo>
                    <a:pt x="376702" y="0"/>
                    <a:pt x="388129" y="4733"/>
                    <a:pt x="396554" y="13159"/>
                  </a:cubicBezTo>
                  <a:cubicBezTo>
                    <a:pt x="404980" y="21584"/>
                    <a:pt x="409713" y="33011"/>
                    <a:pt x="409713" y="44926"/>
                  </a:cubicBezTo>
                  <a:lnTo>
                    <a:pt x="409713" y="101794"/>
                  </a:lnTo>
                  <a:cubicBezTo>
                    <a:pt x="409713" y="113709"/>
                    <a:pt x="404980" y="125136"/>
                    <a:pt x="396554" y="133562"/>
                  </a:cubicBezTo>
                  <a:cubicBezTo>
                    <a:pt x="388129" y="141987"/>
                    <a:pt x="376702" y="146720"/>
                    <a:pt x="364787" y="146720"/>
                  </a:cubicBezTo>
                  <a:lnTo>
                    <a:pt x="44926" y="146720"/>
                  </a:lnTo>
                  <a:cubicBezTo>
                    <a:pt x="33011" y="146720"/>
                    <a:pt x="21584" y="141987"/>
                    <a:pt x="13159" y="133562"/>
                  </a:cubicBezTo>
                  <a:cubicBezTo>
                    <a:pt x="4733" y="125136"/>
                    <a:pt x="0" y="113709"/>
                    <a:pt x="0" y="101794"/>
                  </a:cubicBezTo>
                  <a:lnTo>
                    <a:pt x="0" y="44926"/>
                  </a:lnTo>
                  <a:cubicBezTo>
                    <a:pt x="0" y="33011"/>
                    <a:pt x="4733" y="21584"/>
                    <a:pt x="13159" y="13159"/>
                  </a:cubicBezTo>
                  <a:cubicBezTo>
                    <a:pt x="21584" y="4733"/>
                    <a:pt x="33011" y="0"/>
                    <a:pt x="44926" y="0"/>
                  </a:cubicBezTo>
                  <a:close/>
                </a:path>
              </a:pathLst>
            </a:custGeom>
            <a:solidFill>
              <a:srgbClr val="3ADBD4"/>
            </a:solidFill>
          </p:spPr>
        </p:sp>
        <p:sp>
          <p:nvSpPr>
            <p:cNvPr name="TextBox 8" id="8"/>
            <p:cNvSpPr txBox="true"/>
            <p:nvPr/>
          </p:nvSpPr>
          <p:spPr>
            <a:xfrm>
              <a:off x="0" y="-47625"/>
              <a:ext cx="409713" cy="194345"/>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Research</a:t>
              </a:r>
            </a:p>
          </p:txBody>
        </p:sp>
      </p:grpSp>
      <p:grpSp>
        <p:nvGrpSpPr>
          <p:cNvPr name="Group 9" id="9"/>
          <p:cNvGrpSpPr/>
          <p:nvPr/>
        </p:nvGrpSpPr>
        <p:grpSpPr>
          <a:xfrm rot="0">
            <a:off x="2415969" y="8360528"/>
            <a:ext cx="1847551" cy="578225"/>
            <a:chOff x="0" y="0"/>
            <a:chExt cx="439267" cy="137477"/>
          </a:xfrm>
        </p:grpSpPr>
        <p:sp>
          <p:nvSpPr>
            <p:cNvPr name="Freeform 10" id="10"/>
            <p:cNvSpPr/>
            <p:nvPr/>
          </p:nvSpPr>
          <p:spPr>
            <a:xfrm flipH="false" flipV="false" rot="0">
              <a:off x="0" y="0"/>
              <a:ext cx="439267" cy="137477"/>
            </a:xfrm>
            <a:custGeom>
              <a:avLst/>
              <a:gdLst/>
              <a:ahLst/>
              <a:cxnLst/>
              <a:rect r="r" b="b" t="t" l="l"/>
              <a:pathLst>
                <a:path h="137477" w="439267">
                  <a:moveTo>
                    <a:pt x="41904" y="0"/>
                  </a:moveTo>
                  <a:lnTo>
                    <a:pt x="397363" y="0"/>
                  </a:lnTo>
                  <a:cubicBezTo>
                    <a:pt x="420506" y="0"/>
                    <a:pt x="439267" y="18761"/>
                    <a:pt x="439267" y="41904"/>
                  </a:cubicBezTo>
                  <a:lnTo>
                    <a:pt x="439267" y="95573"/>
                  </a:lnTo>
                  <a:cubicBezTo>
                    <a:pt x="439267" y="118716"/>
                    <a:pt x="420506" y="137477"/>
                    <a:pt x="397363" y="137477"/>
                  </a:cubicBezTo>
                  <a:lnTo>
                    <a:pt x="41904" y="137477"/>
                  </a:lnTo>
                  <a:cubicBezTo>
                    <a:pt x="18761" y="137477"/>
                    <a:pt x="0" y="118716"/>
                    <a:pt x="0" y="95573"/>
                  </a:cubicBezTo>
                  <a:lnTo>
                    <a:pt x="0" y="41904"/>
                  </a:lnTo>
                  <a:cubicBezTo>
                    <a:pt x="0" y="18761"/>
                    <a:pt x="18761" y="0"/>
                    <a:pt x="41904" y="0"/>
                  </a:cubicBezTo>
                  <a:close/>
                </a:path>
              </a:pathLst>
            </a:custGeom>
            <a:solidFill>
              <a:srgbClr val="FFFFFF"/>
            </a:solidFill>
          </p:spPr>
        </p:sp>
        <p:sp>
          <p:nvSpPr>
            <p:cNvPr name="TextBox 11" id="11"/>
            <p:cNvSpPr txBox="true"/>
            <p:nvPr/>
          </p:nvSpPr>
          <p:spPr>
            <a:xfrm>
              <a:off x="0" y="-47625"/>
              <a:ext cx="439267" cy="185102"/>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Development</a:t>
              </a:r>
            </a:p>
          </p:txBody>
        </p:sp>
      </p:grpSp>
      <p:grpSp>
        <p:nvGrpSpPr>
          <p:cNvPr name="Group 12" id="12"/>
          <p:cNvGrpSpPr/>
          <p:nvPr/>
        </p:nvGrpSpPr>
        <p:grpSpPr>
          <a:xfrm rot="0">
            <a:off x="4358770" y="8360528"/>
            <a:ext cx="2204964" cy="536759"/>
            <a:chOff x="0" y="0"/>
            <a:chExt cx="524244" cy="127618"/>
          </a:xfrm>
        </p:grpSpPr>
        <p:sp>
          <p:nvSpPr>
            <p:cNvPr name="Freeform 13" id="13"/>
            <p:cNvSpPr/>
            <p:nvPr/>
          </p:nvSpPr>
          <p:spPr>
            <a:xfrm flipH="false" flipV="false" rot="0">
              <a:off x="0" y="0"/>
              <a:ext cx="524244" cy="127618"/>
            </a:xfrm>
            <a:custGeom>
              <a:avLst/>
              <a:gdLst/>
              <a:ahLst/>
              <a:cxnLst/>
              <a:rect r="r" b="b" t="t" l="l"/>
              <a:pathLst>
                <a:path h="127618" w="524244">
                  <a:moveTo>
                    <a:pt x="35111" y="0"/>
                  </a:moveTo>
                  <a:lnTo>
                    <a:pt x="489133" y="0"/>
                  </a:lnTo>
                  <a:cubicBezTo>
                    <a:pt x="498445" y="0"/>
                    <a:pt x="507376" y="3699"/>
                    <a:pt x="513960" y="10284"/>
                  </a:cubicBezTo>
                  <a:cubicBezTo>
                    <a:pt x="520545" y="16869"/>
                    <a:pt x="524244" y="25799"/>
                    <a:pt x="524244" y="35111"/>
                  </a:cubicBezTo>
                  <a:lnTo>
                    <a:pt x="524244" y="92506"/>
                  </a:lnTo>
                  <a:cubicBezTo>
                    <a:pt x="524244" y="111898"/>
                    <a:pt x="508524" y="127618"/>
                    <a:pt x="489133" y="127618"/>
                  </a:cubicBezTo>
                  <a:lnTo>
                    <a:pt x="35111" y="127618"/>
                  </a:lnTo>
                  <a:cubicBezTo>
                    <a:pt x="15720" y="127618"/>
                    <a:pt x="0" y="111898"/>
                    <a:pt x="0" y="92506"/>
                  </a:cubicBezTo>
                  <a:lnTo>
                    <a:pt x="0" y="35111"/>
                  </a:lnTo>
                  <a:cubicBezTo>
                    <a:pt x="0" y="15720"/>
                    <a:pt x="15720" y="0"/>
                    <a:pt x="35111" y="0"/>
                  </a:cubicBezTo>
                  <a:close/>
                </a:path>
              </a:pathLst>
            </a:custGeom>
            <a:solidFill>
              <a:srgbClr val="3ADBD4"/>
            </a:solidFill>
          </p:spPr>
        </p:sp>
        <p:sp>
          <p:nvSpPr>
            <p:cNvPr name="TextBox 14" id="14"/>
            <p:cNvSpPr txBox="true"/>
            <p:nvPr/>
          </p:nvSpPr>
          <p:spPr>
            <a:xfrm>
              <a:off x="0" y="-47625"/>
              <a:ext cx="524244" cy="175243"/>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Consultancy</a:t>
              </a:r>
            </a:p>
          </p:txBody>
        </p:sp>
      </p:grpSp>
      <p:sp>
        <p:nvSpPr>
          <p:cNvPr name="Freeform 15" id="15"/>
          <p:cNvSpPr/>
          <p:nvPr/>
        </p:nvSpPr>
        <p:spPr>
          <a:xfrm flipH="true" flipV="false" rot="0">
            <a:off x="14294806" y="-56670"/>
            <a:ext cx="4114800" cy="4114800"/>
          </a:xfrm>
          <a:custGeom>
            <a:avLst/>
            <a:gdLst/>
            <a:ahLst/>
            <a:cxnLst/>
            <a:rect r="r" b="b" t="t" l="l"/>
            <a:pathLst>
              <a:path h="4114800" w="4114800">
                <a:moveTo>
                  <a:pt x="4114800" y="0"/>
                </a:moveTo>
                <a:lnTo>
                  <a:pt x="0" y="0"/>
                </a:lnTo>
                <a:lnTo>
                  <a:pt x="0" y="4114800"/>
                </a:lnTo>
                <a:lnTo>
                  <a:pt x="4114800" y="4114800"/>
                </a:lnTo>
                <a:lnTo>
                  <a:pt x="411480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6658984" y="8358447"/>
            <a:ext cx="2014932" cy="536759"/>
            <a:chOff x="0" y="0"/>
            <a:chExt cx="479063" cy="127618"/>
          </a:xfrm>
        </p:grpSpPr>
        <p:sp>
          <p:nvSpPr>
            <p:cNvPr name="Freeform 17" id="17"/>
            <p:cNvSpPr/>
            <p:nvPr/>
          </p:nvSpPr>
          <p:spPr>
            <a:xfrm flipH="false" flipV="false" rot="0">
              <a:off x="0" y="0"/>
              <a:ext cx="479063" cy="127618"/>
            </a:xfrm>
            <a:custGeom>
              <a:avLst/>
              <a:gdLst/>
              <a:ahLst/>
              <a:cxnLst/>
              <a:rect r="r" b="b" t="t" l="l"/>
              <a:pathLst>
                <a:path h="127618" w="479063">
                  <a:moveTo>
                    <a:pt x="38423" y="0"/>
                  </a:moveTo>
                  <a:lnTo>
                    <a:pt x="440640" y="0"/>
                  </a:lnTo>
                  <a:cubicBezTo>
                    <a:pt x="461860" y="0"/>
                    <a:pt x="479063" y="17202"/>
                    <a:pt x="479063" y="38423"/>
                  </a:cubicBezTo>
                  <a:lnTo>
                    <a:pt x="479063" y="89195"/>
                  </a:lnTo>
                  <a:cubicBezTo>
                    <a:pt x="479063" y="110415"/>
                    <a:pt x="461860" y="127618"/>
                    <a:pt x="440640" y="127618"/>
                  </a:cubicBezTo>
                  <a:lnTo>
                    <a:pt x="38423" y="127618"/>
                  </a:lnTo>
                  <a:cubicBezTo>
                    <a:pt x="17202" y="127618"/>
                    <a:pt x="0" y="110415"/>
                    <a:pt x="0" y="89195"/>
                  </a:cubicBezTo>
                  <a:lnTo>
                    <a:pt x="0" y="38423"/>
                  </a:lnTo>
                  <a:cubicBezTo>
                    <a:pt x="0" y="17202"/>
                    <a:pt x="17202" y="0"/>
                    <a:pt x="38423" y="0"/>
                  </a:cubicBezTo>
                  <a:close/>
                </a:path>
              </a:pathLst>
            </a:custGeom>
            <a:solidFill>
              <a:srgbClr val="FFFFFF"/>
            </a:solidFill>
          </p:spPr>
        </p:sp>
        <p:sp>
          <p:nvSpPr>
            <p:cNvPr name="TextBox 18" id="18"/>
            <p:cNvSpPr txBox="true"/>
            <p:nvPr/>
          </p:nvSpPr>
          <p:spPr>
            <a:xfrm>
              <a:off x="0" y="-47625"/>
              <a:ext cx="479063" cy="175243"/>
            </a:xfrm>
            <a:prstGeom prst="rect">
              <a:avLst/>
            </a:prstGeom>
          </p:spPr>
          <p:txBody>
            <a:bodyPr anchor="ctr" rtlCol="false" tIns="50800" lIns="50800" bIns="50800" rIns="50800"/>
            <a:lstStyle/>
            <a:p>
              <a:pPr algn="ctr">
                <a:lnSpc>
                  <a:spcPts val="2800"/>
                </a:lnSpc>
              </a:pPr>
              <a:r>
                <a:rPr lang="en-US" sz="2000">
                  <a:solidFill>
                    <a:srgbClr val="323B60"/>
                  </a:solidFill>
                  <a:latin typeface="Lexend Deca"/>
                  <a:ea typeface="Lexend Deca"/>
                  <a:cs typeface="Lexend Deca"/>
                  <a:sym typeface="Lexend Deca"/>
                </a:rPr>
                <a:t>Manufacturing</a:t>
              </a:r>
            </a:p>
          </p:txBody>
        </p:sp>
      </p:grpSp>
      <p:sp>
        <p:nvSpPr>
          <p:cNvPr name="Freeform 19" id="19"/>
          <p:cNvSpPr/>
          <p:nvPr/>
        </p:nvSpPr>
        <p:spPr>
          <a:xfrm flipH="false" flipV="false" rot="0">
            <a:off x="913297" y="5485563"/>
            <a:ext cx="5805197" cy="3141264"/>
          </a:xfrm>
          <a:custGeom>
            <a:avLst/>
            <a:gdLst/>
            <a:ahLst/>
            <a:cxnLst/>
            <a:rect r="r" b="b" t="t" l="l"/>
            <a:pathLst>
              <a:path h="3141264" w="5805197">
                <a:moveTo>
                  <a:pt x="0" y="0"/>
                </a:moveTo>
                <a:lnTo>
                  <a:pt x="5805197" y="0"/>
                </a:lnTo>
                <a:lnTo>
                  <a:pt x="5805197" y="3141264"/>
                </a:lnTo>
                <a:lnTo>
                  <a:pt x="0" y="3141264"/>
                </a:lnTo>
                <a:lnTo>
                  <a:pt x="0" y="0"/>
                </a:lnTo>
                <a:close/>
              </a:path>
            </a:pathLst>
          </a:custGeom>
          <a:blipFill>
            <a:blip r:embed="rId7"/>
            <a:stretch>
              <a:fillRect l="0" t="0" r="-3608" b="-35304"/>
            </a:stretch>
          </a:blipFill>
        </p:spPr>
      </p:sp>
      <p:sp>
        <p:nvSpPr>
          <p:cNvPr name="Freeform 20" id="20"/>
          <p:cNvSpPr/>
          <p:nvPr/>
        </p:nvSpPr>
        <p:spPr>
          <a:xfrm flipH="true" flipV="true" rot="0">
            <a:off x="14844223" y="5573222"/>
            <a:ext cx="4670784" cy="4670784"/>
          </a:xfrm>
          <a:custGeom>
            <a:avLst/>
            <a:gdLst/>
            <a:ahLst/>
            <a:cxnLst/>
            <a:rect r="r" b="b" t="t" l="l"/>
            <a:pathLst>
              <a:path h="4670784" w="4670784">
                <a:moveTo>
                  <a:pt x="4670784" y="4670784"/>
                </a:moveTo>
                <a:lnTo>
                  <a:pt x="0" y="4670784"/>
                </a:lnTo>
                <a:lnTo>
                  <a:pt x="0" y="0"/>
                </a:lnTo>
                <a:lnTo>
                  <a:pt x="4670784" y="0"/>
                </a:lnTo>
                <a:lnTo>
                  <a:pt x="4670784" y="4670784"/>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1" id="21"/>
          <p:cNvGrpSpPr/>
          <p:nvPr/>
        </p:nvGrpSpPr>
        <p:grpSpPr>
          <a:xfrm rot="0">
            <a:off x="9863625" y="9148691"/>
            <a:ext cx="2800318" cy="362866"/>
            <a:chOff x="0" y="0"/>
            <a:chExt cx="3733758" cy="483821"/>
          </a:xfrm>
        </p:grpSpPr>
        <p:grpSp>
          <p:nvGrpSpPr>
            <p:cNvPr name="Group 22" id="22"/>
            <p:cNvGrpSpPr/>
            <p:nvPr/>
          </p:nvGrpSpPr>
          <p:grpSpPr>
            <a:xfrm rot="0">
              <a:off x="3292677" y="12700"/>
              <a:ext cx="441081" cy="441081"/>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24" id="24"/>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25" id="25"/>
            <p:cNvGrpSpPr/>
            <p:nvPr/>
          </p:nvGrpSpPr>
          <p:grpSpPr>
            <a:xfrm rot="0">
              <a:off x="790314" y="42740"/>
              <a:ext cx="441081" cy="441081"/>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27" id="27"/>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28" id="28"/>
            <p:cNvGrpSpPr/>
            <p:nvPr/>
          </p:nvGrpSpPr>
          <p:grpSpPr>
            <a:xfrm rot="0">
              <a:off x="0" y="12700"/>
              <a:ext cx="441081" cy="441081"/>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30" id="30"/>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31" id="31"/>
            <p:cNvGrpSpPr/>
            <p:nvPr/>
          </p:nvGrpSpPr>
          <p:grpSpPr>
            <a:xfrm rot="0">
              <a:off x="1688595" y="63770"/>
              <a:ext cx="420051" cy="420051"/>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C7EE"/>
              </a:solidFill>
            </p:spPr>
          </p:sp>
          <p:sp>
            <p:nvSpPr>
              <p:cNvPr name="TextBox 33" id="33"/>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34" id="34"/>
            <p:cNvGrpSpPr/>
            <p:nvPr/>
          </p:nvGrpSpPr>
          <p:grpSpPr>
            <a:xfrm rot="0">
              <a:off x="2508696" y="0"/>
              <a:ext cx="441081" cy="441081"/>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36" id="36"/>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sp>
        <p:nvSpPr>
          <p:cNvPr name="TextBox 37" id="37"/>
          <p:cNvSpPr txBox="true"/>
          <p:nvPr/>
        </p:nvSpPr>
        <p:spPr>
          <a:xfrm rot="0">
            <a:off x="13239665" y="8048375"/>
            <a:ext cx="1147880" cy="434116"/>
          </a:xfrm>
          <a:prstGeom prst="rect">
            <a:avLst/>
          </a:prstGeom>
        </p:spPr>
        <p:txBody>
          <a:bodyPr anchor="t" rtlCol="false" tIns="0" lIns="0" bIns="0" rIns="0">
            <a:spAutoFit/>
          </a:bodyPr>
          <a:lstStyle/>
          <a:p>
            <a:pPr algn="l">
              <a:lnSpc>
                <a:spcPts val="3587"/>
              </a:lnSpc>
            </a:pPr>
            <a:r>
              <a:rPr lang="en-US" b="true" sz="2562">
                <a:solidFill>
                  <a:srgbClr val="0D2035"/>
                </a:solidFill>
                <a:latin typeface="Antonio Ultra-Bold"/>
                <a:ea typeface="Antonio Ultra-Bold"/>
                <a:cs typeface="Antonio Ultra-Bold"/>
                <a:sym typeface="Antonio Ultra-Bold"/>
              </a:rPr>
              <a:t>SLOGANS</a:t>
            </a:r>
          </a:p>
        </p:txBody>
      </p:sp>
      <p:sp>
        <p:nvSpPr>
          <p:cNvPr name="TextBox 38" id="38"/>
          <p:cNvSpPr txBox="true"/>
          <p:nvPr/>
        </p:nvSpPr>
        <p:spPr>
          <a:xfrm rot="0">
            <a:off x="9863625" y="8735366"/>
            <a:ext cx="3014755" cy="331085"/>
          </a:xfrm>
          <a:prstGeom prst="rect">
            <a:avLst/>
          </a:prstGeom>
        </p:spPr>
        <p:txBody>
          <a:bodyPr anchor="t" rtlCol="false" tIns="0" lIns="0" bIns="0" rIns="0">
            <a:spAutoFit/>
          </a:bodyPr>
          <a:lstStyle/>
          <a:p>
            <a:pPr algn="l">
              <a:lnSpc>
                <a:spcPts val="2751"/>
              </a:lnSpc>
            </a:pPr>
            <a:r>
              <a:rPr lang="en-US" sz="1965">
                <a:solidFill>
                  <a:srgbClr val="000000"/>
                </a:solidFill>
                <a:latin typeface="Lexend Deca"/>
                <a:ea typeface="Lexend Deca"/>
                <a:cs typeface="Lexend Deca"/>
                <a:sym typeface="Lexend Deca"/>
              </a:rPr>
              <a:t>ALL THAT WE NEED!!</a:t>
            </a:r>
          </a:p>
        </p:txBody>
      </p:sp>
      <p:sp>
        <p:nvSpPr>
          <p:cNvPr name="TextBox 39" id="39"/>
          <p:cNvSpPr txBox="true"/>
          <p:nvPr/>
        </p:nvSpPr>
        <p:spPr>
          <a:xfrm rot="0">
            <a:off x="13020068" y="8859187"/>
            <a:ext cx="4885698" cy="331085"/>
          </a:xfrm>
          <a:prstGeom prst="rect">
            <a:avLst/>
          </a:prstGeom>
        </p:spPr>
        <p:txBody>
          <a:bodyPr anchor="t" rtlCol="false" tIns="0" lIns="0" bIns="0" rIns="0">
            <a:spAutoFit/>
          </a:bodyPr>
          <a:lstStyle/>
          <a:p>
            <a:pPr algn="ctr">
              <a:lnSpc>
                <a:spcPts val="2751"/>
              </a:lnSpc>
            </a:pPr>
            <a:r>
              <a:rPr lang="en-US" sz="1965">
                <a:solidFill>
                  <a:srgbClr val="000000"/>
                </a:solidFill>
                <a:latin typeface="Lexend Deca"/>
                <a:ea typeface="Lexend Deca"/>
                <a:cs typeface="Lexend Deca"/>
                <a:sym typeface="Lexend Deca"/>
              </a:rPr>
              <a:t>LET FOOD BE THY MEDICINE!</a:t>
            </a:r>
            <a:r>
              <a:rPr lang="en-US" sz="1965">
                <a:solidFill>
                  <a:srgbClr val="000000"/>
                </a:solidFill>
                <a:latin typeface="Lexend Deca"/>
                <a:ea typeface="Lexend Deca"/>
                <a:cs typeface="Lexend Deca"/>
                <a:sym typeface="Lexend Deca"/>
              </a:rPr>
              <a:t> </a:t>
            </a:r>
          </a:p>
        </p:txBody>
      </p:sp>
      <p:grpSp>
        <p:nvGrpSpPr>
          <p:cNvPr name="Group 40" id="40"/>
          <p:cNvGrpSpPr/>
          <p:nvPr/>
        </p:nvGrpSpPr>
        <p:grpSpPr>
          <a:xfrm rot="0">
            <a:off x="11130071" y="7850595"/>
            <a:ext cx="1210332" cy="403444"/>
            <a:chOff x="0" y="0"/>
            <a:chExt cx="812800" cy="270933"/>
          </a:xfrm>
        </p:grpSpPr>
        <p:sp>
          <p:nvSpPr>
            <p:cNvPr name="Freeform 41" id="41"/>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42" id="42"/>
            <p:cNvSpPr txBox="true"/>
            <p:nvPr/>
          </p:nvSpPr>
          <p:spPr>
            <a:xfrm>
              <a:off x="0" y="-28575"/>
              <a:ext cx="812800" cy="299508"/>
            </a:xfrm>
            <a:prstGeom prst="rect">
              <a:avLst/>
            </a:prstGeom>
          </p:spPr>
          <p:txBody>
            <a:bodyPr anchor="ctr" rtlCol="false" tIns="19923" lIns="19923" bIns="19923" rIns="19923"/>
            <a:lstStyle/>
            <a:p>
              <a:pPr algn="ctr">
                <a:lnSpc>
                  <a:spcPts val="1540"/>
                </a:lnSpc>
              </a:pPr>
            </a:p>
          </p:txBody>
        </p:sp>
      </p:grpSp>
      <p:sp>
        <p:nvSpPr>
          <p:cNvPr name="Freeform 43" id="43"/>
          <p:cNvSpPr/>
          <p:nvPr/>
        </p:nvSpPr>
        <p:spPr>
          <a:xfrm flipH="false" flipV="false" rot="0">
            <a:off x="11627759" y="8136657"/>
            <a:ext cx="1036184" cy="305178"/>
          </a:xfrm>
          <a:custGeom>
            <a:avLst/>
            <a:gdLst/>
            <a:ahLst/>
            <a:cxnLst/>
            <a:rect r="r" b="b" t="t" l="l"/>
            <a:pathLst>
              <a:path h="305178" w="1036184">
                <a:moveTo>
                  <a:pt x="0" y="0"/>
                </a:moveTo>
                <a:lnTo>
                  <a:pt x="1036184" y="0"/>
                </a:lnTo>
                <a:lnTo>
                  <a:pt x="1036184" y="305178"/>
                </a:lnTo>
                <a:lnTo>
                  <a:pt x="0" y="305178"/>
                </a:lnTo>
                <a:lnTo>
                  <a:pt x="0" y="0"/>
                </a:lnTo>
                <a:close/>
              </a:path>
            </a:pathLst>
          </a:custGeom>
          <a:blipFill>
            <a:blip r:embed="rId8"/>
            <a:stretch>
              <a:fillRect l="0" t="0" r="0" b="0"/>
            </a:stretch>
          </a:blipFill>
        </p:spPr>
      </p:sp>
      <p:grpSp>
        <p:nvGrpSpPr>
          <p:cNvPr name="Group 44" id="44"/>
          <p:cNvGrpSpPr/>
          <p:nvPr/>
        </p:nvGrpSpPr>
        <p:grpSpPr>
          <a:xfrm rot="0">
            <a:off x="14746831" y="341888"/>
            <a:ext cx="6317871" cy="785712"/>
            <a:chOff x="0" y="0"/>
            <a:chExt cx="8423828" cy="1047616"/>
          </a:xfrm>
        </p:grpSpPr>
        <p:grpSp>
          <p:nvGrpSpPr>
            <p:cNvPr name="Group 45" id="45"/>
            <p:cNvGrpSpPr/>
            <p:nvPr/>
          </p:nvGrpSpPr>
          <p:grpSpPr>
            <a:xfrm rot="0">
              <a:off x="0" y="0"/>
              <a:ext cx="8423828" cy="1047616"/>
              <a:chOff x="0" y="0"/>
              <a:chExt cx="2246354" cy="279364"/>
            </a:xfrm>
          </p:grpSpPr>
          <p:sp>
            <p:nvSpPr>
              <p:cNvPr name="Freeform 46" id="4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47" id="4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48" id="48"/>
            <p:cNvGrpSpPr/>
            <p:nvPr/>
          </p:nvGrpSpPr>
          <p:grpSpPr>
            <a:xfrm rot="0">
              <a:off x="408724" y="118304"/>
              <a:ext cx="2433022" cy="811007"/>
              <a:chOff x="0" y="0"/>
              <a:chExt cx="812800" cy="270933"/>
            </a:xfrm>
          </p:grpSpPr>
          <p:sp>
            <p:nvSpPr>
              <p:cNvPr name="Freeform 49" id="4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50" id="5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51" id="5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8"/>
              <a:stretch>
                <a:fillRect l="0" t="0" r="0" b="0"/>
              </a:stretch>
            </a:blipFill>
          </p:spPr>
        </p:sp>
      </p:grpSp>
      <p:grpSp>
        <p:nvGrpSpPr>
          <p:cNvPr name="Group 52" id="52"/>
          <p:cNvGrpSpPr/>
          <p:nvPr/>
        </p:nvGrpSpPr>
        <p:grpSpPr>
          <a:xfrm rot="0">
            <a:off x="13874242" y="9258300"/>
            <a:ext cx="2800318" cy="362866"/>
            <a:chOff x="0" y="0"/>
            <a:chExt cx="3733758" cy="483821"/>
          </a:xfrm>
        </p:grpSpPr>
        <p:grpSp>
          <p:nvGrpSpPr>
            <p:cNvPr name="Group 53" id="53"/>
            <p:cNvGrpSpPr/>
            <p:nvPr/>
          </p:nvGrpSpPr>
          <p:grpSpPr>
            <a:xfrm rot="0">
              <a:off x="3292677" y="12700"/>
              <a:ext cx="441081" cy="441081"/>
              <a:chOff x="0" y="0"/>
              <a:chExt cx="812800" cy="812800"/>
            </a:xfrm>
          </p:grpSpPr>
          <p:sp>
            <p:nvSpPr>
              <p:cNvPr name="Freeform 54" id="5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55" id="55"/>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56" id="56"/>
            <p:cNvGrpSpPr/>
            <p:nvPr/>
          </p:nvGrpSpPr>
          <p:grpSpPr>
            <a:xfrm rot="0">
              <a:off x="790314" y="42740"/>
              <a:ext cx="441081" cy="441081"/>
              <a:chOff x="0" y="0"/>
              <a:chExt cx="812800" cy="812800"/>
            </a:xfrm>
          </p:grpSpPr>
          <p:sp>
            <p:nvSpPr>
              <p:cNvPr name="Freeform 57" id="5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58" id="58"/>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59" id="59"/>
            <p:cNvGrpSpPr/>
            <p:nvPr/>
          </p:nvGrpSpPr>
          <p:grpSpPr>
            <a:xfrm rot="0">
              <a:off x="0" y="12700"/>
              <a:ext cx="441081" cy="441081"/>
              <a:chOff x="0" y="0"/>
              <a:chExt cx="812800" cy="812800"/>
            </a:xfrm>
          </p:grpSpPr>
          <p:sp>
            <p:nvSpPr>
              <p:cNvPr name="Freeform 60" id="6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3B60"/>
              </a:solidFill>
            </p:spPr>
          </p:sp>
          <p:sp>
            <p:nvSpPr>
              <p:cNvPr name="TextBox 61" id="61"/>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2" id="62"/>
            <p:cNvGrpSpPr/>
            <p:nvPr/>
          </p:nvGrpSpPr>
          <p:grpSpPr>
            <a:xfrm rot="0">
              <a:off x="1688595" y="63770"/>
              <a:ext cx="420051" cy="420051"/>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C7EE"/>
              </a:solidFill>
            </p:spPr>
          </p:sp>
          <p:sp>
            <p:nvSpPr>
              <p:cNvPr name="TextBox 64" id="64"/>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nvGrpSpPr>
            <p:cNvPr name="Group 65" id="65"/>
            <p:cNvGrpSpPr/>
            <p:nvPr/>
          </p:nvGrpSpPr>
          <p:grpSpPr>
            <a:xfrm rot="0">
              <a:off x="2508696" y="0"/>
              <a:ext cx="441081" cy="441081"/>
              <a:chOff x="0" y="0"/>
              <a:chExt cx="812800" cy="812800"/>
            </a:xfrm>
          </p:grpSpPr>
          <p:sp>
            <p:nvSpPr>
              <p:cNvPr name="Freeform 66" id="6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C2A6"/>
              </a:solidFill>
            </p:spPr>
          </p:sp>
          <p:sp>
            <p:nvSpPr>
              <p:cNvPr name="TextBox 67" id="67"/>
              <p:cNvSpPr txBox="true"/>
              <p:nvPr/>
            </p:nvSpPr>
            <p:spPr>
              <a:xfrm>
                <a:off x="76200" y="47625"/>
                <a:ext cx="660400" cy="688975"/>
              </a:xfrm>
              <a:prstGeom prst="rect">
                <a:avLst/>
              </a:prstGeom>
            </p:spPr>
            <p:txBody>
              <a:bodyPr anchor="ctr" rtlCol="false" tIns="33695" lIns="33695" bIns="33695" rIns="33695"/>
              <a:lstStyle/>
              <a:p>
                <a:pPr algn="ctr">
                  <a:lnSpc>
                    <a:spcPts val="1959"/>
                  </a:lnSpc>
                </a:pPr>
              </a:p>
            </p:txBody>
          </p:sp>
        </p:grpSp>
      </p:grpSp>
      <p:sp>
        <p:nvSpPr>
          <p:cNvPr name="TextBox 68" id="68"/>
          <p:cNvSpPr txBox="true"/>
          <p:nvPr/>
        </p:nvSpPr>
        <p:spPr>
          <a:xfrm rot="0">
            <a:off x="7226896" y="1409210"/>
            <a:ext cx="9447664" cy="7032625"/>
          </a:xfrm>
          <a:prstGeom prst="rect">
            <a:avLst/>
          </a:prstGeom>
        </p:spPr>
        <p:txBody>
          <a:bodyPr anchor="t" rtlCol="false" tIns="0" lIns="0" bIns="0" rIns="0">
            <a:spAutoFit/>
          </a:bodyPr>
          <a:lstStyle/>
          <a:p>
            <a:pPr algn="just">
              <a:lnSpc>
                <a:spcPts val="5599"/>
              </a:lnSpc>
            </a:pPr>
            <a:r>
              <a:rPr lang="en-US" sz="3999" b="true">
                <a:solidFill>
                  <a:srgbClr val="0D2035"/>
                </a:solidFill>
                <a:latin typeface="Public Sans Bold"/>
                <a:ea typeface="Public Sans Bold"/>
                <a:cs typeface="Public Sans Bold"/>
                <a:sym typeface="Public Sans Bold"/>
              </a:rPr>
              <a:t>Join us as we celebrate this momentous occasion and unveil the vision of DrAT—an opportunity for VVIP attendees to partner with NebNex through the DrAT platform as part of our CBS (Consumer, Business, Shareholders) Team. This platform empowers our CBS team to grow and succeed in business alongside Nebnex.</a:t>
            </a:r>
          </a:p>
          <a:p>
            <a:pPr algn="just">
              <a:lnSpc>
                <a:spcPts val="5599"/>
              </a:lnSpc>
            </a:pPr>
          </a:p>
        </p:txBody>
      </p:sp>
    </p:spTree>
  </p:cSld>
  <p:clrMapOvr>
    <a:masterClrMapping/>
  </p:clrMapOvr>
  <p:transition spd="slow">
    <p:fade/>
  </p:transition>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2718809" y="0"/>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74298" y="922362"/>
            <a:ext cx="3934778" cy="4114800"/>
          </a:xfrm>
          <a:custGeom>
            <a:avLst/>
            <a:gdLst/>
            <a:ahLst/>
            <a:cxnLst/>
            <a:rect r="r" b="b" t="t" l="l"/>
            <a:pathLst>
              <a:path h="4114800" w="3934778">
                <a:moveTo>
                  <a:pt x="0" y="0"/>
                </a:moveTo>
                <a:lnTo>
                  <a:pt x="3934777" y="0"/>
                </a:lnTo>
                <a:lnTo>
                  <a:pt x="393477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7914183" y="3196558"/>
            <a:ext cx="9345117" cy="5313244"/>
            <a:chOff x="0" y="0"/>
            <a:chExt cx="3160414" cy="1796880"/>
          </a:xfrm>
        </p:grpSpPr>
        <p:sp>
          <p:nvSpPr>
            <p:cNvPr name="Freeform 5" id="5"/>
            <p:cNvSpPr/>
            <p:nvPr/>
          </p:nvSpPr>
          <p:spPr>
            <a:xfrm flipH="false" flipV="false" rot="0">
              <a:off x="0" y="0"/>
              <a:ext cx="3160414" cy="1796880"/>
            </a:xfrm>
            <a:custGeom>
              <a:avLst/>
              <a:gdLst/>
              <a:ahLst/>
              <a:cxnLst/>
              <a:rect r="r" b="b" t="t" l="l"/>
              <a:pathLst>
                <a:path h="1796880" w="3160414">
                  <a:moveTo>
                    <a:pt x="14084" y="0"/>
                  </a:moveTo>
                  <a:lnTo>
                    <a:pt x="3146331" y="0"/>
                  </a:lnTo>
                  <a:cubicBezTo>
                    <a:pt x="3150066" y="0"/>
                    <a:pt x="3153648" y="1484"/>
                    <a:pt x="3156290" y="4125"/>
                  </a:cubicBezTo>
                  <a:cubicBezTo>
                    <a:pt x="3158931" y="6766"/>
                    <a:pt x="3160414" y="10348"/>
                    <a:pt x="3160414" y="14084"/>
                  </a:cubicBezTo>
                  <a:lnTo>
                    <a:pt x="3160414" y="1782796"/>
                  </a:lnTo>
                  <a:cubicBezTo>
                    <a:pt x="3160414" y="1786532"/>
                    <a:pt x="3158931" y="1790114"/>
                    <a:pt x="3156290" y="1792755"/>
                  </a:cubicBezTo>
                  <a:cubicBezTo>
                    <a:pt x="3153648" y="1795396"/>
                    <a:pt x="3150066" y="1796880"/>
                    <a:pt x="3146331" y="1796880"/>
                  </a:cubicBezTo>
                  <a:lnTo>
                    <a:pt x="14084" y="1796880"/>
                  </a:lnTo>
                  <a:cubicBezTo>
                    <a:pt x="10348" y="1796880"/>
                    <a:pt x="6766" y="1795396"/>
                    <a:pt x="4125" y="1792755"/>
                  </a:cubicBezTo>
                  <a:cubicBezTo>
                    <a:pt x="1484" y="1790114"/>
                    <a:pt x="0" y="1786532"/>
                    <a:pt x="0" y="1782796"/>
                  </a:cubicBezTo>
                  <a:lnTo>
                    <a:pt x="0" y="14084"/>
                  </a:lnTo>
                  <a:cubicBezTo>
                    <a:pt x="0" y="10348"/>
                    <a:pt x="1484" y="6766"/>
                    <a:pt x="4125" y="4125"/>
                  </a:cubicBezTo>
                  <a:cubicBezTo>
                    <a:pt x="6766" y="1484"/>
                    <a:pt x="10348" y="0"/>
                    <a:pt x="14084" y="0"/>
                  </a:cubicBezTo>
                  <a:close/>
                </a:path>
              </a:pathLst>
            </a:custGeom>
            <a:solidFill>
              <a:srgbClr val="FFFFFF"/>
            </a:solidFill>
          </p:spPr>
        </p:sp>
        <p:sp>
          <p:nvSpPr>
            <p:cNvPr name="TextBox 6" id="6"/>
            <p:cNvSpPr txBox="true"/>
            <p:nvPr/>
          </p:nvSpPr>
          <p:spPr>
            <a:xfrm>
              <a:off x="0" y="-47625"/>
              <a:ext cx="3160414" cy="1844505"/>
            </a:xfrm>
            <a:prstGeom prst="rect">
              <a:avLst/>
            </a:prstGeom>
          </p:spPr>
          <p:txBody>
            <a:bodyPr anchor="ctr" rtlCol="false" tIns="36696" lIns="36696" bIns="36696" rIns="36696"/>
            <a:lstStyle/>
            <a:p>
              <a:pPr algn="ctr">
                <a:lnSpc>
                  <a:spcPts val="1921"/>
                </a:lnSpc>
              </a:pPr>
            </a:p>
            <a:p>
              <a:pPr algn="ctr">
                <a:lnSpc>
                  <a:spcPts val="1921"/>
                </a:lnSpc>
              </a:pPr>
            </a:p>
          </p:txBody>
        </p:sp>
      </p:grpSp>
      <p:grpSp>
        <p:nvGrpSpPr>
          <p:cNvPr name="Group 7" id="7"/>
          <p:cNvGrpSpPr/>
          <p:nvPr/>
        </p:nvGrpSpPr>
        <p:grpSpPr>
          <a:xfrm rot="0">
            <a:off x="2505073" y="5685211"/>
            <a:ext cx="4838454" cy="915522"/>
            <a:chOff x="0" y="0"/>
            <a:chExt cx="1370451" cy="259314"/>
          </a:xfrm>
        </p:grpSpPr>
        <p:sp>
          <p:nvSpPr>
            <p:cNvPr name="Freeform 8" id="8"/>
            <p:cNvSpPr/>
            <p:nvPr/>
          </p:nvSpPr>
          <p:spPr>
            <a:xfrm flipH="false" flipV="false" rot="0">
              <a:off x="0" y="0"/>
              <a:ext cx="1370451" cy="259314"/>
            </a:xfrm>
            <a:custGeom>
              <a:avLst/>
              <a:gdLst/>
              <a:ahLst/>
              <a:cxnLst/>
              <a:rect r="r" b="b" t="t" l="l"/>
              <a:pathLst>
                <a:path h="259314" w="1370451">
                  <a:moveTo>
                    <a:pt x="24001" y="0"/>
                  </a:moveTo>
                  <a:lnTo>
                    <a:pt x="1346449" y="0"/>
                  </a:lnTo>
                  <a:cubicBezTo>
                    <a:pt x="1359705" y="0"/>
                    <a:pt x="1370451" y="10746"/>
                    <a:pt x="1370451" y="24001"/>
                  </a:cubicBezTo>
                  <a:lnTo>
                    <a:pt x="1370451" y="235312"/>
                  </a:lnTo>
                  <a:cubicBezTo>
                    <a:pt x="1370451" y="241678"/>
                    <a:pt x="1367922" y="247783"/>
                    <a:pt x="1363421" y="252284"/>
                  </a:cubicBezTo>
                  <a:cubicBezTo>
                    <a:pt x="1358920" y="256785"/>
                    <a:pt x="1352815" y="259314"/>
                    <a:pt x="1346449" y="259314"/>
                  </a:cubicBezTo>
                  <a:lnTo>
                    <a:pt x="24001" y="259314"/>
                  </a:lnTo>
                  <a:cubicBezTo>
                    <a:pt x="10746" y="259314"/>
                    <a:pt x="0" y="248568"/>
                    <a:pt x="0" y="235312"/>
                  </a:cubicBezTo>
                  <a:lnTo>
                    <a:pt x="0" y="24001"/>
                  </a:lnTo>
                  <a:cubicBezTo>
                    <a:pt x="0" y="10746"/>
                    <a:pt x="10746" y="0"/>
                    <a:pt x="24001" y="0"/>
                  </a:cubicBezTo>
                  <a:close/>
                </a:path>
              </a:pathLst>
            </a:custGeom>
            <a:solidFill>
              <a:srgbClr val="000000">
                <a:alpha val="0"/>
              </a:srgbClr>
            </a:solidFill>
            <a:ln w="28575" cap="sq">
              <a:solidFill>
                <a:srgbClr val="737373"/>
              </a:solidFill>
              <a:prstDash val="solid"/>
              <a:miter/>
            </a:ln>
          </p:spPr>
        </p:sp>
        <p:sp>
          <p:nvSpPr>
            <p:cNvPr name="TextBox 9" id="9"/>
            <p:cNvSpPr txBox="true"/>
            <p:nvPr/>
          </p:nvSpPr>
          <p:spPr>
            <a:xfrm>
              <a:off x="0" y="-38100"/>
              <a:ext cx="1370451"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10" id="10"/>
          <p:cNvGrpSpPr/>
          <p:nvPr/>
        </p:nvGrpSpPr>
        <p:grpSpPr>
          <a:xfrm rot="0">
            <a:off x="2474624" y="4433277"/>
            <a:ext cx="4868903" cy="915522"/>
            <a:chOff x="0" y="0"/>
            <a:chExt cx="1379075" cy="259314"/>
          </a:xfrm>
        </p:grpSpPr>
        <p:sp>
          <p:nvSpPr>
            <p:cNvPr name="Freeform 11" id="11"/>
            <p:cNvSpPr/>
            <p:nvPr/>
          </p:nvSpPr>
          <p:spPr>
            <a:xfrm flipH="false" flipV="false" rot="0">
              <a:off x="0" y="0"/>
              <a:ext cx="1379075" cy="259314"/>
            </a:xfrm>
            <a:custGeom>
              <a:avLst/>
              <a:gdLst/>
              <a:ahLst/>
              <a:cxnLst/>
              <a:rect r="r" b="b" t="t" l="l"/>
              <a:pathLst>
                <a:path h="259314" w="1379075">
                  <a:moveTo>
                    <a:pt x="23851" y="0"/>
                  </a:moveTo>
                  <a:lnTo>
                    <a:pt x="1355224" y="0"/>
                  </a:lnTo>
                  <a:cubicBezTo>
                    <a:pt x="1361550" y="0"/>
                    <a:pt x="1367616" y="2513"/>
                    <a:pt x="1372089" y="6986"/>
                  </a:cubicBezTo>
                  <a:cubicBezTo>
                    <a:pt x="1376562" y="11459"/>
                    <a:pt x="1379075" y="17525"/>
                    <a:pt x="1379075" y="23851"/>
                  </a:cubicBezTo>
                  <a:lnTo>
                    <a:pt x="1379075" y="235463"/>
                  </a:lnTo>
                  <a:cubicBezTo>
                    <a:pt x="1379075" y="241788"/>
                    <a:pt x="1376562" y="247855"/>
                    <a:pt x="1372089" y="252328"/>
                  </a:cubicBezTo>
                  <a:cubicBezTo>
                    <a:pt x="1367616" y="256801"/>
                    <a:pt x="1361550" y="259314"/>
                    <a:pt x="1355224" y="259314"/>
                  </a:cubicBezTo>
                  <a:lnTo>
                    <a:pt x="23851" y="259314"/>
                  </a:lnTo>
                  <a:cubicBezTo>
                    <a:pt x="17525" y="259314"/>
                    <a:pt x="11459" y="256801"/>
                    <a:pt x="6986" y="252328"/>
                  </a:cubicBezTo>
                  <a:cubicBezTo>
                    <a:pt x="2513" y="247855"/>
                    <a:pt x="0" y="241788"/>
                    <a:pt x="0" y="235463"/>
                  </a:cubicBezTo>
                  <a:lnTo>
                    <a:pt x="0" y="23851"/>
                  </a:lnTo>
                  <a:cubicBezTo>
                    <a:pt x="0" y="17525"/>
                    <a:pt x="2513" y="11459"/>
                    <a:pt x="6986" y="6986"/>
                  </a:cubicBezTo>
                  <a:cubicBezTo>
                    <a:pt x="11459" y="2513"/>
                    <a:pt x="17525" y="0"/>
                    <a:pt x="23851" y="0"/>
                  </a:cubicBezTo>
                  <a:close/>
                </a:path>
              </a:pathLst>
            </a:custGeom>
            <a:solidFill>
              <a:srgbClr val="000000">
                <a:alpha val="0"/>
              </a:srgbClr>
            </a:solidFill>
            <a:ln w="28575" cap="sq">
              <a:solidFill>
                <a:srgbClr val="737373"/>
              </a:solidFill>
              <a:prstDash val="solid"/>
              <a:miter/>
            </a:ln>
          </p:spPr>
        </p:sp>
        <p:sp>
          <p:nvSpPr>
            <p:cNvPr name="TextBox 12" id="12"/>
            <p:cNvSpPr txBox="true"/>
            <p:nvPr/>
          </p:nvSpPr>
          <p:spPr>
            <a:xfrm>
              <a:off x="0" y="-38100"/>
              <a:ext cx="1379075"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13" id="13"/>
          <p:cNvGrpSpPr/>
          <p:nvPr/>
        </p:nvGrpSpPr>
        <p:grpSpPr>
          <a:xfrm rot="0">
            <a:off x="2474624" y="3270105"/>
            <a:ext cx="4868903" cy="915522"/>
            <a:chOff x="0" y="0"/>
            <a:chExt cx="1379075" cy="259314"/>
          </a:xfrm>
        </p:grpSpPr>
        <p:sp>
          <p:nvSpPr>
            <p:cNvPr name="Freeform 14" id="14"/>
            <p:cNvSpPr/>
            <p:nvPr/>
          </p:nvSpPr>
          <p:spPr>
            <a:xfrm flipH="false" flipV="false" rot="0">
              <a:off x="0" y="0"/>
              <a:ext cx="1379075" cy="259314"/>
            </a:xfrm>
            <a:custGeom>
              <a:avLst/>
              <a:gdLst/>
              <a:ahLst/>
              <a:cxnLst/>
              <a:rect r="r" b="b" t="t" l="l"/>
              <a:pathLst>
                <a:path h="259314" w="1379075">
                  <a:moveTo>
                    <a:pt x="23851" y="0"/>
                  </a:moveTo>
                  <a:lnTo>
                    <a:pt x="1355224" y="0"/>
                  </a:lnTo>
                  <a:cubicBezTo>
                    <a:pt x="1361550" y="0"/>
                    <a:pt x="1367616" y="2513"/>
                    <a:pt x="1372089" y="6986"/>
                  </a:cubicBezTo>
                  <a:cubicBezTo>
                    <a:pt x="1376562" y="11459"/>
                    <a:pt x="1379075" y="17525"/>
                    <a:pt x="1379075" y="23851"/>
                  </a:cubicBezTo>
                  <a:lnTo>
                    <a:pt x="1379075" y="235463"/>
                  </a:lnTo>
                  <a:cubicBezTo>
                    <a:pt x="1379075" y="241788"/>
                    <a:pt x="1376562" y="247855"/>
                    <a:pt x="1372089" y="252328"/>
                  </a:cubicBezTo>
                  <a:cubicBezTo>
                    <a:pt x="1367616" y="256801"/>
                    <a:pt x="1361550" y="259314"/>
                    <a:pt x="1355224" y="259314"/>
                  </a:cubicBezTo>
                  <a:lnTo>
                    <a:pt x="23851" y="259314"/>
                  </a:lnTo>
                  <a:cubicBezTo>
                    <a:pt x="17525" y="259314"/>
                    <a:pt x="11459" y="256801"/>
                    <a:pt x="6986" y="252328"/>
                  </a:cubicBezTo>
                  <a:cubicBezTo>
                    <a:pt x="2513" y="247855"/>
                    <a:pt x="0" y="241788"/>
                    <a:pt x="0" y="235463"/>
                  </a:cubicBezTo>
                  <a:lnTo>
                    <a:pt x="0" y="23851"/>
                  </a:lnTo>
                  <a:cubicBezTo>
                    <a:pt x="0" y="17525"/>
                    <a:pt x="2513" y="11459"/>
                    <a:pt x="6986" y="6986"/>
                  </a:cubicBezTo>
                  <a:cubicBezTo>
                    <a:pt x="11459" y="2513"/>
                    <a:pt x="17525" y="0"/>
                    <a:pt x="23851" y="0"/>
                  </a:cubicBezTo>
                  <a:close/>
                </a:path>
              </a:pathLst>
            </a:custGeom>
            <a:solidFill>
              <a:srgbClr val="000000">
                <a:alpha val="0"/>
              </a:srgbClr>
            </a:solidFill>
            <a:ln w="28575" cap="sq">
              <a:solidFill>
                <a:srgbClr val="737373"/>
              </a:solidFill>
              <a:prstDash val="solid"/>
              <a:miter/>
            </a:ln>
          </p:spPr>
        </p:sp>
        <p:sp>
          <p:nvSpPr>
            <p:cNvPr name="TextBox 15" id="15"/>
            <p:cNvSpPr txBox="true"/>
            <p:nvPr/>
          </p:nvSpPr>
          <p:spPr>
            <a:xfrm>
              <a:off x="0" y="-38100"/>
              <a:ext cx="1379075" cy="297414"/>
            </a:xfrm>
            <a:prstGeom prst="rect">
              <a:avLst/>
            </a:prstGeom>
          </p:spPr>
          <p:txBody>
            <a:bodyPr anchor="ctr" rtlCol="false" tIns="69124" lIns="69124" bIns="69124" rIns="69124"/>
            <a:lstStyle/>
            <a:p>
              <a:pPr algn="ctr">
                <a:lnSpc>
                  <a:spcPts val="2666"/>
                </a:lnSpc>
                <a:spcBef>
                  <a:spcPct val="0"/>
                </a:spcBef>
              </a:pPr>
            </a:p>
          </p:txBody>
        </p:sp>
      </p:grpSp>
      <p:sp>
        <p:nvSpPr>
          <p:cNvPr name="Freeform 16" id="16"/>
          <p:cNvSpPr/>
          <p:nvPr/>
        </p:nvSpPr>
        <p:spPr>
          <a:xfrm flipH="false" flipV="false" rot="0">
            <a:off x="2037788" y="1781704"/>
            <a:ext cx="2280591" cy="3040788"/>
          </a:xfrm>
          <a:custGeom>
            <a:avLst/>
            <a:gdLst/>
            <a:ahLst/>
            <a:cxnLst/>
            <a:rect r="r" b="b" t="t" l="l"/>
            <a:pathLst>
              <a:path h="3040788" w="2280591">
                <a:moveTo>
                  <a:pt x="0" y="0"/>
                </a:moveTo>
                <a:lnTo>
                  <a:pt x="2280591" y="0"/>
                </a:lnTo>
                <a:lnTo>
                  <a:pt x="2280591" y="3040788"/>
                </a:lnTo>
                <a:lnTo>
                  <a:pt x="0" y="3040788"/>
                </a:lnTo>
                <a:lnTo>
                  <a:pt x="0" y="0"/>
                </a:lnTo>
                <a:close/>
              </a:path>
            </a:pathLst>
          </a:custGeom>
          <a:blipFill>
            <a:blip r:embed="rId6"/>
            <a:stretch>
              <a:fillRect l="0" t="0" r="0" b="0"/>
            </a:stretch>
          </a:blipFill>
        </p:spPr>
      </p:sp>
      <p:sp>
        <p:nvSpPr>
          <p:cNvPr name="TextBox 17" id="17"/>
          <p:cNvSpPr txBox="true"/>
          <p:nvPr/>
        </p:nvSpPr>
        <p:spPr>
          <a:xfrm rot="0">
            <a:off x="3529323" y="4671402"/>
            <a:ext cx="4820407" cy="375285"/>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DrAT HEALL RUB  50ml</a:t>
            </a:r>
          </a:p>
        </p:txBody>
      </p:sp>
      <p:sp>
        <p:nvSpPr>
          <p:cNvPr name="TextBox 18" id="18"/>
          <p:cNvSpPr txBox="true"/>
          <p:nvPr/>
        </p:nvSpPr>
        <p:spPr>
          <a:xfrm rot="0">
            <a:off x="3575501" y="5946185"/>
            <a:ext cx="4820407" cy="375285"/>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DrAT HEALL oil 200ml</a:t>
            </a:r>
          </a:p>
        </p:txBody>
      </p:sp>
      <p:sp>
        <p:nvSpPr>
          <p:cNvPr name="Freeform 19" id="19"/>
          <p:cNvSpPr/>
          <p:nvPr/>
        </p:nvSpPr>
        <p:spPr>
          <a:xfrm flipH="false" flipV="false" rot="0">
            <a:off x="2474624" y="5046687"/>
            <a:ext cx="1316873" cy="1755831"/>
          </a:xfrm>
          <a:custGeom>
            <a:avLst/>
            <a:gdLst/>
            <a:ahLst/>
            <a:cxnLst/>
            <a:rect r="r" b="b" t="t" l="l"/>
            <a:pathLst>
              <a:path h="1755831" w="1316873">
                <a:moveTo>
                  <a:pt x="0" y="0"/>
                </a:moveTo>
                <a:lnTo>
                  <a:pt x="1316873" y="0"/>
                </a:lnTo>
                <a:lnTo>
                  <a:pt x="1316873" y="1755831"/>
                </a:lnTo>
                <a:lnTo>
                  <a:pt x="0" y="1755831"/>
                </a:lnTo>
                <a:lnTo>
                  <a:pt x="0" y="0"/>
                </a:lnTo>
                <a:close/>
              </a:path>
            </a:pathLst>
          </a:custGeom>
          <a:blipFill>
            <a:blip r:embed="rId7"/>
            <a:stretch>
              <a:fillRect l="0" t="0" r="0" b="0"/>
            </a:stretch>
          </a:blipFill>
        </p:spPr>
      </p:sp>
      <p:sp>
        <p:nvSpPr>
          <p:cNvPr name="Freeform 20" id="20"/>
          <p:cNvSpPr/>
          <p:nvPr/>
        </p:nvSpPr>
        <p:spPr>
          <a:xfrm flipH="false" flipV="false" rot="0">
            <a:off x="2474624" y="3891890"/>
            <a:ext cx="1406920" cy="1875893"/>
          </a:xfrm>
          <a:custGeom>
            <a:avLst/>
            <a:gdLst/>
            <a:ahLst/>
            <a:cxnLst/>
            <a:rect r="r" b="b" t="t" l="l"/>
            <a:pathLst>
              <a:path h="1875893" w="1406920">
                <a:moveTo>
                  <a:pt x="0" y="0"/>
                </a:moveTo>
                <a:lnTo>
                  <a:pt x="1406919" y="0"/>
                </a:lnTo>
                <a:lnTo>
                  <a:pt x="1406919" y="1875892"/>
                </a:lnTo>
                <a:lnTo>
                  <a:pt x="0" y="1875892"/>
                </a:lnTo>
                <a:lnTo>
                  <a:pt x="0" y="0"/>
                </a:lnTo>
                <a:close/>
              </a:path>
            </a:pathLst>
          </a:custGeom>
          <a:blipFill>
            <a:blip r:embed="rId8"/>
            <a:stretch>
              <a:fillRect l="0" t="0" r="0" b="0"/>
            </a:stretch>
          </a:blipFill>
        </p:spPr>
      </p:sp>
      <p:grpSp>
        <p:nvGrpSpPr>
          <p:cNvPr name="Group 21" id="21"/>
          <p:cNvGrpSpPr/>
          <p:nvPr/>
        </p:nvGrpSpPr>
        <p:grpSpPr>
          <a:xfrm rot="0">
            <a:off x="2761022" y="7167606"/>
            <a:ext cx="4582505" cy="915522"/>
            <a:chOff x="0" y="0"/>
            <a:chExt cx="1297955" cy="259314"/>
          </a:xfrm>
        </p:grpSpPr>
        <p:sp>
          <p:nvSpPr>
            <p:cNvPr name="Freeform 22" id="22"/>
            <p:cNvSpPr/>
            <p:nvPr/>
          </p:nvSpPr>
          <p:spPr>
            <a:xfrm flipH="false" flipV="false" rot="0">
              <a:off x="0" y="0"/>
              <a:ext cx="1297955" cy="259314"/>
            </a:xfrm>
            <a:custGeom>
              <a:avLst/>
              <a:gdLst/>
              <a:ahLst/>
              <a:cxnLst/>
              <a:rect r="r" b="b" t="t" l="l"/>
              <a:pathLst>
                <a:path h="259314" w="1297955">
                  <a:moveTo>
                    <a:pt x="25342" y="0"/>
                  </a:moveTo>
                  <a:lnTo>
                    <a:pt x="1272613" y="0"/>
                  </a:lnTo>
                  <a:cubicBezTo>
                    <a:pt x="1286609" y="0"/>
                    <a:pt x="1297955" y="11346"/>
                    <a:pt x="1297955" y="25342"/>
                  </a:cubicBezTo>
                  <a:lnTo>
                    <a:pt x="1297955" y="233972"/>
                  </a:lnTo>
                  <a:cubicBezTo>
                    <a:pt x="1297955" y="240693"/>
                    <a:pt x="1295285" y="247139"/>
                    <a:pt x="1290533" y="251891"/>
                  </a:cubicBezTo>
                  <a:cubicBezTo>
                    <a:pt x="1285780" y="256644"/>
                    <a:pt x="1279334" y="259314"/>
                    <a:pt x="1272613" y="259314"/>
                  </a:cubicBezTo>
                  <a:lnTo>
                    <a:pt x="25342" y="259314"/>
                  </a:lnTo>
                  <a:cubicBezTo>
                    <a:pt x="18621" y="259314"/>
                    <a:pt x="12175" y="256644"/>
                    <a:pt x="7422" y="251891"/>
                  </a:cubicBezTo>
                  <a:cubicBezTo>
                    <a:pt x="2670" y="247139"/>
                    <a:pt x="0" y="240693"/>
                    <a:pt x="0" y="233972"/>
                  </a:cubicBezTo>
                  <a:lnTo>
                    <a:pt x="0" y="25342"/>
                  </a:lnTo>
                  <a:cubicBezTo>
                    <a:pt x="0" y="18621"/>
                    <a:pt x="2670" y="12175"/>
                    <a:pt x="7422" y="7422"/>
                  </a:cubicBezTo>
                  <a:cubicBezTo>
                    <a:pt x="12175" y="2670"/>
                    <a:pt x="18621" y="0"/>
                    <a:pt x="25342" y="0"/>
                  </a:cubicBezTo>
                  <a:close/>
                </a:path>
              </a:pathLst>
            </a:custGeom>
            <a:solidFill>
              <a:srgbClr val="000000">
                <a:alpha val="0"/>
              </a:srgbClr>
            </a:solidFill>
            <a:ln w="28575" cap="sq">
              <a:solidFill>
                <a:srgbClr val="737373"/>
              </a:solidFill>
              <a:prstDash val="solid"/>
              <a:miter/>
            </a:ln>
          </p:spPr>
        </p:sp>
        <p:sp>
          <p:nvSpPr>
            <p:cNvPr name="TextBox 23" id="23"/>
            <p:cNvSpPr txBox="true"/>
            <p:nvPr/>
          </p:nvSpPr>
          <p:spPr>
            <a:xfrm>
              <a:off x="0" y="-38100"/>
              <a:ext cx="1297955"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24" id="24"/>
          <p:cNvGrpSpPr/>
          <p:nvPr/>
        </p:nvGrpSpPr>
        <p:grpSpPr>
          <a:xfrm rot="0">
            <a:off x="14746831" y="341888"/>
            <a:ext cx="6317871" cy="785712"/>
            <a:chOff x="0" y="0"/>
            <a:chExt cx="8423828" cy="1047616"/>
          </a:xfrm>
        </p:grpSpPr>
        <p:grpSp>
          <p:nvGrpSpPr>
            <p:cNvPr name="Group 25" id="25"/>
            <p:cNvGrpSpPr/>
            <p:nvPr/>
          </p:nvGrpSpPr>
          <p:grpSpPr>
            <a:xfrm rot="0">
              <a:off x="0" y="0"/>
              <a:ext cx="8423828" cy="1047616"/>
              <a:chOff x="0" y="0"/>
              <a:chExt cx="2246354" cy="279364"/>
            </a:xfrm>
          </p:grpSpPr>
          <p:sp>
            <p:nvSpPr>
              <p:cNvPr name="Freeform 26" id="26"/>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7" id="27"/>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8" id="28"/>
            <p:cNvGrpSpPr/>
            <p:nvPr/>
          </p:nvGrpSpPr>
          <p:grpSpPr>
            <a:xfrm rot="0">
              <a:off x="408724" y="118304"/>
              <a:ext cx="2433022" cy="811007"/>
              <a:chOff x="0" y="0"/>
              <a:chExt cx="812800" cy="270933"/>
            </a:xfrm>
          </p:grpSpPr>
          <p:sp>
            <p:nvSpPr>
              <p:cNvPr name="Freeform 29" id="29"/>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30" id="30"/>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31" id="31"/>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9"/>
              <a:stretch>
                <a:fillRect l="0" t="0" r="0" b="0"/>
              </a:stretch>
            </a:blipFill>
          </p:spPr>
        </p:sp>
      </p:grpSp>
      <p:sp>
        <p:nvSpPr>
          <p:cNvPr name="Freeform 32" id="32"/>
          <p:cNvSpPr/>
          <p:nvPr/>
        </p:nvSpPr>
        <p:spPr>
          <a:xfrm flipH="false" flipV="false" rot="0">
            <a:off x="2257155" y="6610258"/>
            <a:ext cx="1534342" cy="1878272"/>
          </a:xfrm>
          <a:custGeom>
            <a:avLst/>
            <a:gdLst/>
            <a:ahLst/>
            <a:cxnLst/>
            <a:rect r="r" b="b" t="t" l="l"/>
            <a:pathLst>
              <a:path h="1878272" w="1534342">
                <a:moveTo>
                  <a:pt x="0" y="0"/>
                </a:moveTo>
                <a:lnTo>
                  <a:pt x="1534342" y="0"/>
                </a:lnTo>
                <a:lnTo>
                  <a:pt x="1534342" y="1878272"/>
                </a:lnTo>
                <a:lnTo>
                  <a:pt x="0" y="1878272"/>
                </a:lnTo>
                <a:lnTo>
                  <a:pt x="0" y="0"/>
                </a:lnTo>
                <a:close/>
              </a:path>
            </a:pathLst>
          </a:custGeom>
          <a:blipFill>
            <a:blip r:embed="rId10"/>
            <a:stretch>
              <a:fillRect l="0" t="0" r="0" b="0"/>
            </a:stretch>
          </a:blipFill>
        </p:spPr>
      </p:sp>
      <p:sp>
        <p:nvSpPr>
          <p:cNvPr name="TextBox 33" id="33"/>
          <p:cNvSpPr txBox="true"/>
          <p:nvPr/>
        </p:nvSpPr>
        <p:spPr>
          <a:xfrm rot="0">
            <a:off x="1850264" y="1591204"/>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TextBox 34" id="34"/>
          <p:cNvSpPr txBox="true"/>
          <p:nvPr/>
        </p:nvSpPr>
        <p:spPr>
          <a:xfrm rot="0">
            <a:off x="8882287" y="1175644"/>
            <a:ext cx="7863961" cy="1327785"/>
          </a:xfrm>
          <a:prstGeom prst="rect">
            <a:avLst/>
          </a:prstGeom>
        </p:spPr>
        <p:txBody>
          <a:bodyPr anchor="t" rtlCol="false" tIns="0" lIns="0" bIns="0" rIns="0">
            <a:spAutoFit/>
          </a:bodyPr>
          <a:lstStyle/>
          <a:p>
            <a:pPr algn="just">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sp>
        <p:nvSpPr>
          <p:cNvPr name="TextBox 35" id="35"/>
          <p:cNvSpPr txBox="true"/>
          <p:nvPr/>
        </p:nvSpPr>
        <p:spPr>
          <a:xfrm rot="0">
            <a:off x="3575501" y="3511648"/>
            <a:ext cx="4820407" cy="375285"/>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DrAT HEALL RUB 7ml</a:t>
            </a:r>
          </a:p>
        </p:txBody>
      </p:sp>
      <p:sp>
        <p:nvSpPr>
          <p:cNvPr name="TextBox 36" id="36"/>
          <p:cNvSpPr txBox="true"/>
          <p:nvPr/>
        </p:nvSpPr>
        <p:spPr>
          <a:xfrm rot="0">
            <a:off x="8395908" y="4603108"/>
            <a:ext cx="8556859" cy="3718560"/>
          </a:xfrm>
          <a:prstGeom prst="rect">
            <a:avLst/>
          </a:prstGeom>
        </p:spPr>
        <p:txBody>
          <a:bodyPr anchor="t" rtlCol="false" tIns="0" lIns="0" bIns="0" rIns="0">
            <a:spAutoFit/>
          </a:bodyPr>
          <a:lstStyle/>
          <a:p>
            <a:pPr algn="just">
              <a:lnSpc>
                <a:spcPts val="2940"/>
              </a:lnSpc>
              <a:spcBef>
                <a:spcPct val="0"/>
              </a:spcBef>
            </a:pPr>
            <a:r>
              <a:rPr lang="en-US" sz="2100">
                <a:solidFill>
                  <a:srgbClr val="000000"/>
                </a:solidFill>
                <a:latin typeface="Public Sans"/>
                <a:ea typeface="Public Sans"/>
                <a:cs typeface="Public Sans"/>
                <a:sym typeface="Public Sans"/>
              </a:rPr>
              <a:t>Introducing Heall Rub Oil, a breakthrough product by Nebnex Company under the DrAT brand, crafted with innovation and quality in mind. Heall Rub Oil provides fast and effective relief for vein and circulatory artery discomfort, muscle soreness, internal organ distress, and general aches. </a:t>
            </a:r>
            <a:r>
              <a:rPr lang="en-US" b="true" sz="2100">
                <a:solidFill>
                  <a:srgbClr val="000000"/>
                </a:solidFill>
                <a:latin typeface="Public Sans Bold"/>
                <a:ea typeface="Public Sans Bold"/>
                <a:cs typeface="Public Sans Bold"/>
                <a:sym typeface="Public Sans Bold"/>
              </a:rPr>
              <a:t>Made from natural ingredients, this powerful formulation reduces inflammation, improves circulation, and promotes healing, offering comprehensive pain relief. </a:t>
            </a:r>
            <a:r>
              <a:rPr lang="en-US" sz="2100">
                <a:solidFill>
                  <a:srgbClr val="000000"/>
                </a:solidFill>
                <a:latin typeface="Public Sans"/>
                <a:ea typeface="Public Sans"/>
                <a:cs typeface="Public Sans"/>
                <a:sym typeface="Public Sans"/>
              </a:rPr>
              <a:t>Available in 7ml, 50ml (rub), 200ml (oil) sizes, and patch form, Heall Rub Oil is your go-to solution for natural, effective pain management and skin health.</a:t>
            </a:r>
          </a:p>
        </p:txBody>
      </p:sp>
      <p:sp>
        <p:nvSpPr>
          <p:cNvPr name="TextBox 37" id="37"/>
          <p:cNvSpPr txBox="true"/>
          <p:nvPr/>
        </p:nvSpPr>
        <p:spPr>
          <a:xfrm rot="0">
            <a:off x="3575501" y="7409150"/>
            <a:ext cx="4820407" cy="375285"/>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 DrAT HEALL PATCHES</a:t>
            </a:r>
          </a:p>
        </p:txBody>
      </p:sp>
      <p:sp>
        <p:nvSpPr>
          <p:cNvPr name="Freeform 38" id="38"/>
          <p:cNvSpPr/>
          <p:nvPr/>
        </p:nvSpPr>
        <p:spPr>
          <a:xfrm flipH="false" flipV="false" rot="0">
            <a:off x="8900083" y="2957849"/>
            <a:ext cx="3914184" cy="1702408"/>
          </a:xfrm>
          <a:custGeom>
            <a:avLst/>
            <a:gdLst/>
            <a:ahLst/>
            <a:cxnLst/>
            <a:rect r="r" b="b" t="t" l="l"/>
            <a:pathLst>
              <a:path h="1702408" w="3914184">
                <a:moveTo>
                  <a:pt x="0" y="0"/>
                </a:moveTo>
                <a:lnTo>
                  <a:pt x="3914184" y="0"/>
                </a:lnTo>
                <a:lnTo>
                  <a:pt x="3914184" y="1702409"/>
                </a:lnTo>
                <a:lnTo>
                  <a:pt x="0" y="1702409"/>
                </a:lnTo>
                <a:lnTo>
                  <a:pt x="0" y="0"/>
                </a:lnTo>
                <a:close/>
              </a:path>
            </a:pathLst>
          </a:custGeom>
          <a:blipFill>
            <a:blip r:embed="rId11"/>
            <a:stretch>
              <a:fillRect l="-55590" t="-288044" r="-55590" b="-298646"/>
            </a:stretch>
          </a:blipFill>
        </p:spPr>
      </p:sp>
      <p:sp>
        <p:nvSpPr>
          <p:cNvPr name="TextBox 39" id="39"/>
          <p:cNvSpPr txBox="true"/>
          <p:nvPr/>
        </p:nvSpPr>
        <p:spPr>
          <a:xfrm rot="0">
            <a:off x="12329706" y="3802447"/>
            <a:ext cx="3047770" cy="375285"/>
          </a:xfrm>
          <a:prstGeom prst="rect">
            <a:avLst/>
          </a:prstGeom>
        </p:spPr>
        <p:txBody>
          <a:bodyPr anchor="t" rtlCol="false" tIns="0" lIns="0" bIns="0" rIns="0">
            <a:spAutoFit/>
          </a:bodyPr>
          <a:lstStyle/>
          <a:p>
            <a:pPr algn="ctr">
              <a:lnSpc>
                <a:spcPts val="2940"/>
              </a:lnSpc>
              <a:spcBef>
                <a:spcPct val="0"/>
              </a:spcBef>
            </a:pPr>
            <a:r>
              <a:rPr lang="en-US" b="true" sz="2100">
                <a:solidFill>
                  <a:srgbClr val="000000"/>
                </a:solidFill>
                <a:latin typeface="Public Sans Bold"/>
                <a:ea typeface="Public Sans Bold"/>
                <a:cs typeface="Public Sans Bold"/>
                <a:sym typeface="Public Sans Bold"/>
              </a:rPr>
              <a:t> RUB OIL &amp; PATCHES</a:t>
            </a:r>
          </a:p>
        </p:txBody>
      </p:sp>
    </p:spTree>
  </p:cSld>
  <p:clrMapOvr>
    <a:masterClrMapping/>
  </p:clrMapOvr>
  <p:transition spd="slow">
    <p:fade/>
  </p:transition>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2718809" y="0"/>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202008" y="3162846"/>
            <a:ext cx="5730790" cy="915522"/>
            <a:chOff x="0" y="0"/>
            <a:chExt cx="1623197" cy="259314"/>
          </a:xfrm>
        </p:grpSpPr>
        <p:sp>
          <p:nvSpPr>
            <p:cNvPr name="Freeform 4" id="4"/>
            <p:cNvSpPr/>
            <p:nvPr/>
          </p:nvSpPr>
          <p:spPr>
            <a:xfrm flipH="false" flipV="false" rot="0">
              <a:off x="0" y="0"/>
              <a:ext cx="1623197" cy="259314"/>
            </a:xfrm>
            <a:custGeom>
              <a:avLst/>
              <a:gdLst/>
              <a:ahLst/>
              <a:cxnLst/>
              <a:rect r="r" b="b" t="t" l="l"/>
              <a:pathLst>
                <a:path h="259314" w="1623197">
                  <a:moveTo>
                    <a:pt x="20264" y="0"/>
                  </a:moveTo>
                  <a:lnTo>
                    <a:pt x="1602933" y="0"/>
                  </a:lnTo>
                  <a:cubicBezTo>
                    <a:pt x="1608307" y="0"/>
                    <a:pt x="1613462" y="2135"/>
                    <a:pt x="1617262" y="5935"/>
                  </a:cubicBezTo>
                  <a:cubicBezTo>
                    <a:pt x="1621062" y="9735"/>
                    <a:pt x="1623197" y="14890"/>
                    <a:pt x="1623197" y="20264"/>
                  </a:cubicBezTo>
                  <a:lnTo>
                    <a:pt x="1623197" y="239050"/>
                  </a:lnTo>
                  <a:cubicBezTo>
                    <a:pt x="1623197" y="250241"/>
                    <a:pt x="1614125" y="259314"/>
                    <a:pt x="1602933" y="259314"/>
                  </a:cubicBezTo>
                  <a:lnTo>
                    <a:pt x="20264" y="259314"/>
                  </a:lnTo>
                  <a:cubicBezTo>
                    <a:pt x="9073" y="259314"/>
                    <a:pt x="0" y="250241"/>
                    <a:pt x="0" y="239050"/>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5" id="5"/>
            <p:cNvSpPr txBox="true"/>
            <p:nvPr/>
          </p:nvSpPr>
          <p:spPr>
            <a:xfrm>
              <a:off x="0" y="-38100"/>
              <a:ext cx="1623197"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6" id="6"/>
          <p:cNvGrpSpPr/>
          <p:nvPr/>
        </p:nvGrpSpPr>
        <p:grpSpPr>
          <a:xfrm rot="0">
            <a:off x="2579833" y="3461540"/>
            <a:ext cx="381898" cy="381898"/>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8" id="8"/>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sp>
        <p:nvSpPr>
          <p:cNvPr name="Freeform 9" id="9"/>
          <p:cNvSpPr/>
          <p:nvPr/>
        </p:nvSpPr>
        <p:spPr>
          <a:xfrm flipH="false" flipV="false" rot="-388884">
            <a:off x="14534847" y="2999536"/>
            <a:ext cx="2018837" cy="2691783"/>
          </a:xfrm>
          <a:custGeom>
            <a:avLst/>
            <a:gdLst/>
            <a:ahLst/>
            <a:cxnLst/>
            <a:rect r="r" b="b" t="t" l="l"/>
            <a:pathLst>
              <a:path h="2691783" w="2018837">
                <a:moveTo>
                  <a:pt x="0" y="0"/>
                </a:moveTo>
                <a:lnTo>
                  <a:pt x="2018838" y="0"/>
                </a:lnTo>
                <a:lnTo>
                  <a:pt x="2018838" y="2691783"/>
                </a:lnTo>
                <a:lnTo>
                  <a:pt x="0" y="2691783"/>
                </a:lnTo>
                <a:lnTo>
                  <a:pt x="0" y="0"/>
                </a:lnTo>
                <a:close/>
              </a:path>
            </a:pathLst>
          </a:custGeom>
          <a:blipFill>
            <a:blip r:embed="rId4"/>
            <a:stretch>
              <a:fillRect l="0" t="0" r="0" b="0"/>
            </a:stretch>
          </a:blipFill>
        </p:spPr>
      </p:sp>
      <p:sp>
        <p:nvSpPr>
          <p:cNvPr name="Freeform 10" id="10"/>
          <p:cNvSpPr/>
          <p:nvPr/>
        </p:nvSpPr>
        <p:spPr>
          <a:xfrm flipH="false" flipV="false" rot="-230922">
            <a:off x="8980193" y="2532748"/>
            <a:ext cx="2237839" cy="2983785"/>
          </a:xfrm>
          <a:custGeom>
            <a:avLst/>
            <a:gdLst/>
            <a:ahLst/>
            <a:cxnLst/>
            <a:rect r="r" b="b" t="t" l="l"/>
            <a:pathLst>
              <a:path h="2983785" w="2237839">
                <a:moveTo>
                  <a:pt x="0" y="0"/>
                </a:moveTo>
                <a:lnTo>
                  <a:pt x="2237839" y="0"/>
                </a:lnTo>
                <a:lnTo>
                  <a:pt x="2237839" y="2983785"/>
                </a:lnTo>
                <a:lnTo>
                  <a:pt x="0" y="2983785"/>
                </a:lnTo>
                <a:lnTo>
                  <a:pt x="0" y="0"/>
                </a:lnTo>
                <a:close/>
              </a:path>
            </a:pathLst>
          </a:custGeom>
          <a:blipFill>
            <a:blip r:embed="rId5"/>
            <a:stretch>
              <a:fillRect l="0" t="0" r="0" b="0"/>
            </a:stretch>
          </a:blipFill>
        </p:spPr>
      </p:sp>
      <p:sp>
        <p:nvSpPr>
          <p:cNvPr name="Freeform 11" id="11"/>
          <p:cNvSpPr/>
          <p:nvPr/>
        </p:nvSpPr>
        <p:spPr>
          <a:xfrm flipH="false" flipV="false" rot="630188">
            <a:off x="10473691" y="2721241"/>
            <a:ext cx="2176044" cy="2901392"/>
          </a:xfrm>
          <a:custGeom>
            <a:avLst/>
            <a:gdLst/>
            <a:ahLst/>
            <a:cxnLst/>
            <a:rect r="r" b="b" t="t" l="l"/>
            <a:pathLst>
              <a:path h="2901392" w="2176044">
                <a:moveTo>
                  <a:pt x="0" y="0"/>
                </a:moveTo>
                <a:lnTo>
                  <a:pt x="2176044" y="0"/>
                </a:lnTo>
                <a:lnTo>
                  <a:pt x="2176044" y="2901392"/>
                </a:lnTo>
                <a:lnTo>
                  <a:pt x="0" y="2901392"/>
                </a:lnTo>
                <a:lnTo>
                  <a:pt x="0" y="0"/>
                </a:lnTo>
                <a:close/>
              </a:path>
            </a:pathLst>
          </a:custGeom>
          <a:blipFill>
            <a:blip r:embed="rId6"/>
            <a:stretch>
              <a:fillRect l="0" t="0" r="0" b="0"/>
            </a:stretch>
          </a:blipFill>
        </p:spPr>
      </p:sp>
      <p:sp>
        <p:nvSpPr>
          <p:cNvPr name="Freeform 12" id="12"/>
          <p:cNvSpPr/>
          <p:nvPr/>
        </p:nvSpPr>
        <p:spPr>
          <a:xfrm flipH="false" flipV="false" rot="1549235">
            <a:off x="13268536" y="2921271"/>
            <a:ext cx="1936874" cy="2582498"/>
          </a:xfrm>
          <a:custGeom>
            <a:avLst/>
            <a:gdLst/>
            <a:ahLst/>
            <a:cxnLst/>
            <a:rect r="r" b="b" t="t" l="l"/>
            <a:pathLst>
              <a:path h="2582498" w="1936874">
                <a:moveTo>
                  <a:pt x="0" y="0"/>
                </a:moveTo>
                <a:lnTo>
                  <a:pt x="1936874" y="0"/>
                </a:lnTo>
                <a:lnTo>
                  <a:pt x="1936874" y="2582498"/>
                </a:lnTo>
                <a:lnTo>
                  <a:pt x="0" y="2582498"/>
                </a:lnTo>
                <a:lnTo>
                  <a:pt x="0" y="0"/>
                </a:lnTo>
                <a:close/>
              </a:path>
            </a:pathLst>
          </a:custGeom>
          <a:blipFill>
            <a:blip r:embed="rId7"/>
            <a:stretch>
              <a:fillRect l="0" t="0" r="0" b="0"/>
            </a:stretch>
          </a:blipFill>
        </p:spPr>
      </p:sp>
      <p:sp>
        <p:nvSpPr>
          <p:cNvPr name="Freeform 13" id="13"/>
          <p:cNvSpPr/>
          <p:nvPr/>
        </p:nvSpPr>
        <p:spPr>
          <a:xfrm flipH="false" flipV="false" rot="-601331">
            <a:off x="12125562" y="2901980"/>
            <a:ext cx="1904936" cy="2539914"/>
          </a:xfrm>
          <a:custGeom>
            <a:avLst/>
            <a:gdLst/>
            <a:ahLst/>
            <a:cxnLst/>
            <a:rect r="r" b="b" t="t" l="l"/>
            <a:pathLst>
              <a:path h="2539914" w="1904936">
                <a:moveTo>
                  <a:pt x="0" y="0"/>
                </a:moveTo>
                <a:lnTo>
                  <a:pt x="1904935" y="0"/>
                </a:lnTo>
                <a:lnTo>
                  <a:pt x="1904935" y="2539914"/>
                </a:lnTo>
                <a:lnTo>
                  <a:pt x="0" y="2539914"/>
                </a:lnTo>
                <a:lnTo>
                  <a:pt x="0" y="0"/>
                </a:lnTo>
                <a:close/>
              </a:path>
            </a:pathLst>
          </a:custGeom>
          <a:blipFill>
            <a:blip r:embed="rId8"/>
            <a:stretch>
              <a:fillRect l="0" t="0" r="0" b="0"/>
            </a:stretch>
          </a:blipFill>
        </p:spPr>
      </p:sp>
      <p:grpSp>
        <p:nvGrpSpPr>
          <p:cNvPr name="Group 14" id="14"/>
          <p:cNvGrpSpPr/>
          <p:nvPr/>
        </p:nvGrpSpPr>
        <p:grpSpPr>
          <a:xfrm rot="0">
            <a:off x="2579833" y="5331413"/>
            <a:ext cx="2125130" cy="212513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0" t="0" r="0" b="0"/>
              </a:stretch>
            </a:blipFill>
          </p:spPr>
        </p:sp>
      </p:grpSp>
      <p:sp>
        <p:nvSpPr>
          <p:cNvPr name="TextBox 16" id="16"/>
          <p:cNvSpPr txBox="true"/>
          <p:nvPr/>
        </p:nvSpPr>
        <p:spPr>
          <a:xfrm rot="0">
            <a:off x="1588842" y="1624301"/>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TextBox 17" id="17"/>
          <p:cNvSpPr txBox="true"/>
          <p:nvPr/>
        </p:nvSpPr>
        <p:spPr>
          <a:xfrm rot="0">
            <a:off x="8620865" y="1208741"/>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sp>
        <p:nvSpPr>
          <p:cNvPr name="TextBox 18" id="18"/>
          <p:cNvSpPr txBox="true"/>
          <p:nvPr/>
        </p:nvSpPr>
        <p:spPr>
          <a:xfrm rot="0">
            <a:off x="3112391" y="3404390"/>
            <a:ext cx="4820407" cy="375285"/>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BEAUTYFUL Plug &amp; Wear fingernails</a:t>
            </a:r>
          </a:p>
        </p:txBody>
      </p:sp>
      <p:grpSp>
        <p:nvGrpSpPr>
          <p:cNvPr name="Group 19" id="19"/>
          <p:cNvGrpSpPr/>
          <p:nvPr/>
        </p:nvGrpSpPr>
        <p:grpSpPr>
          <a:xfrm rot="0">
            <a:off x="5054265" y="5176597"/>
            <a:ext cx="2125130" cy="212513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0" r="0" b="0"/>
              </a:stretch>
            </a:blipFill>
          </p:spPr>
        </p:sp>
      </p:grpSp>
      <p:grpSp>
        <p:nvGrpSpPr>
          <p:cNvPr name="Group 21" id="21"/>
          <p:cNvGrpSpPr/>
          <p:nvPr/>
        </p:nvGrpSpPr>
        <p:grpSpPr>
          <a:xfrm rot="0">
            <a:off x="7483296" y="5331413"/>
            <a:ext cx="2125130" cy="2125130"/>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0" r="0" b="0"/>
              </a:stretch>
            </a:blipFill>
          </p:spPr>
        </p:sp>
      </p:grpSp>
      <p:grpSp>
        <p:nvGrpSpPr>
          <p:cNvPr name="Group 23" id="23"/>
          <p:cNvGrpSpPr/>
          <p:nvPr/>
        </p:nvGrpSpPr>
        <p:grpSpPr>
          <a:xfrm rot="0">
            <a:off x="9766333" y="5331413"/>
            <a:ext cx="2125130" cy="212513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0" r="0" b="0"/>
              </a:stretch>
            </a:blipFill>
          </p:spPr>
        </p:sp>
      </p:grpSp>
      <p:grpSp>
        <p:nvGrpSpPr>
          <p:cNvPr name="Group 25" id="25"/>
          <p:cNvGrpSpPr/>
          <p:nvPr/>
        </p:nvGrpSpPr>
        <p:grpSpPr>
          <a:xfrm rot="0">
            <a:off x="12487828" y="5331413"/>
            <a:ext cx="2125130" cy="2125130"/>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0" r="0" b="0"/>
              </a:stretch>
            </a:blipFill>
          </p:spPr>
        </p:sp>
      </p:grpSp>
      <p:grpSp>
        <p:nvGrpSpPr>
          <p:cNvPr name="Group 27" id="27"/>
          <p:cNvGrpSpPr/>
          <p:nvPr/>
        </p:nvGrpSpPr>
        <p:grpSpPr>
          <a:xfrm rot="0">
            <a:off x="14746831" y="341888"/>
            <a:ext cx="6317871" cy="785712"/>
            <a:chOff x="0" y="0"/>
            <a:chExt cx="8423828" cy="1047616"/>
          </a:xfrm>
        </p:grpSpPr>
        <p:grpSp>
          <p:nvGrpSpPr>
            <p:cNvPr name="Group 28" id="28"/>
            <p:cNvGrpSpPr/>
            <p:nvPr/>
          </p:nvGrpSpPr>
          <p:grpSpPr>
            <a:xfrm rot="0">
              <a:off x="0" y="0"/>
              <a:ext cx="8423828" cy="1047616"/>
              <a:chOff x="0" y="0"/>
              <a:chExt cx="2246354" cy="279364"/>
            </a:xfrm>
          </p:grpSpPr>
          <p:sp>
            <p:nvSpPr>
              <p:cNvPr name="Freeform 29" id="2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30" id="3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31" id="31"/>
            <p:cNvGrpSpPr/>
            <p:nvPr/>
          </p:nvGrpSpPr>
          <p:grpSpPr>
            <a:xfrm rot="0">
              <a:off x="408724" y="118304"/>
              <a:ext cx="2433022" cy="811007"/>
              <a:chOff x="0" y="0"/>
              <a:chExt cx="812800" cy="270933"/>
            </a:xfrm>
          </p:grpSpPr>
          <p:sp>
            <p:nvSpPr>
              <p:cNvPr name="Freeform 32" id="3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33" id="3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34" id="3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4"/>
              <a:stretch>
                <a:fillRect l="0" t="0" r="0" b="0"/>
              </a:stretch>
            </a:blipFill>
          </p:spPr>
        </p:sp>
      </p:grpSp>
      <p:sp>
        <p:nvSpPr>
          <p:cNvPr name="Freeform 35" id="35"/>
          <p:cNvSpPr/>
          <p:nvPr/>
        </p:nvSpPr>
        <p:spPr>
          <a:xfrm flipH="false" flipV="false" rot="0">
            <a:off x="770186" y="83679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transition spd="fast">
    <p:wipe dir="l"/>
  </p:transition>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2718809" y="0"/>
            <a:ext cx="22161529" cy="11080765"/>
          </a:xfrm>
          <a:custGeom>
            <a:avLst/>
            <a:gdLst/>
            <a:ahLst/>
            <a:cxnLst/>
            <a:rect r="r" b="b" t="t" l="l"/>
            <a:pathLst>
              <a:path h="11080765" w="22161529">
                <a:moveTo>
                  <a:pt x="22161530" y="11080765"/>
                </a:moveTo>
                <a:lnTo>
                  <a:pt x="0" y="11080765"/>
                </a:lnTo>
                <a:lnTo>
                  <a:pt x="0" y="0"/>
                </a:lnTo>
                <a:lnTo>
                  <a:pt x="22161530" y="0"/>
                </a:lnTo>
                <a:lnTo>
                  <a:pt x="22161530"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588842" y="1624301"/>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TextBox 4" id="4"/>
          <p:cNvSpPr txBox="true"/>
          <p:nvPr/>
        </p:nvSpPr>
        <p:spPr>
          <a:xfrm rot="0">
            <a:off x="8620865" y="1208741"/>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grpSp>
        <p:nvGrpSpPr>
          <p:cNvPr name="Group 5" id="5"/>
          <p:cNvGrpSpPr/>
          <p:nvPr/>
        </p:nvGrpSpPr>
        <p:grpSpPr>
          <a:xfrm rot="0">
            <a:off x="1914732" y="3863363"/>
            <a:ext cx="5730790" cy="915522"/>
            <a:chOff x="0" y="0"/>
            <a:chExt cx="1623197" cy="259314"/>
          </a:xfrm>
        </p:grpSpPr>
        <p:sp>
          <p:nvSpPr>
            <p:cNvPr name="Freeform 6" id="6"/>
            <p:cNvSpPr/>
            <p:nvPr/>
          </p:nvSpPr>
          <p:spPr>
            <a:xfrm flipH="false" flipV="false" rot="0">
              <a:off x="0" y="0"/>
              <a:ext cx="1623197" cy="259314"/>
            </a:xfrm>
            <a:custGeom>
              <a:avLst/>
              <a:gdLst/>
              <a:ahLst/>
              <a:cxnLst/>
              <a:rect r="r" b="b" t="t" l="l"/>
              <a:pathLst>
                <a:path h="259314" w="1623197">
                  <a:moveTo>
                    <a:pt x="20264" y="0"/>
                  </a:moveTo>
                  <a:lnTo>
                    <a:pt x="1602933" y="0"/>
                  </a:lnTo>
                  <a:cubicBezTo>
                    <a:pt x="1608307" y="0"/>
                    <a:pt x="1613462" y="2135"/>
                    <a:pt x="1617262" y="5935"/>
                  </a:cubicBezTo>
                  <a:cubicBezTo>
                    <a:pt x="1621062" y="9735"/>
                    <a:pt x="1623197" y="14890"/>
                    <a:pt x="1623197" y="20264"/>
                  </a:cubicBezTo>
                  <a:lnTo>
                    <a:pt x="1623197" y="239050"/>
                  </a:lnTo>
                  <a:cubicBezTo>
                    <a:pt x="1623197" y="250241"/>
                    <a:pt x="1614125" y="259314"/>
                    <a:pt x="1602933" y="259314"/>
                  </a:cubicBezTo>
                  <a:lnTo>
                    <a:pt x="20264" y="259314"/>
                  </a:lnTo>
                  <a:cubicBezTo>
                    <a:pt x="9073" y="259314"/>
                    <a:pt x="0" y="250241"/>
                    <a:pt x="0" y="239050"/>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7" id="7"/>
            <p:cNvSpPr txBox="true"/>
            <p:nvPr/>
          </p:nvSpPr>
          <p:spPr>
            <a:xfrm>
              <a:off x="0" y="-38100"/>
              <a:ext cx="1623197" cy="297414"/>
            </a:xfrm>
            <a:prstGeom prst="rect">
              <a:avLst/>
            </a:prstGeom>
          </p:spPr>
          <p:txBody>
            <a:bodyPr anchor="ctr" rtlCol="false" tIns="69124" lIns="69124" bIns="69124" rIns="69124"/>
            <a:lstStyle/>
            <a:p>
              <a:pPr algn="ctr">
                <a:lnSpc>
                  <a:spcPts val="2666"/>
                </a:lnSpc>
                <a:spcBef>
                  <a:spcPct val="0"/>
                </a:spcBef>
              </a:pPr>
            </a:p>
          </p:txBody>
        </p:sp>
      </p:grpSp>
      <p:sp>
        <p:nvSpPr>
          <p:cNvPr name="TextBox 8" id="8"/>
          <p:cNvSpPr txBox="true"/>
          <p:nvPr/>
        </p:nvSpPr>
        <p:spPr>
          <a:xfrm rot="0">
            <a:off x="2787665" y="3919169"/>
            <a:ext cx="4820407" cy="746760"/>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BEAUTYFUL ENTcov-ENT Cleanser-30ml</a:t>
            </a:r>
          </a:p>
        </p:txBody>
      </p:sp>
      <p:grpSp>
        <p:nvGrpSpPr>
          <p:cNvPr name="Group 9" id="9"/>
          <p:cNvGrpSpPr/>
          <p:nvPr/>
        </p:nvGrpSpPr>
        <p:grpSpPr>
          <a:xfrm rot="0">
            <a:off x="2255108" y="4130175"/>
            <a:ext cx="381898" cy="381898"/>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11" id="11"/>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sp>
        <p:nvSpPr>
          <p:cNvPr name="Freeform 12" id="12"/>
          <p:cNvSpPr/>
          <p:nvPr/>
        </p:nvSpPr>
        <p:spPr>
          <a:xfrm flipH="false" flipV="false" rot="0">
            <a:off x="3468050" y="4321124"/>
            <a:ext cx="2473828" cy="3537822"/>
          </a:xfrm>
          <a:custGeom>
            <a:avLst/>
            <a:gdLst/>
            <a:ahLst/>
            <a:cxnLst/>
            <a:rect r="r" b="b" t="t" l="l"/>
            <a:pathLst>
              <a:path h="3537822" w="2473828">
                <a:moveTo>
                  <a:pt x="0" y="0"/>
                </a:moveTo>
                <a:lnTo>
                  <a:pt x="2473827" y="0"/>
                </a:lnTo>
                <a:lnTo>
                  <a:pt x="2473827" y="3537822"/>
                </a:lnTo>
                <a:lnTo>
                  <a:pt x="0" y="3537822"/>
                </a:lnTo>
                <a:lnTo>
                  <a:pt x="0" y="0"/>
                </a:lnTo>
                <a:close/>
              </a:path>
            </a:pathLst>
          </a:custGeom>
          <a:blipFill>
            <a:blip r:embed="rId4"/>
            <a:stretch>
              <a:fillRect l="-3628" t="0" r="-3628" b="0"/>
            </a:stretch>
          </a:blipFill>
        </p:spPr>
      </p:sp>
      <p:grpSp>
        <p:nvGrpSpPr>
          <p:cNvPr name="Group 13" id="13"/>
          <p:cNvGrpSpPr/>
          <p:nvPr/>
        </p:nvGrpSpPr>
        <p:grpSpPr>
          <a:xfrm rot="0">
            <a:off x="14746831" y="341888"/>
            <a:ext cx="6317871" cy="785712"/>
            <a:chOff x="0" y="0"/>
            <a:chExt cx="8423828" cy="1047616"/>
          </a:xfrm>
        </p:grpSpPr>
        <p:grpSp>
          <p:nvGrpSpPr>
            <p:cNvPr name="Group 14" id="14"/>
            <p:cNvGrpSpPr/>
            <p:nvPr/>
          </p:nvGrpSpPr>
          <p:grpSpPr>
            <a:xfrm rot="0">
              <a:off x="0" y="0"/>
              <a:ext cx="8423828" cy="1047616"/>
              <a:chOff x="0" y="0"/>
              <a:chExt cx="2246354" cy="279364"/>
            </a:xfrm>
          </p:grpSpPr>
          <p:sp>
            <p:nvSpPr>
              <p:cNvPr name="Freeform 15" id="15"/>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6" id="16"/>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7" id="17"/>
            <p:cNvGrpSpPr/>
            <p:nvPr/>
          </p:nvGrpSpPr>
          <p:grpSpPr>
            <a:xfrm rot="0">
              <a:off x="408724" y="118304"/>
              <a:ext cx="2433022" cy="811007"/>
              <a:chOff x="0" y="0"/>
              <a:chExt cx="812800" cy="270933"/>
            </a:xfrm>
          </p:grpSpPr>
          <p:sp>
            <p:nvSpPr>
              <p:cNvPr name="Freeform 18" id="1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9" id="19"/>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0" id="20"/>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5"/>
              <a:stretch>
                <a:fillRect l="0" t="0" r="0" b="0"/>
              </a:stretch>
            </a:blipFill>
          </p:spPr>
        </p:sp>
      </p:grpSp>
      <p:grpSp>
        <p:nvGrpSpPr>
          <p:cNvPr name="Group 21" id="21"/>
          <p:cNvGrpSpPr/>
          <p:nvPr/>
        </p:nvGrpSpPr>
        <p:grpSpPr>
          <a:xfrm rot="0">
            <a:off x="9184969" y="3682631"/>
            <a:ext cx="7168964" cy="4688703"/>
            <a:chOff x="0" y="0"/>
            <a:chExt cx="3008964" cy="1967946"/>
          </a:xfrm>
        </p:grpSpPr>
        <p:sp>
          <p:nvSpPr>
            <p:cNvPr name="Freeform 22" id="22"/>
            <p:cNvSpPr/>
            <p:nvPr/>
          </p:nvSpPr>
          <p:spPr>
            <a:xfrm flipH="false" flipV="false" rot="0">
              <a:off x="0" y="0"/>
              <a:ext cx="3008964" cy="1967946"/>
            </a:xfrm>
            <a:custGeom>
              <a:avLst/>
              <a:gdLst/>
              <a:ahLst/>
              <a:cxnLst/>
              <a:rect r="r" b="b" t="t" l="l"/>
              <a:pathLst>
                <a:path h="1967946" w="3008964">
                  <a:moveTo>
                    <a:pt x="18359" y="0"/>
                  </a:moveTo>
                  <a:lnTo>
                    <a:pt x="2990605" y="0"/>
                  </a:lnTo>
                  <a:cubicBezTo>
                    <a:pt x="2995474" y="0"/>
                    <a:pt x="3000144" y="1934"/>
                    <a:pt x="3003586" y="5377"/>
                  </a:cubicBezTo>
                  <a:cubicBezTo>
                    <a:pt x="3007029" y="8820"/>
                    <a:pt x="3008964" y="13490"/>
                    <a:pt x="3008964" y="18359"/>
                  </a:cubicBezTo>
                  <a:lnTo>
                    <a:pt x="3008964" y="1949588"/>
                  </a:lnTo>
                  <a:cubicBezTo>
                    <a:pt x="3008964" y="1954457"/>
                    <a:pt x="3007029" y="1959126"/>
                    <a:pt x="3003586" y="1962569"/>
                  </a:cubicBezTo>
                  <a:cubicBezTo>
                    <a:pt x="3000144" y="1966012"/>
                    <a:pt x="2995474" y="1967946"/>
                    <a:pt x="2990605" y="1967946"/>
                  </a:cubicBezTo>
                  <a:lnTo>
                    <a:pt x="18359" y="1967946"/>
                  </a:lnTo>
                  <a:cubicBezTo>
                    <a:pt x="13490" y="1967946"/>
                    <a:pt x="8820" y="1966012"/>
                    <a:pt x="5377" y="1962569"/>
                  </a:cubicBezTo>
                  <a:cubicBezTo>
                    <a:pt x="1934" y="1959126"/>
                    <a:pt x="0" y="1954457"/>
                    <a:pt x="0" y="1949588"/>
                  </a:cubicBezTo>
                  <a:lnTo>
                    <a:pt x="0" y="18359"/>
                  </a:lnTo>
                  <a:cubicBezTo>
                    <a:pt x="0" y="13490"/>
                    <a:pt x="1934" y="8820"/>
                    <a:pt x="5377" y="5377"/>
                  </a:cubicBezTo>
                  <a:cubicBezTo>
                    <a:pt x="8820" y="1934"/>
                    <a:pt x="13490" y="0"/>
                    <a:pt x="18359" y="0"/>
                  </a:cubicBezTo>
                  <a:close/>
                </a:path>
              </a:pathLst>
            </a:custGeom>
            <a:solidFill>
              <a:srgbClr val="FFFFFF"/>
            </a:solidFill>
          </p:spPr>
        </p:sp>
        <p:sp>
          <p:nvSpPr>
            <p:cNvPr name="TextBox 23" id="23"/>
            <p:cNvSpPr txBox="true"/>
            <p:nvPr/>
          </p:nvSpPr>
          <p:spPr>
            <a:xfrm>
              <a:off x="0" y="-47625"/>
              <a:ext cx="3008964" cy="2015571"/>
            </a:xfrm>
            <a:prstGeom prst="rect">
              <a:avLst/>
            </a:prstGeom>
          </p:spPr>
          <p:txBody>
            <a:bodyPr anchor="ctr" rtlCol="false" tIns="36696" lIns="36696" bIns="36696" rIns="36696"/>
            <a:lstStyle/>
            <a:p>
              <a:pPr algn="ctr">
                <a:lnSpc>
                  <a:spcPts val="1921"/>
                </a:lnSpc>
              </a:pPr>
            </a:p>
            <a:p>
              <a:pPr algn="ctr">
                <a:lnSpc>
                  <a:spcPts val="1921"/>
                </a:lnSpc>
              </a:pPr>
            </a:p>
          </p:txBody>
        </p:sp>
      </p:grpSp>
      <p:sp>
        <p:nvSpPr>
          <p:cNvPr name="TextBox 24" id="24"/>
          <p:cNvSpPr txBox="true"/>
          <p:nvPr/>
        </p:nvSpPr>
        <p:spPr>
          <a:xfrm rot="0">
            <a:off x="9391665" y="4679703"/>
            <a:ext cx="6755573" cy="3347085"/>
          </a:xfrm>
          <a:prstGeom prst="rect">
            <a:avLst/>
          </a:prstGeom>
        </p:spPr>
        <p:txBody>
          <a:bodyPr anchor="t" rtlCol="false" tIns="0" lIns="0" bIns="0" rIns="0">
            <a:spAutoFit/>
          </a:bodyPr>
          <a:lstStyle/>
          <a:p>
            <a:pPr algn="just">
              <a:lnSpc>
                <a:spcPts val="2940"/>
              </a:lnSpc>
              <a:spcBef>
                <a:spcPct val="0"/>
              </a:spcBef>
            </a:pPr>
            <a:r>
              <a:rPr lang="en-US" sz="2100">
                <a:solidFill>
                  <a:srgbClr val="000000"/>
                </a:solidFill>
                <a:latin typeface="Public Sans"/>
                <a:ea typeface="Public Sans"/>
                <a:cs typeface="Public Sans"/>
                <a:sym typeface="Public Sans"/>
              </a:rPr>
              <a:t>ENTcov Cleansing Spray is expertly formulated to act </a:t>
            </a:r>
            <a:r>
              <a:rPr lang="en-US" b="true" sz="2100">
                <a:solidFill>
                  <a:srgbClr val="000000"/>
                </a:solidFill>
                <a:latin typeface="Public Sans Bold"/>
                <a:ea typeface="Public Sans Bold"/>
                <a:cs typeface="Public Sans Bold"/>
                <a:sym typeface="Public Sans Bold"/>
              </a:rPr>
              <a:t>as a protective barrier against viruses, targeting entry points through the ear, nose, and throat.</a:t>
            </a:r>
            <a:r>
              <a:rPr lang="en-US" sz="2100">
                <a:solidFill>
                  <a:srgbClr val="000000"/>
                </a:solidFill>
                <a:latin typeface="Public Sans"/>
                <a:ea typeface="Public Sans"/>
                <a:cs typeface="Public Sans"/>
                <a:sym typeface="Public Sans"/>
              </a:rPr>
              <a:t> Enriched with deionized water and advanced oxygenated water technology, this spray offers a cutting-edge solution for safeguarding your respiratory health. Stay ahead of potential threats and enhance your well-being with ENTcov Cleansing Spray.</a:t>
            </a:r>
          </a:p>
        </p:txBody>
      </p:sp>
      <p:sp>
        <p:nvSpPr>
          <p:cNvPr name="Freeform 25" id="25"/>
          <p:cNvSpPr/>
          <p:nvPr/>
        </p:nvSpPr>
        <p:spPr>
          <a:xfrm flipH="false" flipV="false" rot="0">
            <a:off x="10464645" y="3401725"/>
            <a:ext cx="1781660" cy="1541413"/>
          </a:xfrm>
          <a:custGeom>
            <a:avLst/>
            <a:gdLst/>
            <a:ahLst/>
            <a:cxnLst/>
            <a:rect r="r" b="b" t="t" l="l"/>
            <a:pathLst>
              <a:path h="1541413" w="1781660">
                <a:moveTo>
                  <a:pt x="0" y="0"/>
                </a:moveTo>
                <a:lnTo>
                  <a:pt x="1781659" y="0"/>
                </a:lnTo>
                <a:lnTo>
                  <a:pt x="1781659" y="1541413"/>
                </a:lnTo>
                <a:lnTo>
                  <a:pt x="0" y="1541413"/>
                </a:lnTo>
                <a:lnTo>
                  <a:pt x="0" y="0"/>
                </a:lnTo>
                <a:close/>
              </a:path>
            </a:pathLst>
          </a:custGeom>
          <a:blipFill>
            <a:blip r:embed="rId6"/>
            <a:stretch>
              <a:fillRect l="-11177" t="0" r="-11177" b="0"/>
            </a:stretch>
          </a:blipFill>
        </p:spPr>
      </p:sp>
      <p:sp>
        <p:nvSpPr>
          <p:cNvPr name="TextBox 26" id="26"/>
          <p:cNvSpPr txBox="true"/>
          <p:nvPr/>
        </p:nvSpPr>
        <p:spPr>
          <a:xfrm rot="0">
            <a:off x="9617687" y="3936426"/>
            <a:ext cx="7168964" cy="375285"/>
          </a:xfrm>
          <a:prstGeom prst="rect">
            <a:avLst/>
          </a:prstGeom>
        </p:spPr>
        <p:txBody>
          <a:bodyPr anchor="t" rtlCol="false" tIns="0" lIns="0" bIns="0" rIns="0">
            <a:spAutoFit/>
          </a:bodyPr>
          <a:lstStyle/>
          <a:p>
            <a:pPr algn="ctr">
              <a:lnSpc>
                <a:spcPts val="2940"/>
              </a:lnSpc>
              <a:spcBef>
                <a:spcPct val="0"/>
              </a:spcBef>
            </a:pPr>
            <a:r>
              <a:rPr lang="en-US" b="true" sz="2100">
                <a:solidFill>
                  <a:srgbClr val="000000"/>
                </a:solidFill>
                <a:latin typeface="Public Sans Bold"/>
                <a:ea typeface="Public Sans Bold"/>
                <a:cs typeface="Public Sans Bold"/>
                <a:sym typeface="Public Sans Bold"/>
              </a:rPr>
              <a:t> CLEANSING SPRAY</a:t>
            </a:r>
          </a:p>
        </p:txBody>
      </p:sp>
      <p:sp>
        <p:nvSpPr>
          <p:cNvPr name="Freeform 27" id="27"/>
          <p:cNvSpPr/>
          <p:nvPr/>
        </p:nvSpPr>
        <p:spPr>
          <a:xfrm flipH="false" flipV="false" rot="0">
            <a:off x="770186" y="83679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fast">
    <p:wipe dir="l"/>
  </p:transition>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2787332" y="0"/>
            <a:ext cx="22161529" cy="11080765"/>
          </a:xfrm>
          <a:custGeom>
            <a:avLst/>
            <a:gdLst/>
            <a:ahLst/>
            <a:cxnLst/>
            <a:rect r="r" b="b" t="t" l="l"/>
            <a:pathLst>
              <a:path h="11080765" w="22161529">
                <a:moveTo>
                  <a:pt x="22161529" y="11080765"/>
                </a:moveTo>
                <a:lnTo>
                  <a:pt x="0" y="11080765"/>
                </a:lnTo>
                <a:lnTo>
                  <a:pt x="0" y="0"/>
                </a:lnTo>
                <a:lnTo>
                  <a:pt x="22161529" y="0"/>
                </a:lnTo>
                <a:lnTo>
                  <a:pt x="22161529"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925839" y="6325640"/>
            <a:ext cx="4953176" cy="915522"/>
            <a:chOff x="0" y="0"/>
            <a:chExt cx="1402945" cy="259314"/>
          </a:xfrm>
        </p:grpSpPr>
        <p:sp>
          <p:nvSpPr>
            <p:cNvPr name="Freeform 4" id="4"/>
            <p:cNvSpPr/>
            <p:nvPr/>
          </p:nvSpPr>
          <p:spPr>
            <a:xfrm flipH="false" flipV="false" rot="0">
              <a:off x="0" y="0"/>
              <a:ext cx="1402945" cy="259314"/>
            </a:xfrm>
            <a:custGeom>
              <a:avLst/>
              <a:gdLst/>
              <a:ahLst/>
              <a:cxnLst/>
              <a:rect r="r" b="b" t="t" l="l"/>
              <a:pathLst>
                <a:path h="259314" w="1402945">
                  <a:moveTo>
                    <a:pt x="23445" y="0"/>
                  </a:moveTo>
                  <a:lnTo>
                    <a:pt x="1379499" y="0"/>
                  </a:lnTo>
                  <a:cubicBezTo>
                    <a:pt x="1385717" y="0"/>
                    <a:pt x="1391681" y="2470"/>
                    <a:pt x="1396078" y="6867"/>
                  </a:cubicBezTo>
                  <a:cubicBezTo>
                    <a:pt x="1400474" y="11264"/>
                    <a:pt x="1402945" y="17227"/>
                    <a:pt x="1402945" y="23445"/>
                  </a:cubicBezTo>
                  <a:lnTo>
                    <a:pt x="1402945" y="235868"/>
                  </a:lnTo>
                  <a:cubicBezTo>
                    <a:pt x="1402945" y="242086"/>
                    <a:pt x="1400474" y="248050"/>
                    <a:pt x="1396078" y="252447"/>
                  </a:cubicBezTo>
                  <a:cubicBezTo>
                    <a:pt x="1391681" y="256844"/>
                    <a:pt x="1385717" y="259314"/>
                    <a:pt x="1379499" y="259314"/>
                  </a:cubicBezTo>
                  <a:lnTo>
                    <a:pt x="23445" y="259314"/>
                  </a:lnTo>
                  <a:cubicBezTo>
                    <a:pt x="17227" y="259314"/>
                    <a:pt x="11264" y="256844"/>
                    <a:pt x="6867" y="252447"/>
                  </a:cubicBezTo>
                  <a:cubicBezTo>
                    <a:pt x="2470" y="248050"/>
                    <a:pt x="0" y="242086"/>
                    <a:pt x="0" y="235868"/>
                  </a:cubicBezTo>
                  <a:lnTo>
                    <a:pt x="0" y="23445"/>
                  </a:lnTo>
                  <a:cubicBezTo>
                    <a:pt x="0" y="17227"/>
                    <a:pt x="2470" y="11264"/>
                    <a:pt x="6867" y="6867"/>
                  </a:cubicBezTo>
                  <a:cubicBezTo>
                    <a:pt x="11264" y="2470"/>
                    <a:pt x="17227" y="0"/>
                    <a:pt x="23445" y="0"/>
                  </a:cubicBezTo>
                  <a:close/>
                </a:path>
              </a:pathLst>
            </a:custGeom>
            <a:solidFill>
              <a:srgbClr val="000000">
                <a:alpha val="0"/>
              </a:srgbClr>
            </a:solidFill>
            <a:ln w="28575" cap="sq">
              <a:solidFill>
                <a:srgbClr val="737373"/>
              </a:solidFill>
              <a:prstDash val="solid"/>
              <a:miter/>
            </a:ln>
          </p:spPr>
        </p:sp>
        <p:sp>
          <p:nvSpPr>
            <p:cNvPr name="TextBox 5" id="5"/>
            <p:cNvSpPr txBox="true"/>
            <p:nvPr/>
          </p:nvSpPr>
          <p:spPr>
            <a:xfrm>
              <a:off x="0" y="-38100"/>
              <a:ext cx="1402945"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6" id="6"/>
          <p:cNvGrpSpPr/>
          <p:nvPr/>
        </p:nvGrpSpPr>
        <p:grpSpPr>
          <a:xfrm rot="0">
            <a:off x="1933712" y="5024444"/>
            <a:ext cx="4945303" cy="1127126"/>
            <a:chOff x="0" y="0"/>
            <a:chExt cx="1400715" cy="319249"/>
          </a:xfrm>
        </p:grpSpPr>
        <p:sp>
          <p:nvSpPr>
            <p:cNvPr name="Freeform 7" id="7"/>
            <p:cNvSpPr/>
            <p:nvPr/>
          </p:nvSpPr>
          <p:spPr>
            <a:xfrm flipH="false" flipV="false" rot="0">
              <a:off x="0" y="0"/>
              <a:ext cx="1400715" cy="319249"/>
            </a:xfrm>
            <a:custGeom>
              <a:avLst/>
              <a:gdLst/>
              <a:ahLst/>
              <a:cxnLst/>
              <a:rect r="r" b="b" t="t" l="l"/>
              <a:pathLst>
                <a:path h="319249" w="1400715">
                  <a:moveTo>
                    <a:pt x="23483" y="0"/>
                  </a:moveTo>
                  <a:lnTo>
                    <a:pt x="1377232" y="0"/>
                  </a:lnTo>
                  <a:cubicBezTo>
                    <a:pt x="1390201" y="0"/>
                    <a:pt x="1400715" y="10514"/>
                    <a:pt x="1400715" y="23483"/>
                  </a:cubicBezTo>
                  <a:lnTo>
                    <a:pt x="1400715" y="295766"/>
                  </a:lnTo>
                  <a:cubicBezTo>
                    <a:pt x="1400715" y="308735"/>
                    <a:pt x="1390201" y="319249"/>
                    <a:pt x="1377232" y="319249"/>
                  </a:cubicBezTo>
                  <a:lnTo>
                    <a:pt x="23483" y="319249"/>
                  </a:lnTo>
                  <a:cubicBezTo>
                    <a:pt x="10514" y="319249"/>
                    <a:pt x="0" y="308735"/>
                    <a:pt x="0" y="295766"/>
                  </a:cubicBezTo>
                  <a:lnTo>
                    <a:pt x="0" y="23483"/>
                  </a:lnTo>
                  <a:cubicBezTo>
                    <a:pt x="0" y="10514"/>
                    <a:pt x="10514" y="0"/>
                    <a:pt x="23483" y="0"/>
                  </a:cubicBezTo>
                  <a:close/>
                </a:path>
              </a:pathLst>
            </a:custGeom>
            <a:solidFill>
              <a:srgbClr val="000000">
                <a:alpha val="0"/>
              </a:srgbClr>
            </a:solidFill>
            <a:ln w="28575" cap="sq">
              <a:solidFill>
                <a:srgbClr val="737373"/>
              </a:solidFill>
              <a:prstDash val="solid"/>
              <a:miter/>
            </a:ln>
          </p:spPr>
        </p:sp>
        <p:sp>
          <p:nvSpPr>
            <p:cNvPr name="TextBox 8" id="8"/>
            <p:cNvSpPr txBox="true"/>
            <p:nvPr/>
          </p:nvSpPr>
          <p:spPr>
            <a:xfrm>
              <a:off x="0" y="-38100"/>
              <a:ext cx="1400715" cy="357349"/>
            </a:xfrm>
            <a:prstGeom prst="rect">
              <a:avLst/>
            </a:prstGeom>
          </p:spPr>
          <p:txBody>
            <a:bodyPr anchor="ctr" rtlCol="false" tIns="69124" lIns="69124" bIns="69124" rIns="69124"/>
            <a:lstStyle/>
            <a:p>
              <a:pPr algn="ctr">
                <a:lnSpc>
                  <a:spcPts val="2666"/>
                </a:lnSpc>
                <a:spcBef>
                  <a:spcPct val="0"/>
                </a:spcBef>
              </a:pPr>
            </a:p>
          </p:txBody>
        </p:sp>
      </p:grpSp>
      <p:grpSp>
        <p:nvGrpSpPr>
          <p:cNvPr name="Group 9" id="9"/>
          <p:cNvGrpSpPr/>
          <p:nvPr/>
        </p:nvGrpSpPr>
        <p:grpSpPr>
          <a:xfrm rot="0">
            <a:off x="1972815" y="3750322"/>
            <a:ext cx="4906200" cy="1154971"/>
            <a:chOff x="0" y="0"/>
            <a:chExt cx="1389639" cy="327136"/>
          </a:xfrm>
        </p:grpSpPr>
        <p:sp>
          <p:nvSpPr>
            <p:cNvPr name="Freeform 10" id="10"/>
            <p:cNvSpPr/>
            <p:nvPr/>
          </p:nvSpPr>
          <p:spPr>
            <a:xfrm flipH="false" flipV="false" rot="0">
              <a:off x="0" y="0"/>
              <a:ext cx="1389639" cy="327136"/>
            </a:xfrm>
            <a:custGeom>
              <a:avLst/>
              <a:gdLst/>
              <a:ahLst/>
              <a:cxnLst/>
              <a:rect r="r" b="b" t="t" l="l"/>
              <a:pathLst>
                <a:path h="327136" w="1389639">
                  <a:moveTo>
                    <a:pt x="23670" y="0"/>
                  </a:moveTo>
                  <a:lnTo>
                    <a:pt x="1365969" y="0"/>
                  </a:lnTo>
                  <a:cubicBezTo>
                    <a:pt x="1372247" y="0"/>
                    <a:pt x="1378267" y="2494"/>
                    <a:pt x="1382706" y="6933"/>
                  </a:cubicBezTo>
                  <a:cubicBezTo>
                    <a:pt x="1387145" y="11372"/>
                    <a:pt x="1389639" y="17392"/>
                    <a:pt x="1389639" y="23670"/>
                  </a:cubicBezTo>
                  <a:lnTo>
                    <a:pt x="1389639" y="303466"/>
                  </a:lnTo>
                  <a:cubicBezTo>
                    <a:pt x="1389639" y="309743"/>
                    <a:pt x="1387145" y="315764"/>
                    <a:pt x="1382706" y="320203"/>
                  </a:cubicBezTo>
                  <a:cubicBezTo>
                    <a:pt x="1378267" y="324642"/>
                    <a:pt x="1372247" y="327136"/>
                    <a:pt x="1365969" y="327136"/>
                  </a:cubicBezTo>
                  <a:lnTo>
                    <a:pt x="23670" y="327136"/>
                  </a:lnTo>
                  <a:cubicBezTo>
                    <a:pt x="17392" y="327136"/>
                    <a:pt x="11372" y="324642"/>
                    <a:pt x="6933" y="320203"/>
                  </a:cubicBezTo>
                  <a:cubicBezTo>
                    <a:pt x="2494" y="315764"/>
                    <a:pt x="0" y="309743"/>
                    <a:pt x="0" y="303466"/>
                  </a:cubicBezTo>
                  <a:lnTo>
                    <a:pt x="0" y="23670"/>
                  </a:lnTo>
                  <a:cubicBezTo>
                    <a:pt x="0" y="17392"/>
                    <a:pt x="2494" y="11372"/>
                    <a:pt x="6933" y="6933"/>
                  </a:cubicBezTo>
                  <a:cubicBezTo>
                    <a:pt x="11372" y="2494"/>
                    <a:pt x="17392" y="0"/>
                    <a:pt x="23670" y="0"/>
                  </a:cubicBezTo>
                  <a:close/>
                </a:path>
              </a:pathLst>
            </a:custGeom>
            <a:solidFill>
              <a:srgbClr val="000000">
                <a:alpha val="0"/>
              </a:srgbClr>
            </a:solidFill>
            <a:ln w="28575" cap="sq">
              <a:solidFill>
                <a:srgbClr val="737373"/>
              </a:solidFill>
              <a:prstDash val="solid"/>
              <a:miter/>
            </a:ln>
          </p:spPr>
        </p:sp>
        <p:sp>
          <p:nvSpPr>
            <p:cNvPr name="TextBox 11" id="11"/>
            <p:cNvSpPr txBox="true"/>
            <p:nvPr/>
          </p:nvSpPr>
          <p:spPr>
            <a:xfrm>
              <a:off x="0" y="-38100"/>
              <a:ext cx="1389639" cy="365236"/>
            </a:xfrm>
            <a:prstGeom prst="rect">
              <a:avLst/>
            </a:prstGeom>
          </p:spPr>
          <p:txBody>
            <a:bodyPr anchor="ctr" rtlCol="false" tIns="69124" lIns="69124" bIns="69124" rIns="69124"/>
            <a:lstStyle/>
            <a:p>
              <a:pPr algn="ctr">
                <a:lnSpc>
                  <a:spcPts val="2666"/>
                </a:lnSpc>
                <a:spcBef>
                  <a:spcPct val="0"/>
                </a:spcBef>
              </a:pPr>
            </a:p>
          </p:txBody>
        </p:sp>
      </p:grpSp>
      <p:sp>
        <p:nvSpPr>
          <p:cNvPr name="TextBox 12" id="12"/>
          <p:cNvSpPr txBox="true"/>
          <p:nvPr/>
        </p:nvSpPr>
        <p:spPr>
          <a:xfrm rot="0">
            <a:off x="2910084" y="3891096"/>
            <a:ext cx="4793522" cy="1118235"/>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BEAUTYFUL O2 Molecules Environment Sanitizer-2liters</a:t>
            </a:r>
          </a:p>
          <a:p>
            <a:pPr algn="l">
              <a:lnSpc>
                <a:spcPts val="2940"/>
              </a:lnSpc>
            </a:pPr>
          </a:p>
        </p:txBody>
      </p:sp>
      <p:sp>
        <p:nvSpPr>
          <p:cNvPr name="Freeform 13" id="13"/>
          <p:cNvSpPr/>
          <p:nvPr/>
        </p:nvSpPr>
        <p:spPr>
          <a:xfrm flipH="false" flipV="false" rot="0">
            <a:off x="8254065" y="6864399"/>
            <a:ext cx="2436609" cy="3248812"/>
          </a:xfrm>
          <a:custGeom>
            <a:avLst/>
            <a:gdLst/>
            <a:ahLst/>
            <a:cxnLst/>
            <a:rect r="r" b="b" t="t" l="l"/>
            <a:pathLst>
              <a:path h="3248812" w="2436609">
                <a:moveTo>
                  <a:pt x="0" y="0"/>
                </a:moveTo>
                <a:lnTo>
                  <a:pt x="2436609" y="0"/>
                </a:lnTo>
                <a:lnTo>
                  <a:pt x="2436609" y="3248812"/>
                </a:lnTo>
                <a:lnTo>
                  <a:pt x="0" y="3248812"/>
                </a:lnTo>
                <a:lnTo>
                  <a:pt x="0" y="0"/>
                </a:lnTo>
                <a:close/>
              </a:path>
            </a:pathLst>
          </a:custGeom>
          <a:blipFill>
            <a:blip r:embed="rId4"/>
            <a:stretch>
              <a:fillRect l="0" t="0" r="0" b="0"/>
            </a:stretch>
          </a:blipFill>
        </p:spPr>
      </p:sp>
      <p:sp>
        <p:nvSpPr>
          <p:cNvPr name="Freeform 14" id="14"/>
          <p:cNvSpPr/>
          <p:nvPr/>
        </p:nvSpPr>
        <p:spPr>
          <a:xfrm flipH="false" flipV="false" rot="0">
            <a:off x="10229894" y="7222376"/>
            <a:ext cx="1959500" cy="2606633"/>
          </a:xfrm>
          <a:custGeom>
            <a:avLst/>
            <a:gdLst/>
            <a:ahLst/>
            <a:cxnLst/>
            <a:rect r="r" b="b" t="t" l="l"/>
            <a:pathLst>
              <a:path h="2606633" w="1959500">
                <a:moveTo>
                  <a:pt x="0" y="0"/>
                </a:moveTo>
                <a:lnTo>
                  <a:pt x="1959500" y="0"/>
                </a:lnTo>
                <a:lnTo>
                  <a:pt x="1959500" y="2606633"/>
                </a:lnTo>
                <a:lnTo>
                  <a:pt x="0" y="2606633"/>
                </a:lnTo>
                <a:lnTo>
                  <a:pt x="0" y="0"/>
                </a:lnTo>
                <a:close/>
              </a:path>
            </a:pathLst>
          </a:custGeom>
          <a:blipFill>
            <a:blip r:embed="rId5"/>
            <a:stretch>
              <a:fillRect l="0" t="0" r="0" b="0"/>
            </a:stretch>
          </a:blipFill>
        </p:spPr>
      </p:sp>
      <p:grpSp>
        <p:nvGrpSpPr>
          <p:cNvPr name="Group 15" id="15"/>
          <p:cNvGrpSpPr/>
          <p:nvPr/>
        </p:nvGrpSpPr>
        <p:grpSpPr>
          <a:xfrm rot="0">
            <a:off x="14186833" y="357288"/>
            <a:ext cx="6708470" cy="785712"/>
            <a:chOff x="0" y="0"/>
            <a:chExt cx="8944627" cy="1047616"/>
          </a:xfrm>
        </p:grpSpPr>
        <p:grpSp>
          <p:nvGrpSpPr>
            <p:cNvPr name="Group 16" id="16"/>
            <p:cNvGrpSpPr/>
            <p:nvPr/>
          </p:nvGrpSpPr>
          <p:grpSpPr>
            <a:xfrm rot="0">
              <a:off x="520799" y="0"/>
              <a:ext cx="8423828" cy="1047616"/>
              <a:chOff x="0" y="0"/>
              <a:chExt cx="2246354" cy="279364"/>
            </a:xfrm>
          </p:grpSpPr>
          <p:sp>
            <p:nvSpPr>
              <p:cNvPr name="Freeform 17" id="17"/>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8" id="18"/>
              <p:cNvSpPr txBox="true"/>
              <p:nvPr/>
            </p:nvSpPr>
            <p:spPr>
              <a:xfrm>
                <a:off x="0" y="-38100"/>
                <a:ext cx="2246354" cy="317464"/>
              </a:xfrm>
              <a:prstGeom prst="rect">
                <a:avLst/>
              </a:prstGeom>
            </p:spPr>
            <p:txBody>
              <a:bodyPr anchor="ctr" rtlCol="false" tIns="50800" lIns="50800" bIns="50800" rIns="50800"/>
              <a:lstStyle/>
              <a:p>
                <a:pPr algn="ctr">
                  <a:lnSpc>
                    <a:spcPts val="2160"/>
                  </a:lnSpc>
                </a:pPr>
              </a:p>
            </p:txBody>
          </p:sp>
        </p:grpSp>
        <p:sp>
          <p:nvSpPr>
            <p:cNvPr name="TextBox 19" id="19"/>
            <p:cNvSpPr txBox="true"/>
            <p:nvPr/>
          </p:nvSpPr>
          <p:spPr>
            <a:xfrm rot="0">
              <a:off x="0" y="1239"/>
              <a:ext cx="4829454" cy="969367"/>
            </a:xfrm>
            <a:prstGeom prst="rect">
              <a:avLst/>
            </a:prstGeom>
          </p:spPr>
          <p:txBody>
            <a:bodyPr anchor="t" rtlCol="false" tIns="0" lIns="0" bIns="0" rIns="0">
              <a:spAutoFit/>
            </a:bodyPr>
            <a:lstStyle/>
            <a:p>
              <a:pPr algn="ctr">
                <a:lnSpc>
                  <a:spcPts val="6061"/>
                </a:lnSpc>
                <a:spcBef>
                  <a:spcPct val="0"/>
                </a:spcBef>
              </a:pPr>
              <a:r>
                <a:rPr lang="en-US" sz="4329">
                  <a:solidFill>
                    <a:srgbClr val="273F60"/>
                  </a:solidFill>
                  <a:latin typeface="Engravers' Old English BT Bold"/>
                  <a:ea typeface="Engravers' Old English BT Bold"/>
                  <a:cs typeface="Engravers' Old English BT Bold"/>
                  <a:sym typeface="Engravers' Old English BT Bold"/>
                </a:rPr>
                <a:t>Dr.AT</a:t>
              </a:r>
            </a:p>
          </p:txBody>
        </p:sp>
      </p:grpSp>
      <p:grpSp>
        <p:nvGrpSpPr>
          <p:cNvPr name="Group 20" id="20"/>
          <p:cNvGrpSpPr/>
          <p:nvPr/>
        </p:nvGrpSpPr>
        <p:grpSpPr>
          <a:xfrm rot="0">
            <a:off x="2195814" y="4017134"/>
            <a:ext cx="381898" cy="38189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22" id="22"/>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23" id="23"/>
          <p:cNvGrpSpPr/>
          <p:nvPr/>
        </p:nvGrpSpPr>
        <p:grpSpPr>
          <a:xfrm rot="0">
            <a:off x="2195814" y="5215634"/>
            <a:ext cx="381898" cy="381898"/>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25" id="25"/>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26" id="26"/>
          <p:cNvGrpSpPr/>
          <p:nvPr/>
        </p:nvGrpSpPr>
        <p:grpSpPr>
          <a:xfrm rot="0">
            <a:off x="2187941" y="6537605"/>
            <a:ext cx="381898" cy="381898"/>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28" id="28"/>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sp>
        <p:nvSpPr>
          <p:cNvPr name="Freeform 29" id="29"/>
          <p:cNvSpPr/>
          <p:nvPr/>
        </p:nvSpPr>
        <p:spPr>
          <a:xfrm flipH="false" flipV="false" rot="0">
            <a:off x="6886889" y="2315001"/>
            <a:ext cx="3693215" cy="7434837"/>
          </a:xfrm>
          <a:custGeom>
            <a:avLst/>
            <a:gdLst/>
            <a:ahLst/>
            <a:cxnLst/>
            <a:rect r="r" b="b" t="t" l="l"/>
            <a:pathLst>
              <a:path h="7434837" w="3693215">
                <a:moveTo>
                  <a:pt x="0" y="0"/>
                </a:moveTo>
                <a:lnTo>
                  <a:pt x="3693214" y="0"/>
                </a:lnTo>
                <a:lnTo>
                  <a:pt x="3693214" y="7434837"/>
                </a:lnTo>
                <a:lnTo>
                  <a:pt x="0" y="7434837"/>
                </a:lnTo>
                <a:lnTo>
                  <a:pt x="0" y="0"/>
                </a:lnTo>
                <a:close/>
              </a:path>
            </a:pathLst>
          </a:custGeom>
          <a:blipFill>
            <a:blip r:embed="rId6"/>
            <a:stretch>
              <a:fillRect l="-51070" t="0" r="0" b="0"/>
            </a:stretch>
          </a:blipFill>
        </p:spPr>
      </p:sp>
      <p:grpSp>
        <p:nvGrpSpPr>
          <p:cNvPr name="Group 30" id="30"/>
          <p:cNvGrpSpPr/>
          <p:nvPr/>
        </p:nvGrpSpPr>
        <p:grpSpPr>
          <a:xfrm rot="0">
            <a:off x="8362012" y="3579104"/>
            <a:ext cx="8897288" cy="3285295"/>
            <a:chOff x="0" y="0"/>
            <a:chExt cx="3008964" cy="1111050"/>
          </a:xfrm>
        </p:grpSpPr>
        <p:sp>
          <p:nvSpPr>
            <p:cNvPr name="Freeform 31" id="31"/>
            <p:cNvSpPr/>
            <p:nvPr/>
          </p:nvSpPr>
          <p:spPr>
            <a:xfrm flipH="false" flipV="false" rot="0">
              <a:off x="0" y="0"/>
              <a:ext cx="3008964" cy="1111050"/>
            </a:xfrm>
            <a:custGeom>
              <a:avLst/>
              <a:gdLst/>
              <a:ahLst/>
              <a:cxnLst/>
              <a:rect r="r" b="b" t="t" l="l"/>
              <a:pathLst>
                <a:path h="1111050" w="3008964">
                  <a:moveTo>
                    <a:pt x="14792" y="0"/>
                  </a:moveTo>
                  <a:lnTo>
                    <a:pt x="2994171" y="0"/>
                  </a:lnTo>
                  <a:cubicBezTo>
                    <a:pt x="3002341" y="0"/>
                    <a:pt x="3008964" y="6623"/>
                    <a:pt x="3008964" y="14792"/>
                  </a:cubicBezTo>
                  <a:lnTo>
                    <a:pt x="3008964" y="1096258"/>
                  </a:lnTo>
                  <a:cubicBezTo>
                    <a:pt x="3008964" y="1100181"/>
                    <a:pt x="3007405" y="1103943"/>
                    <a:pt x="3004631" y="1106718"/>
                  </a:cubicBezTo>
                  <a:cubicBezTo>
                    <a:pt x="3001857" y="1109492"/>
                    <a:pt x="2998094" y="1111050"/>
                    <a:pt x="2994171" y="1111050"/>
                  </a:cubicBezTo>
                  <a:lnTo>
                    <a:pt x="14792" y="1111050"/>
                  </a:lnTo>
                  <a:cubicBezTo>
                    <a:pt x="6623" y="1111050"/>
                    <a:pt x="0" y="1104427"/>
                    <a:pt x="0" y="1096258"/>
                  </a:cubicBezTo>
                  <a:lnTo>
                    <a:pt x="0" y="14792"/>
                  </a:lnTo>
                  <a:cubicBezTo>
                    <a:pt x="0" y="10869"/>
                    <a:pt x="1558" y="7107"/>
                    <a:pt x="4333" y="4333"/>
                  </a:cubicBezTo>
                  <a:cubicBezTo>
                    <a:pt x="7107" y="1558"/>
                    <a:pt x="10869" y="0"/>
                    <a:pt x="14792" y="0"/>
                  </a:cubicBezTo>
                  <a:close/>
                </a:path>
              </a:pathLst>
            </a:custGeom>
            <a:solidFill>
              <a:srgbClr val="FFFFFF"/>
            </a:solidFill>
          </p:spPr>
        </p:sp>
        <p:sp>
          <p:nvSpPr>
            <p:cNvPr name="TextBox 32" id="32"/>
            <p:cNvSpPr txBox="true"/>
            <p:nvPr/>
          </p:nvSpPr>
          <p:spPr>
            <a:xfrm>
              <a:off x="0" y="-47625"/>
              <a:ext cx="3008964" cy="1158675"/>
            </a:xfrm>
            <a:prstGeom prst="rect">
              <a:avLst/>
            </a:prstGeom>
          </p:spPr>
          <p:txBody>
            <a:bodyPr anchor="ctr" rtlCol="false" tIns="36696" lIns="36696" bIns="36696" rIns="36696"/>
            <a:lstStyle/>
            <a:p>
              <a:pPr algn="ctr">
                <a:lnSpc>
                  <a:spcPts val="1921"/>
                </a:lnSpc>
              </a:pPr>
            </a:p>
            <a:p>
              <a:pPr algn="ctr">
                <a:lnSpc>
                  <a:spcPts val="1921"/>
                </a:lnSpc>
              </a:pPr>
            </a:p>
            <a:p>
              <a:pPr algn="ctr">
                <a:lnSpc>
                  <a:spcPts val="1921"/>
                </a:lnSpc>
              </a:pPr>
            </a:p>
          </p:txBody>
        </p:sp>
      </p:grpSp>
      <p:sp>
        <p:nvSpPr>
          <p:cNvPr name="TextBox 33" id="33"/>
          <p:cNvSpPr txBox="true"/>
          <p:nvPr/>
        </p:nvSpPr>
        <p:spPr>
          <a:xfrm rot="0">
            <a:off x="1701473" y="1673939"/>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TextBox 34" id="34"/>
          <p:cNvSpPr txBox="true"/>
          <p:nvPr/>
        </p:nvSpPr>
        <p:spPr>
          <a:xfrm rot="0">
            <a:off x="8882287" y="1175644"/>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sp>
        <p:nvSpPr>
          <p:cNvPr name="TextBox 35" id="35"/>
          <p:cNvSpPr txBox="true"/>
          <p:nvPr/>
        </p:nvSpPr>
        <p:spPr>
          <a:xfrm rot="0">
            <a:off x="8804280" y="4381049"/>
            <a:ext cx="8012752" cy="2232660"/>
          </a:xfrm>
          <a:prstGeom prst="rect">
            <a:avLst/>
          </a:prstGeom>
        </p:spPr>
        <p:txBody>
          <a:bodyPr anchor="t" rtlCol="false" tIns="0" lIns="0" bIns="0" rIns="0">
            <a:spAutoFit/>
          </a:bodyPr>
          <a:lstStyle/>
          <a:p>
            <a:pPr algn="just" marL="453390" indent="-226695" lvl="1">
              <a:lnSpc>
                <a:spcPts val="2940"/>
              </a:lnSpc>
              <a:buFont typeface="Arial"/>
              <a:buChar char="•"/>
            </a:pPr>
            <a:r>
              <a:rPr lang="en-US" sz="2100">
                <a:solidFill>
                  <a:srgbClr val="000000"/>
                </a:solidFill>
                <a:latin typeface="Public Sans"/>
                <a:ea typeface="Public Sans"/>
                <a:cs typeface="Public Sans"/>
                <a:sym typeface="Public Sans"/>
              </a:rPr>
              <a:t>Achieve a cleaner and healthier atmosphere with the world's first food-grade O₂ Molecule Sanitizer, dispensed through our advanced Mist Atomizer. </a:t>
            </a:r>
          </a:p>
          <a:p>
            <a:pPr algn="just" marL="453390" indent="-226695" lvl="1">
              <a:lnSpc>
                <a:spcPts val="2940"/>
              </a:lnSpc>
              <a:buFont typeface="Arial"/>
              <a:buChar char="•"/>
            </a:pPr>
            <a:r>
              <a:rPr lang="en-US" sz="2100">
                <a:solidFill>
                  <a:srgbClr val="000000"/>
                </a:solidFill>
                <a:latin typeface="Public Sans"/>
                <a:ea typeface="Public Sans"/>
                <a:cs typeface="Public Sans"/>
                <a:sym typeface="Public Sans"/>
              </a:rPr>
              <a:t>This revolutionary sanitizer provides 99.99% germ protection while hydrating the skin—safe for all ages and effective over an area of up to 1,000 sq. ft.</a:t>
            </a:r>
          </a:p>
        </p:txBody>
      </p:sp>
      <p:sp>
        <p:nvSpPr>
          <p:cNvPr name="TextBox 36" id="36"/>
          <p:cNvSpPr txBox="true"/>
          <p:nvPr/>
        </p:nvSpPr>
        <p:spPr>
          <a:xfrm rot="0">
            <a:off x="2899500" y="6512337"/>
            <a:ext cx="1700570" cy="375285"/>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Mist atomizer</a:t>
            </a:r>
          </a:p>
        </p:txBody>
      </p:sp>
      <p:sp>
        <p:nvSpPr>
          <p:cNvPr name="TextBox 37" id="37"/>
          <p:cNvSpPr txBox="true"/>
          <p:nvPr/>
        </p:nvSpPr>
        <p:spPr>
          <a:xfrm rot="0">
            <a:off x="2910084" y="5186052"/>
            <a:ext cx="4079426" cy="746760"/>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BEAUTYFUL O2 Molecules Environment Sanitizer-5liters</a:t>
            </a:r>
          </a:p>
        </p:txBody>
      </p:sp>
      <p:sp>
        <p:nvSpPr>
          <p:cNvPr name="Freeform 38" id="38"/>
          <p:cNvSpPr/>
          <p:nvPr/>
        </p:nvSpPr>
        <p:spPr>
          <a:xfrm flipH="false" flipV="false" rot="0">
            <a:off x="11513396" y="3579104"/>
            <a:ext cx="2673437" cy="775936"/>
          </a:xfrm>
          <a:custGeom>
            <a:avLst/>
            <a:gdLst/>
            <a:ahLst/>
            <a:cxnLst/>
            <a:rect r="r" b="b" t="t" l="l"/>
            <a:pathLst>
              <a:path h="775936" w="2673437">
                <a:moveTo>
                  <a:pt x="0" y="0"/>
                </a:moveTo>
                <a:lnTo>
                  <a:pt x="2673437" y="0"/>
                </a:lnTo>
                <a:lnTo>
                  <a:pt x="2673437" y="775936"/>
                </a:lnTo>
                <a:lnTo>
                  <a:pt x="0" y="775936"/>
                </a:lnTo>
                <a:lnTo>
                  <a:pt x="0" y="0"/>
                </a:lnTo>
                <a:close/>
              </a:path>
            </a:pathLst>
          </a:custGeom>
          <a:blipFill>
            <a:blip r:embed="rId7"/>
            <a:stretch>
              <a:fillRect l="0" t="-39706" r="0" b="-103914"/>
            </a:stretch>
          </a:blipFill>
        </p:spPr>
      </p:sp>
      <p:sp>
        <p:nvSpPr>
          <p:cNvPr name="TextBox 39" id="39"/>
          <p:cNvSpPr txBox="true"/>
          <p:nvPr/>
        </p:nvSpPr>
        <p:spPr>
          <a:xfrm rot="0">
            <a:off x="9664597" y="3909922"/>
            <a:ext cx="1910065" cy="375285"/>
          </a:xfrm>
          <a:prstGeom prst="rect">
            <a:avLst/>
          </a:prstGeom>
        </p:spPr>
        <p:txBody>
          <a:bodyPr anchor="t" rtlCol="false" tIns="0" lIns="0" bIns="0" rIns="0">
            <a:spAutoFit/>
          </a:bodyPr>
          <a:lstStyle/>
          <a:p>
            <a:pPr algn="ctr">
              <a:lnSpc>
                <a:spcPts val="2940"/>
              </a:lnSpc>
              <a:spcBef>
                <a:spcPct val="0"/>
              </a:spcBef>
            </a:pPr>
            <a:r>
              <a:rPr lang="en-US" b="true" sz="2100">
                <a:solidFill>
                  <a:srgbClr val="000000"/>
                </a:solidFill>
                <a:latin typeface="Public Sans Bold"/>
                <a:ea typeface="Public Sans Bold"/>
                <a:cs typeface="Public Sans Bold"/>
                <a:sym typeface="Public Sans Bold"/>
              </a:rPr>
              <a:t>BEAUTYFUL </a:t>
            </a:r>
          </a:p>
        </p:txBody>
      </p:sp>
      <p:sp>
        <p:nvSpPr>
          <p:cNvPr name="Freeform 40" id="40"/>
          <p:cNvSpPr/>
          <p:nvPr/>
        </p:nvSpPr>
        <p:spPr>
          <a:xfrm flipH="false" flipV="false" rot="0">
            <a:off x="770186" y="83679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fast">
    <p:wipe dir="l"/>
  </p:transition>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Freeform 2" id="2"/>
          <p:cNvSpPr/>
          <p:nvPr/>
        </p:nvSpPr>
        <p:spPr>
          <a:xfrm flipH="true" flipV="true" rot="0">
            <a:off x="-2787332" y="0"/>
            <a:ext cx="22161529" cy="11080765"/>
          </a:xfrm>
          <a:custGeom>
            <a:avLst/>
            <a:gdLst/>
            <a:ahLst/>
            <a:cxnLst/>
            <a:rect r="r" b="b" t="t" l="l"/>
            <a:pathLst>
              <a:path h="11080765" w="22161529">
                <a:moveTo>
                  <a:pt x="22161529" y="11080765"/>
                </a:moveTo>
                <a:lnTo>
                  <a:pt x="0" y="11080765"/>
                </a:lnTo>
                <a:lnTo>
                  <a:pt x="0" y="0"/>
                </a:lnTo>
                <a:lnTo>
                  <a:pt x="22161529" y="0"/>
                </a:lnTo>
                <a:lnTo>
                  <a:pt x="22161529"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576903" y="1411805"/>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grpSp>
        <p:nvGrpSpPr>
          <p:cNvPr name="Group 4" id="4"/>
          <p:cNvGrpSpPr/>
          <p:nvPr/>
        </p:nvGrpSpPr>
        <p:grpSpPr>
          <a:xfrm rot="0">
            <a:off x="6445964" y="3010051"/>
            <a:ext cx="10595378" cy="985964"/>
            <a:chOff x="0" y="0"/>
            <a:chExt cx="3583239" cy="333442"/>
          </a:xfrm>
        </p:grpSpPr>
        <p:sp>
          <p:nvSpPr>
            <p:cNvPr name="Freeform 5" id="5"/>
            <p:cNvSpPr/>
            <p:nvPr/>
          </p:nvSpPr>
          <p:spPr>
            <a:xfrm flipH="false" flipV="false" rot="0">
              <a:off x="0" y="0"/>
              <a:ext cx="3583239" cy="333442"/>
            </a:xfrm>
            <a:custGeom>
              <a:avLst/>
              <a:gdLst/>
              <a:ahLst/>
              <a:cxnLst/>
              <a:rect r="r" b="b" t="t" l="l"/>
              <a:pathLst>
                <a:path h="333442" w="3583239">
                  <a:moveTo>
                    <a:pt x="12422" y="0"/>
                  </a:moveTo>
                  <a:lnTo>
                    <a:pt x="3570817" y="0"/>
                  </a:lnTo>
                  <a:cubicBezTo>
                    <a:pt x="3577677" y="0"/>
                    <a:pt x="3583239" y="5561"/>
                    <a:pt x="3583239" y="12422"/>
                  </a:cubicBezTo>
                  <a:lnTo>
                    <a:pt x="3583239" y="321020"/>
                  </a:lnTo>
                  <a:cubicBezTo>
                    <a:pt x="3583239" y="324315"/>
                    <a:pt x="3581930" y="327474"/>
                    <a:pt x="3579600" y="329804"/>
                  </a:cubicBezTo>
                  <a:cubicBezTo>
                    <a:pt x="3577271" y="332133"/>
                    <a:pt x="3574111" y="333442"/>
                    <a:pt x="3570817" y="333442"/>
                  </a:cubicBezTo>
                  <a:lnTo>
                    <a:pt x="12422" y="333442"/>
                  </a:lnTo>
                  <a:cubicBezTo>
                    <a:pt x="9127" y="333442"/>
                    <a:pt x="5968" y="332133"/>
                    <a:pt x="3638" y="329804"/>
                  </a:cubicBezTo>
                  <a:cubicBezTo>
                    <a:pt x="1309" y="327474"/>
                    <a:pt x="0" y="324315"/>
                    <a:pt x="0" y="321020"/>
                  </a:cubicBezTo>
                  <a:lnTo>
                    <a:pt x="0" y="12422"/>
                  </a:lnTo>
                  <a:cubicBezTo>
                    <a:pt x="0" y="9127"/>
                    <a:pt x="1309" y="5968"/>
                    <a:pt x="3638" y="3638"/>
                  </a:cubicBezTo>
                  <a:cubicBezTo>
                    <a:pt x="5968" y="1309"/>
                    <a:pt x="9127" y="0"/>
                    <a:pt x="12422" y="0"/>
                  </a:cubicBezTo>
                  <a:close/>
                </a:path>
              </a:pathLst>
            </a:custGeom>
            <a:solidFill>
              <a:srgbClr val="FFFFFF"/>
            </a:solidFill>
          </p:spPr>
        </p:sp>
        <p:sp>
          <p:nvSpPr>
            <p:cNvPr name="TextBox 6" id="6"/>
            <p:cNvSpPr txBox="true"/>
            <p:nvPr/>
          </p:nvSpPr>
          <p:spPr>
            <a:xfrm>
              <a:off x="0" y="-47625"/>
              <a:ext cx="3583239" cy="381067"/>
            </a:xfrm>
            <a:prstGeom prst="rect">
              <a:avLst/>
            </a:prstGeom>
          </p:spPr>
          <p:txBody>
            <a:bodyPr anchor="ctr" rtlCol="false" tIns="36696" lIns="36696" bIns="36696" rIns="36696"/>
            <a:lstStyle/>
            <a:p>
              <a:pPr algn="ctr">
                <a:lnSpc>
                  <a:spcPts val="1921"/>
                </a:lnSpc>
              </a:pPr>
            </a:p>
            <a:p>
              <a:pPr algn="ctr">
                <a:lnSpc>
                  <a:spcPts val="1921"/>
                </a:lnSpc>
              </a:pPr>
            </a:p>
          </p:txBody>
        </p:sp>
      </p:grpSp>
      <p:grpSp>
        <p:nvGrpSpPr>
          <p:cNvPr name="Group 7" id="7"/>
          <p:cNvGrpSpPr/>
          <p:nvPr/>
        </p:nvGrpSpPr>
        <p:grpSpPr>
          <a:xfrm rot="0">
            <a:off x="6445964" y="4852427"/>
            <a:ext cx="10595378" cy="898852"/>
            <a:chOff x="0" y="0"/>
            <a:chExt cx="3583239" cy="303982"/>
          </a:xfrm>
        </p:grpSpPr>
        <p:sp>
          <p:nvSpPr>
            <p:cNvPr name="Freeform 8" id="8"/>
            <p:cNvSpPr/>
            <p:nvPr/>
          </p:nvSpPr>
          <p:spPr>
            <a:xfrm flipH="false" flipV="false" rot="0">
              <a:off x="0" y="0"/>
              <a:ext cx="3583239" cy="303982"/>
            </a:xfrm>
            <a:custGeom>
              <a:avLst/>
              <a:gdLst/>
              <a:ahLst/>
              <a:cxnLst/>
              <a:rect r="r" b="b" t="t" l="l"/>
              <a:pathLst>
                <a:path h="303982" w="3583239">
                  <a:moveTo>
                    <a:pt x="12422" y="0"/>
                  </a:moveTo>
                  <a:lnTo>
                    <a:pt x="3570817" y="0"/>
                  </a:lnTo>
                  <a:cubicBezTo>
                    <a:pt x="3577677" y="0"/>
                    <a:pt x="3583239" y="5561"/>
                    <a:pt x="3583239" y="12422"/>
                  </a:cubicBezTo>
                  <a:lnTo>
                    <a:pt x="3583239" y="291560"/>
                  </a:lnTo>
                  <a:cubicBezTo>
                    <a:pt x="3583239" y="294854"/>
                    <a:pt x="3581930" y="298014"/>
                    <a:pt x="3579600" y="300343"/>
                  </a:cubicBezTo>
                  <a:cubicBezTo>
                    <a:pt x="3577271" y="302673"/>
                    <a:pt x="3574111" y="303982"/>
                    <a:pt x="3570817" y="303982"/>
                  </a:cubicBezTo>
                  <a:lnTo>
                    <a:pt x="12422" y="303982"/>
                  </a:lnTo>
                  <a:cubicBezTo>
                    <a:pt x="5561" y="303982"/>
                    <a:pt x="0" y="298420"/>
                    <a:pt x="0" y="291560"/>
                  </a:cubicBezTo>
                  <a:lnTo>
                    <a:pt x="0" y="12422"/>
                  </a:lnTo>
                  <a:cubicBezTo>
                    <a:pt x="0" y="9127"/>
                    <a:pt x="1309" y="5968"/>
                    <a:pt x="3638" y="3638"/>
                  </a:cubicBezTo>
                  <a:cubicBezTo>
                    <a:pt x="5968" y="1309"/>
                    <a:pt x="9127" y="0"/>
                    <a:pt x="12422" y="0"/>
                  </a:cubicBezTo>
                  <a:close/>
                </a:path>
              </a:pathLst>
            </a:custGeom>
            <a:solidFill>
              <a:srgbClr val="FFFFFF"/>
            </a:solidFill>
          </p:spPr>
        </p:sp>
        <p:sp>
          <p:nvSpPr>
            <p:cNvPr name="TextBox 9" id="9"/>
            <p:cNvSpPr txBox="true"/>
            <p:nvPr/>
          </p:nvSpPr>
          <p:spPr>
            <a:xfrm>
              <a:off x="0" y="-47625"/>
              <a:ext cx="3583239" cy="351607"/>
            </a:xfrm>
            <a:prstGeom prst="rect">
              <a:avLst/>
            </a:prstGeom>
          </p:spPr>
          <p:txBody>
            <a:bodyPr anchor="ctr" rtlCol="false" tIns="36696" lIns="36696" bIns="36696" rIns="36696"/>
            <a:lstStyle/>
            <a:p>
              <a:pPr algn="ctr">
                <a:lnSpc>
                  <a:spcPts val="1921"/>
                </a:lnSpc>
              </a:pPr>
            </a:p>
            <a:p>
              <a:pPr algn="ctr">
                <a:lnSpc>
                  <a:spcPts val="1921"/>
                </a:lnSpc>
              </a:pPr>
            </a:p>
          </p:txBody>
        </p:sp>
      </p:grpSp>
      <p:grpSp>
        <p:nvGrpSpPr>
          <p:cNvPr name="Group 10" id="10"/>
          <p:cNvGrpSpPr/>
          <p:nvPr/>
        </p:nvGrpSpPr>
        <p:grpSpPr>
          <a:xfrm rot="0">
            <a:off x="14746831" y="341888"/>
            <a:ext cx="6317871" cy="785712"/>
            <a:chOff x="0" y="0"/>
            <a:chExt cx="8423828" cy="1047616"/>
          </a:xfrm>
        </p:grpSpPr>
        <p:grpSp>
          <p:nvGrpSpPr>
            <p:cNvPr name="Group 11" id="11"/>
            <p:cNvGrpSpPr/>
            <p:nvPr/>
          </p:nvGrpSpPr>
          <p:grpSpPr>
            <a:xfrm rot="0">
              <a:off x="0" y="0"/>
              <a:ext cx="8423828" cy="1047616"/>
              <a:chOff x="0" y="0"/>
              <a:chExt cx="2246354" cy="279364"/>
            </a:xfrm>
          </p:grpSpPr>
          <p:sp>
            <p:nvSpPr>
              <p:cNvPr name="Freeform 12" id="12"/>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3" id="13"/>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4" id="14"/>
            <p:cNvGrpSpPr/>
            <p:nvPr/>
          </p:nvGrpSpPr>
          <p:grpSpPr>
            <a:xfrm rot="0">
              <a:off x="408724" y="118304"/>
              <a:ext cx="2433022" cy="811007"/>
              <a:chOff x="0" y="0"/>
              <a:chExt cx="812800" cy="270933"/>
            </a:xfrm>
          </p:grpSpPr>
          <p:sp>
            <p:nvSpPr>
              <p:cNvPr name="Freeform 15" id="15"/>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6" id="16"/>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7" id="17"/>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4"/>
              <a:stretch>
                <a:fillRect l="0" t="0" r="0" b="0"/>
              </a:stretch>
            </a:blipFill>
          </p:spPr>
        </p:sp>
      </p:grpSp>
      <p:grpSp>
        <p:nvGrpSpPr>
          <p:cNvPr name="Group 18" id="18"/>
          <p:cNvGrpSpPr/>
          <p:nvPr/>
        </p:nvGrpSpPr>
        <p:grpSpPr>
          <a:xfrm rot="0">
            <a:off x="6445964" y="6523112"/>
            <a:ext cx="10595378" cy="1042907"/>
            <a:chOff x="0" y="0"/>
            <a:chExt cx="3583239" cy="352699"/>
          </a:xfrm>
        </p:grpSpPr>
        <p:sp>
          <p:nvSpPr>
            <p:cNvPr name="Freeform 19" id="19"/>
            <p:cNvSpPr/>
            <p:nvPr/>
          </p:nvSpPr>
          <p:spPr>
            <a:xfrm flipH="false" flipV="false" rot="0">
              <a:off x="0" y="0"/>
              <a:ext cx="3583239" cy="352699"/>
            </a:xfrm>
            <a:custGeom>
              <a:avLst/>
              <a:gdLst/>
              <a:ahLst/>
              <a:cxnLst/>
              <a:rect r="r" b="b" t="t" l="l"/>
              <a:pathLst>
                <a:path h="352699" w="3583239">
                  <a:moveTo>
                    <a:pt x="12422" y="0"/>
                  </a:moveTo>
                  <a:lnTo>
                    <a:pt x="3570817" y="0"/>
                  </a:lnTo>
                  <a:cubicBezTo>
                    <a:pt x="3577677" y="0"/>
                    <a:pt x="3583239" y="5561"/>
                    <a:pt x="3583239" y="12422"/>
                  </a:cubicBezTo>
                  <a:lnTo>
                    <a:pt x="3583239" y="340278"/>
                  </a:lnTo>
                  <a:cubicBezTo>
                    <a:pt x="3583239" y="343572"/>
                    <a:pt x="3581930" y="346732"/>
                    <a:pt x="3579600" y="349061"/>
                  </a:cubicBezTo>
                  <a:cubicBezTo>
                    <a:pt x="3577271" y="351391"/>
                    <a:pt x="3574111" y="352699"/>
                    <a:pt x="3570817" y="352699"/>
                  </a:cubicBezTo>
                  <a:lnTo>
                    <a:pt x="12422" y="352699"/>
                  </a:lnTo>
                  <a:cubicBezTo>
                    <a:pt x="9127" y="352699"/>
                    <a:pt x="5968" y="351391"/>
                    <a:pt x="3638" y="349061"/>
                  </a:cubicBezTo>
                  <a:cubicBezTo>
                    <a:pt x="1309" y="346732"/>
                    <a:pt x="0" y="343572"/>
                    <a:pt x="0" y="340278"/>
                  </a:cubicBezTo>
                  <a:lnTo>
                    <a:pt x="0" y="12422"/>
                  </a:lnTo>
                  <a:cubicBezTo>
                    <a:pt x="0" y="9127"/>
                    <a:pt x="1309" y="5968"/>
                    <a:pt x="3638" y="3638"/>
                  </a:cubicBezTo>
                  <a:cubicBezTo>
                    <a:pt x="5968" y="1309"/>
                    <a:pt x="9127" y="0"/>
                    <a:pt x="12422" y="0"/>
                  </a:cubicBezTo>
                  <a:close/>
                </a:path>
              </a:pathLst>
            </a:custGeom>
            <a:solidFill>
              <a:srgbClr val="FFFFFF"/>
            </a:solidFill>
          </p:spPr>
        </p:sp>
        <p:sp>
          <p:nvSpPr>
            <p:cNvPr name="TextBox 20" id="20"/>
            <p:cNvSpPr txBox="true"/>
            <p:nvPr/>
          </p:nvSpPr>
          <p:spPr>
            <a:xfrm>
              <a:off x="0" y="-47625"/>
              <a:ext cx="3583239" cy="400324"/>
            </a:xfrm>
            <a:prstGeom prst="rect">
              <a:avLst/>
            </a:prstGeom>
          </p:spPr>
          <p:txBody>
            <a:bodyPr anchor="ctr" rtlCol="false" tIns="36696" lIns="36696" bIns="36696" rIns="36696"/>
            <a:lstStyle/>
            <a:p>
              <a:pPr algn="ctr">
                <a:lnSpc>
                  <a:spcPts val="1921"/>
                </a:lnSpc>
              </a:pPr>
            </a:p>
            <a:p>
              <a:pPr algn="ctr">
                <a:lnSpc>
                  <a:spcPts val="1921"/>
                </a:lnSpc>
              </a:pPr>
            </a:p>
          </p:txBody>
        </p:sp>
      </p:grpSp>
      <p:grpSp>
        <p:nvGrpSpPr>
          <p:cNvPr name="Group 21" id="21"/>
          <p:cNvGrpSpPr/>
          <p:nvPr/>
        </p:nvGrpSpPr>
        <p:grpSpPr>
          <a:xfrm rot="0">
            <a:off x="2375217" y="3010051"/>
            <a:ext cx="3534780" cy="936868"/>
            <a:chOff x="0" y="0"/>
            <a:chExt cx="1001196" cy="265360"/>
          </a:xfrm>
        </p:grpSpPr>
        <p:sp>
          <p:nvSpPr>
            <p:cNvPr name="Freeform 22" id="22"/>
            <p:cNvSpPr/>
            <p:nvPr/>
          </p:nvSpPr>
          <p:spPr>
            <a:xfrm flipH="false" flipV="false" rot="0">
              <a:off x="0" y="0"/>
              <a:ext cx="1001196" cy="265360"/>
            </a:xfrm>
            <a:custGeom>
              <a:avLst/>
              <a:gdLst/>
              <a:ahLst/>
              <a:cxnLst/>
              <a:rect r="r" b="b" t="t" l="l"/>
              <a:pathLst>
                <a:path h="265360" w="1001196">
                  <a:moveTo>
                    <a:pt x="32853" y="0"/>
                  </a:moveTo>
                  <a:lnTo>
                    <a:pt x="968343" y="0"/>
                  </a:lnTo>
                  <a:cubicBezTo>
                    <a:pt x="986487" y="0"/>
                    <a:pt x="1001196" y="14709"/>
                    <a:pt x="1001196" y="32853"/>
                  </a:cubicBezTo>
                  <a:lnTo>
                    <a:pt x="1001196" y="232507"/>
                  </a:lnTo>
                  <a:cubicBezTo>
                    <a:pt x="1001196" y="250651"/>
                    <a:pt x="986487" y="265360"/>
                    <a:pt x="968343" y="265360"/>
                  </a:cubicBezTo>
                  <a:lnTo>
                    <a:pt x="32853" y="265360"/>
                  </a:lnTo>
                  <a:cubicBezTo>
                    <a:pt x="14709" y="265360"/>
                    <a:pt x="0" y="250651"/>
                    <a:pt x="0" y="232507"/>
                  </a:cubicBezTo>
                  <a:lnTo>
                    <a:pt x="0" y="32853"/>
                  </a:lnTo>
                  <a:cubicBezTo>
                    <a:pt x="0" y="14709"/>
                    <a:pt x="14709" y="0"/>
                    <a:pt x="32853" y="0"/>
                  </a:cubicBezTo>
                  <a:close/>
                </a:path>
              </a:pathLst>
            </a:custGeom>
            <a:solidFill>
              <a:srgbClr val="000000">
                <a:alpha val="0"/>
              </a:srgbClr>
            </a:solidFill>
            <a:ln w="28575" cap="sq">
              <a:solidFill>
                <a:srgbClr val="737373"/>
              </a:solidFill>
              <a:prstDash val="solid"/>
              <a:miter/>
            </a:ln>
          </p:spPr>
        </p:sp>
        <p:sp>
          <p:nvSpPr>
            <p:cNvPr name="TextBox 23" id="23"/>
            <p:cNvSpPr txBox="true"/>
            <p:nvPr/>
          </p:nvSpPr>
          <p:spPr>
            <a:xfrm>
              <a:off x="0" y="-38100"/>
              <a:ext cx="1001196" cy="303460"/>
            </a:xfrm>
            <a:prstGeom prst="rect">
              <a:avLst/>
            </a:prstGeom>
          </p:spPr>
          <p:txBody>
            <a:bodyPr anchor="ctr" rtlCol="false" tIns="69124" lIns="69124" bIns="69124" rIns="69124"/>
            <a:lstStyle/>
            <a:p>
              <a:pPr algn="ctr">
                <a:lnSpc>
                  <a:spcPts val="2666"/>
                </a:lnSpc>
                <a:spcBef>
                  <a:spcPct val="0"/>
                </a:spcBef>
              </a:pPr>
            </a:p>
          </p:txBody>
        </p:sp>
      </p:grpSp>
      <p:grpSp>
        <p:nvGrpSpPr>
          <p:cNvPr name="Group 24" id="24"/>
          <p:cNvGrpSpPr/>
          <p:nvPr/>
        </p:nvGrpSpPr>
        <p:grpSpPr>
          <a:xfrm rot="0">
            <a:off x="2638536" y="3238115"/>
            <a:ext cx="381898" cy="381898"/>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26" id="26"/>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sp>
        <p:nvSpPr>
          <p:cNvPr name="Freeform 27" id="27"/>
          <p:cNvSpPr/>
          <p:nvPr/>
        </p:nvSpPr>
        <p:spPr>
          <a:xfrm flipH="false" flipV="false" rot="0">
            <a:off x="770186" y="836794"/>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0">
            <a:off x="3005287" y="3191587"/>
            <a:ext cx="3056472" cy="776729"/>
          </a:xfrm>
          <a:custGeom>
            <a:avLst/>
            <a:gdLst/>
            <a:ahLst/>
            <a:cxnLst/>
            <a:rect r="r" b="b" t="t" l="l"/>
            <a:pathLst>
              <a:path h="776729" w="3056472">
                <a:moveTo>
                  <a:pt x="0" y="0"/>
                </a:moveTo>
                <a:lnTo>
                  <a:pt x="3056472" y="0"/>
                </a:lnTo>
                <a:lnTo>
                  <a:pt x="3056472" y="776729"/>
                </a:lnTo>
                <a:lnTo>
                  <a:pt x="0" y="776729"/>
                </a:lnTo>
                <a:lnTo>
                  <a:pt x="0" y="0"/>
                </a:lnTo>
                <a:close/>
              </a:path>
            </a:pathLst>
          </a:custGeom>
          <a:blipFill>
            <a:blip r:embed="rId7"/>
            <a:stretch>
              <a:fillRect l="-217881" t="-698607" r="-213524" b="-679982"/>
            </a:stretch>
          </a:blipFill>
        </p:spPr>
      </p:sp>
      <p:grpSp>
        <p:nvGrpSpPr>
          <p:cNvPr name="Group 29" id="29"/>
          <p:cNvGrpSpPr/>
          <p:nvPr/>
        </p:nvGrpSpPr>
        <p:grpSpPr>
          <a:xfrm rot="0">
            <a:off x="2360070" y="4768416"/>
            <a:ext cx="3549927" cy="1065539"/>
            <a:chOff x="0" y="0"/>
            <a:chExt cx="4733236" cy="1420719"/>
          </a:xfrm>
        </p:grpSpPr>
        <p:grpSp>
          <p:nvGrpSpPr>
            <p:cNvPr name="Group 30" id="30"/>
            <p:cNvGrpSpPr/>
            <p:nvPr/>
          </p:nvGrpSpPr>
          <p:grpSpPr>
            <a:xfrm rot="0">
              <a:off x="0" y="0"/>
              <a:ext cx="4733236" cy="1420719"/>
              <a:chOff x="0" y="0"/>
              <a:chExt cx="1005486" cy="301805"/>
            </a:xfrm>
          </p:grpSpPr>
          <p:sp>
            <p:nvSpPr>
              <p:cNvPr name="Freeform 31" id="31"/>
              <p:cNvSpPr/>
              <p:nvPr/>
            </p:nvSpPr>
            <p:spPr>
              <a:xfrm flipH="false" flipV="false" rot="0">
                <a:off x="0" y="0"/>
                <a:ext cx="1005486" cy="301805"/>
              </a:xfrm>
              <a:custGeom>
                <a:avLst/>
                <a:gdLst/>
                <a:ahLst/>
                <a:cxnLst/>
                <a:rect r="r" b="b" t="t" l="l"/>
                <a:pathLst>
                  <a:path h="301805" w="1005486">
                    <a:moveTo>
                      <a:pt x="81502" y="0"/>
                    </a:moveTo>
                    <a:lnTo>
                      <a:pt x="923984" y="0"/>
                    </a:lnTo>
                    <a:cubicBezTo>
                      <a:pt x="945600" y="0"/>
                      <a:pt x="966330" y="8587"/>
                      <a:pt x="981615" y="23871"/>
                    </a:cubicBezTo>
                    <a:cubicBezTo>
                      <a:pt x="996900" y="39156"/>
                      <a:pt x="1005486" y="59886"/>
                      <a:pt x="1005486" y="81502"/>
                    </a:cubicBezTo>
                    <a:lnTo>
                      <a:pt x="1005486" y="220303"/>
                    </a:lnTo>
                    <a:cubicBezTo>
                      <a:pt x="1005486" y="265315"/>
                      <a:pt x="968997" y="301805"/>
                      <a:pt x="923984" y="301805"/>
                    </a:cubicBezTo>
                    <a:lnTo>
                      <a:pt x="81502" y="301805"/>
                    </a:lnTo>
                    <a:cubicBezTo>
                      <a:pt x="59886" y="301805"/>
                      <a:pt x="39156" y="293218"/>
                      <a:pt x="23871" y="277933"/>
                    </a:cubicBezTo>
                    <a:cubicBezTo>
                      <a:pt x="8587" y="262649"/>
                      <a:pt x="0" y="241919"/>
                      <a:pt x="0" y="220303"/>
                    </a:cubicBezTo>
                    <a:lnTo>
                      <a:pt x="0" y="81502"/>
                    </a:lnTo>
                    <a:cubicBezTo>
                      <a:pt x="0" y="36490"/>
                      <a:pt x="36490" y="0"/>
                      <a:pt x="81502" y="0"/>
                    </a:cubicBezTo>
                    <a:close/>
                  </a:path>
                </a:pathLst>
              </a:custGeom>
              <a:solidFill>
                <a:srgbClr val="000000">
                  <a:alpha val="0"/>
                </a:srgbClr>
              </a:solidFill>
              <a:ln w="28575" cap="sq">
                <a:solidFill>
                  <a:srgbClr val="737373"/>
                </a:solidFill>
                <a:prstDash val="solid"/>
                <a:miter/>
              </a:ln>
            </p:spPr>
          </p:sp>
          <p:sp>
            <p:nvSpPr>
              <p:cNvPr name="TextBox 32" id="32"/>
              <p:cNvSpPr txBox="true"/>
              <p:nvPr/>
            </p:nvSpPr>
            <p:spPr>
              <a:xfrm>
                <a:off x="0" y="-38100"/>
                <a:ext cx="1005486" cy="339905"/>
              </a:xfrm>
              <a:prstGeom prst="rect">
                <a:avLst/>
              </a:prstGeom>
            </p:spPr>
            <p:txBody>
              <a:bodyPr anchor="ctr" rtlCol="false" tIns="27745" lIns="27745" bIns="27745" rIns="27745"/>
              <a:lstStyle/>
              <a:p>
                <a:pPr algn="ctr">
                  <a:lnSpc>
                    <a:spcPts val="2667"/>
                  </a:lnSpc>
                  <a:spcBef>
                    <a:spcPct val="0"/>
                  </a:spcBef>
                </a:pPr>
              </a:p>
            </p:txBody>
          </p:sp>
        </p:grpSp>
        <p:sp>
          <p:nvSpPr>
            <p:cNvPr name="TextBox 33" id="33"/>
            <p:cNvSpPr txBox="true"/>
            <p:nvPr/>
          </p:nvSpPr>
          <p:spPr>
            <a:xfrm rot="0">
              <a:off x="1313374" y="696820"/>
              <a:ext cx="1891676" cy="500798"/>
            </a:xfrm>
            <a:prstGeom prst="rect">
              <a:avLst/>
            </a:prstGeom>
          </p:spPr>
          <p:txBody>
            <a:bodyPr anchor="t" rtlCol="false" tIns="0" lIns="0" bIns="0" rIns="0">
              <a:spAutoFit/>
            </a:bodyPr>
            <a:lstStyle/>
            <a:p>
              <a:pPr algn="ctr">
                <a:lnSpc>
                  <a:spcPts val="2490"/>
                </a:lnSpc>
              </a:pPr>
              <a:r>
                <a:rPr lang="en-US" sz="2515" b="true">
                  <a:solidFill>
                    <a:srgbClr val="FFFFFF"/>
                  </a:solidFill>
                  <a:latin typeface="Futura Bold"/>
                  <a:ea typeface="Futura Bold"/>
                  <a:cs typeface="Futura Bold"/>
                  <a:sym typeface="Futura Bold"/>
                </a:rPr>
                <a:t>INTIMACY</a:t>
              </a:r>
            </a:p>
          </p:txBody>
        </p:sp>
        <p:sp>
          <p:nvSpPr>
            <p:cNvPr name="Freeform 34" id="34"/>
            <p:cNvSpPr/>
            <p:nvPr/>
          </p:nvSpPr>
          <p:spPr>
            <a:xfrm flipH="false" flipV="false" rot="0">
              <a:off x="1197342" y="298608"/>
              <a:ext cx="776780" cy="648611"/>
            </a:xfrm>
            <a:custGeom>
              <a:avLst/>
              <a:gdLst/>
              <a:ahLst/>
              <a:cxnLst/>
              <a:rect r="r" b="b" t="t" l="l"/>
              <a:pathLst>
                <a:path h="648611" w="776780">
                  <a:moveTo>
                    <a:pt x="0" y="0"/>
                  </a:moveTo>
                  <a:lnTo>
                    <a:pt x="776779" y="0"/>
                  </a:lnTo>
                  <a:lnTo>
                    <a:pt x="776779" y="648611"/>
                  </a:lnTo>
                  <a:lnTo>
                    <a:pt x="0" y="6486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35" id="35"/>
            <p:cNvGrpSpPr/>
            <p:nvPr/>
          </p:nvGrpSpPr>
          <p:grpSpPr>
            <a:xfrm rot="0">
              <a:off x="371288" y="540682"/>
              <a:ext cx="509197" cy="509197"/>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37" id="37"/>
              <p:cNvSpPr txBox="true"/>
              <p:nvPr/>
            </p:nvSpPr>
            <p:spPr>
              <a:xfrm>
                <a:off x="76200" y="38100"/>
                <a:ext cx="660400" cy="698500"/>
              </a:xfrm>
              <a:prstGeom prst="rect">
                <a:avLst/>
              </a:prstGeom>
            </p:spPr>
            <p:txBody>
              <a:bodyPr anchor="ctr" rtlCol="false" tIns="27745" lIns="27745" bIns="27745" rIns="27745"/>
              <a:lstStyle/>
              <a:p>
                <a:pPr algn="ctr">
                  <a:lnSpc>
                    <a:spcPts val="2667"/>
                  </a:lnSpc>
                </a:pPr>
              </a:p>
            </p:txBody>
          </p:sp>
        </p:grpSp>
      </p:grpSp>
      <p:grpSp>
        <p:nvGrpSpPr>
          <p:cNvPr name="Group 38" id="38"/>
          <p:cNvGrpSpPr/>
          <p:nvPr/>
        </p:nvGrpSpPr>
        <p:grpSpPr>
          <a:xfrm rot="0">
            <a:off x="2375217" y="6498972"/>
            <a:ext cx="3534780" cy="1136832"/>
            <a:chOff x="0" y="0"/>
            <a:chExt cx="1001196" cy="321998"/>
          </a:xfrm>
        </p:grpSpPr>
        <p:sp>
          <p:nvSpPr>
            <p:cNvPr name="Freeform 39" id="39"/>
            <p:cNvSpPr/>
            <p:nvPr/>
          </p:nvSpPr>
          <p:spPr>
            <a:xfrm flipH="false" flipV="false" rot="0">
              <a:off x="0" y="0"/>
              <a:ext cx="1001196" cy="321998"/>
            </a:xfrm>
            <a:custGeom>
              <a:avLst/>
              <a:gdLst/>
              <a:ahLst/>
              <a:cxnLst/>
              <a:rect r="r" b="b" t="t" l="l"/>
              <a:pathLst>
                <a:path h="321998" w="1001196">
                  <a:moveTo>
                    <a:pt x="32853" y="0"/>
                  </a:moveTo>
                  <a:lnTo>
                    <a:pt x="968343" y="0"/>
                  </a:lnTo>
                  <a:cubicBezTo>
                    <a:pt x="986487" y="0"/>
                    <a:pt x="1001196" y="14709"/>
                    <a:pt x="1001196" y="32853"/>
                  </a:cubicBezTo>
                  <a:lnTo>
                    <a:pt x="1001196" y="289145"/>
                  </a:lnTo>
                  <a:cubicBezTo>
                    <a:pt x="1001196" y="307289"/>
                    <a:pt x="986487" y="321998"/>
                    <a:pt x="968343" y="321998"/>
                  </a:cubicBezTo>
                  <a:lnTo>
                    <a:pt x="32853" y="321998"/>
                  </a:lnTo>
                  <a:cubicBezTo>
                    <a:pt x="14709" y="321998"/>
                    <a:pt x="0" y="307289"/>
                    <a:pt x="0" y="289145"/>
                  </a:cubicBezTo>
                  <a:lnTo>
                    <a:pt x="0" y="32853"/>
                  </a:lnTo>
                  <a:cubicBezTo>
                    <a:pt x="0" y="14709"/>
                    <a:pt x="14709" y="0"/>
                    <a:pt x="32853" y="0"/>
                  </a:cubicBezTo>
                  <a:close/>
                </a:path>
              </a:pathLst>
            </a:custGeom>
            <a:solidFill>
              <a:srgbClr val="000000">
                <a:alpha val="0"/>
              </a:srgbClr>
            </a:solidFill>
            <a:ln w="28575" cap="sq">
              <a:solidFill>
                <a:srgbClr val="737373"/>
              </a:solidFill>
              <a:prstDash val="solid"/>
              <a:miter/>
            </a:ln>
          </p:spPr>
        </p:sp>
        <p:sp>
          <p:nvSpPr>
            <p:cNvPr name="TextBox 40" id="40"/>
            <p:cNvSpPr txBox="true"/>
            <p:nvPr/>
          </p:nvSpPr>
          <p:spPr>
            <a:xfrm>
              <a:off x="0" y="-38100"/>
              <a:ext cx="1001196" cy="360098"/>
            </a:xfrm>
            <a:prstGeom prst="rect">
              <a:avLst/>
            </a:prstGeom>
          </p:spPr>
          <p:txBody>
            <a:bodyPr anchor="ctr" rtlCol="false" tIns="69124" lIns="69124" bIns="69124" rIns="69124"/>
            <a:lstStyle/>
            <a:p>
              <a:pPr algn="ctr">
                <a:lnSpc>
                  <a:spcPts val="2666"/>
                </a:lnSpc>
                <a:spcBef>
                  <a:spcPct val="0"/>
                </a:spcBef>
              </a:pPr>
            </a:p>
          </p:txBody>
        </p:sp>
      </p:grpSp>
      <p:grpSp>
        <p:nvGrpSpPr>
          <p:cNvPr name="Group 41" id="41"/>
          <p:cNvGrpSpPr/>
          <p:nvPr/>
        </p:nvGrpSpPr>
        <p:grpSpPr>
          <a:xfrm rot="0">
            <a:off x="2623389" y="6825454"/>
            <a:ext cx="381898" cy="381898"/>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43" id="43"/>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44" id="44"/>
          <p:cNvGrpSpPr/>
          <p:nvPr/>
        </p:nvGrpSpPr>
        <p:grpSpPr>
          <a:xfrm rot="0">
            <a:off x="3289208" y="6632754"/>
            <a:ext cx="2181241" cy="1003050"/>
            <a:chOff x="0" y="0"/>
            <a:chExt cx="2908321" cy="1337400"/>
          </a:xfrm>
        </p:grpSpPr>
        <p:sp>
          <p:nvSpPr>
            <p:cNvPr name="TextBox 45" id="45"/>
            <p:cNvSpPr txBox="true"/>
            <p:nvPr/>
          </p:nvSpPr>
          <p:spPr>
            <a:xfrm rot="0">
              <a:off x="215121" y="445538"/>
              <a:ext cx="1467664" cy="594527"/>
            </a:xfrm>
            <a:prstGeom prst="rect">
              <a:avLst/>
            </a:prstGeom>
          </p:spPr>
          <p:txBody>
            <a:bodyPr anchor="t" rtlCol="false" tIns="0" lIns="0" bIns="0" rIns="0">
              <a:spAutoFit/>
            </a:bodyPr>
            <a:lstStyle/>
            <a:p>
              <a:pPr algn="ctr">
                <a:lnSpc>
                  <a:spcPts val="2788"/>
                </a:lnSpc>
              </a:pPr>
              <a:r>
                <a:rPr lang="en-US" sz="1991" spc="243">
                  <a:solidFill>
                    <a:srgbClr val="FFFFFF"/>
                  </a:solidFill>
                  <a:latin typeface="Findel"/>
                  <a:ea typeface="Findel"/>
                  <a:cs typeface="Findel"/>
                  <a:sym typeface="Findel"/>
                </a:rPr>
                <a:t>lim </a:t>
              </a:r>
            </a:p>
            <a:p>
              <a:pPr algn="ctr">
                <a:lnSpc>
                  <a:spcPts val="661"/>
                </a:lnSpc>
              </a:pPr>
            </a:p>
          </p:txBody>
        </p:sp>
        <p:sp>
          <p:nvSpPr>
            <p:cNvPr name="TextBox 46" id="46"/>
            <p:cNvSpPr txBox="true"/>
            <p:nvPr/>
          </p:nvSpPr>
          <p:spPr>
            <a:xfrm rot="0">
              <a:off x="2241317" y="445538"/>
              <a:ext cx="667004" cy="450067"/>
            </a:xfrm>
            <a:prstGeom prst="rect">
              <a:avLst/>
            </a:prstGeom>
          </p:spPr>
          <p:txBody>
            <a:bodyPr anchor="t" rtlCol="false" tIns="0" lIns="0" bIns="0" rIns="0">
              <a:spAutoFit/>
            </a:bodyPr>
            <a:lstStyle/>
            <a:p>
              <a:pPr algn="l">
                <a:lnSpc>
                  <a:spcPts val="2788"/>
                </a:lnSpc>
              </a:pPr>
              <a:r>
                <a:rPr lang="en-US" sz="1991" spc="243">
                  <a:solidFill>
                    <a:srgbClr val="FFFFFF"/>
                  </a:solidFill>
                  <a:latin typeface="Findel"/>
                  <a:ea typeface="Findel"/>
                  <a:cs typeface="Findel"/>
                  <a:sym typeface="Findel"/>
                </a:rPr>
                <a:t>ST</a:t>
              </a:r>
            </a:p>
          </p:txBody>
        </p:sp>
        <p:sp>
          <p:nvSpPr>
            <p:cNvPr name="TextBox 47" id="47"/>
            <p:cNvSpPr txBox="true"/>
            <p:nvPr/>
          </p:nvSpPr>
          <p:spPr>
            <a:xfrm rot="0">
              <a:off x="1143995" y="-171450"/>
              <a:ext cx="709350" cy="1508850"/>
            </a:xfrm>
            <a:prstGeom prst="rect">
              <a:avLst/>
            </a:prstGeom>
          </p:spPr>
          <p:txBody>
            <a:bodyPr anchor="t" rtlCol="false" tIns="0" lIns="0" bIns="0" rIns="0">
              <a:spAutoFit/>
            </a:bodyPr>
            <a:lstStyle/>
            <a:p>
              <a:pPr algn="l">
                <a:lnSpc>
                  <a:spcPts val="9288"/>
                </a:lnSpc>
              </a:pPr>
              <a:r>
                <a:rPr lang="en-US" sz="6634">
                  <a:solidFill>
                    <a:srgbClr val="FEFEFE"/>
                  </a:solidFill>
                  <a:latin typeface="Findel"/>
                  <a:ea typeface="Findel"/>
                  <a:cs typeface="Findel"/>
                  <a:sym typeface="Findel"/>
                </a:rPr>
                <a:t>b</a:t>
              </a:r>
            </a:p>
          </p:txBody>
        </p:sp>
        <p:sp>
          <p:nvSpPr>
            <p:cNvPr name="TextBox 48" id="48"/>
            <p:cNvSpPr txBox="true"/>
            <p:nvPr/>
          </p:nvSpPr>
          <p:spPr>
            <a:xfrm rot="0">
              <a:off x="0" y="86016"/>
              <a:ext cx="605521" cy="1053340"/>
            </a:xfrm>
            <a:prstGeom prst="rect">
              <a:avLst/>
            </a:prstGeom>
          </p:spPr>
          <p:txBody>
            <a:bodyPr anchor="t" rtlCol="false" tIns="0" lIns="0" bIns="0" rIns="0">
              <a:spAutoFit/>
            </a:bodyPr>
            <a:lstStyle/>
            <a:p>
              <a:pPr algn="l">
                <a:lnSpc>
                  <a:spcPts val="6922"/>
                </a:lnSpc>
              </a:pPr>
              <a:r>
                <a:rPr lang="en-US" sz="4944">
                  <a:solidFill>
                    <a:srgbClr val="FFFFFF"/>
                  </a:solidFill>
                  <a:latin typeface="Findel"/>
                  <a:ea typeface="Findel"/>
                  <a:cs typeface="Findel"/>
                  <a:sym typeface="Findel"/>
                </a:rPr>
                <a:t>S</a:t>
              </a:r>
            </a:p>
          </p:txBody>
        </p:sp>
        <p:sp>
          <p:nvSpPr>
            <p:cNvPr name="Freeform 49" id="49"/>
            <p:cNvSpPr/>
            <p:nvPr/>
          </p:nvSpPr>
          <p:spPr>
            <a:xfrm flipH="false" flipV="false" rot="0">
              <a:off x="1767271" y="493163"/>
              <a:ext cx="270240" cy="246594"/>
            </a:xfrm>
            <a:custGeom>
              <a:avLst/>
              <a:gdLst/>
              <a:ahLst/>
              <a:cxnLst/>
              <a:rect r="r" b="b" t="t" l="l"/>
              <a:pathLst>
                <a:path h="246594" w="270240">
                  <a:moveTo>
                    <a:pt x="0" y="0"/>
                  </a:moveTo>
                  <a:lnTo>
                    <a:pt x="270240" y="0"/>
                  </a:lnTo>
                  <a:lnTo>
                    <a:pt x="270240" y="246594"/>
                  </a:lnTo>
                  <a:lnTo>
                    <a:pt x="0" y="2465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0" id="50"/>
            <p:cNvSpPr/>
            <p:nvPr/>
          </p:nvSpPr>
          <p:spPr>
            <a:xfrm flipH="false" flipV="false" rot="0">
              <a:off x="2000938" y="493163"/>
              <a:ext cx="270956" cy="247248"/>
            </a:xfrm>
            <a:custGeom>
              <a:avLst/>
              <a:gdLst/>
              <a:ahLst/>
              <a:cxnLst/>
              <a:rect r="r" b="b" t="t" l="l"/>
              <a:pathLst>
                <a:path h="247248" w="270956">
                  <a:moveTo>
                    <a:pt x="0" y="0"/>
                  </a:moveTo>
                  <a:lnTo>
                    <a:pt x="270957" y="0"/>
                  </a:lnTo>
                  <a:lnTo>
                    <a:pt x="270957" y="247248"/>
                  </a:lnTo>
                  <a:lnTo>
                    <a:pt x="0" y="24724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grpSp>
        <p:nvGrpSpPr>
          <p:cNvPr name="Group 51" id="51"/>
          <p:cNvGrpSpPr/>
          <p:nvPr/>
        </p:nvGrpSpPr>
        <p:grpSpPr>
          <a:xfrm rot="0">
            <a:off x="2375217" y="8121468"/>
            <a:ext cx="3534780" cy="1136832"/>
            <a:chOff x="0" y="0"/>
            <a:chExt cx="1001196" cy="321998"/>
          </a:xfrm>
        </p:grpSpPr>
        <p:sp>
          <p:nvSpPr>
            <p:cNvPr name="Freeform 52" id="52"/>
            <p:cNvSpPr/>
            <p:nvPr/>
          </p:nvSpPr>
          <p:spPr>
            <a:xfrm flipH="false" flipV="false" rot="0">
              <a:off x="0" y="0"/>
              <a:ext cx="1001196" cy="321998"/>
            </a:xfrm>
            <a:custGeom>
              <a:avLst/>
              <a:gdLst/>
              <a:ahLst/>
              <a:cxnLst/>
              <a:rect r="r" b="b" t="t" l="l"/>
              <a:pathLst>
                <a:path h="321998" w="1001196">
                  <a:moveTo>
                    <a:pt x="32853" y="0"/>
                  </a:moveTo>
                  <a:lnTo>
                    <a:pt x="968343" y="0"/>
                  </a:lnTo>
                  <a:cubicBezTo>
                    <a:pt x="986487" y="0"/>
                    <a:pt x="1001196" y="14709"/>
                    <a:pt x="1001196" y="32853"/>
                  </a:cubicBezTo>
                  <a:lnTo>
                    <a:pt x="1001196" y="289145"/>
                  </a:lnTo>
                  <a:cubicBezTo>
                    <a:pt x="1001196" y="307289"/>
                    <a:pt x="986487" y="321998"/>
                    <a:pt x="968343" y="321998"/>
                  </a:cubicBezTo>
                  <a:lnTo>
                    <a:pt x="32853" y="321998"/>
                  </a:lnTo>
                  <a:cubicBezTo>
                    <a:pt x="14709" y="321998"/>
                    <a:pt x="0" y="307289"/>
                    <a:pt x="0" y="289145"/>
                  </a:cubicBezTo>
                  <a:lnTo>
                    <a:pt x="0" y="32853"/>
                  </a:lnTo>
                  <a:cubicBezTo>
                    <a:pt x="0" y="14709"/>
                    <a:pt x="14709" y="0"/>
                    <a:pt x="32853" y="0"/>
                  </a:cubicBezTo>
                  <a:close/>
                </a:path>
              </a:pathLst>
            </a:custGeom>
            <a:solidFill>
              <a:srgbClr val="000000">
                <a:alpha val="0"/>
              </a:srgbClr>
            </a:solidFill>
            <a:ln w="28575" cap="sq">
              <a:solidFill>
                <a:srgbClr val="737373"/>
              </a:solidFill>
              <a:prstDash val="solid"/>
              <a:miter/>
            </a:ln>
          </p:spPr>
        </p:sp>
        <p:sp>
          <p:nvSpPr>
            <p:cNvPr name="TextBox 53" id="53"/>
            <p:cNvSpPr txBox="true"/>
            <p:nvPr/>
          </p:nvSpPr>
          <p:spPr>
            <a:xfrm>
              <a:off x="0" y="-38100"/>
              <a:ext cx="1001196" cy="360098"/>
            </a:xfrm>
            <a:prstGeom prst="rect">
              <a:avLst/>
            </a:prstGeom>
          </p:spPr>
          <p:txBody>
            <a:bodyPr anchor="ctr" rtlCol="false" tIns="69124" lIns="69124" bIns="69124" rIns="69124"/>
            <a:lstStyle/>
            <a:p>
              <a:pPr algn="ctr">
                <a:lnSpc>
                  <a:spcPts val="2666"/>
                </a:lnSpc>
                <a:spcBef>
                  <a:spcPct val="0"/>
                </a:spcBef>
              </a:pPr>
            </a:p>
          </p:txBody>
        </p:sp>
      </p:grpSp>
      <p:grpSp>
        <p:nvGrpSpPr>
          <p:cNvPr name="Group 54" id="54"/>
          <p:cNvGrpSpPr/>
          <p:nvPr/>
        </p:nvGrpSpPr>
        <p:grpSpPr>
          <a:xfrm rot="0">
            <a:off x="2638536" y="8498935"/>
            <a:ext cx="381898" cy="381898"/>
            <a:chOff x="0" y="0"/>
            <a:chExt cx="812800" cy="812800"/>
          </a:xfrm>
        </p:grpSpPr>
        <p:sp>
          <p:nvSpPr>
            <p:cNvPr name="Freeform 55" id="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56" id="56"/>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57" id="57"/>
          <p:cNvGrpSpPr/>
          <p:nvPr/>
        </p:nvGrpSpPr>
        <p:grpSpPr>
          <a:xfrm rot="0">
            <a:off x="6445964" y="8026260"/>
            <a:ext cx="10595378" cy="1459998"/>
            <a:chOff x="0" y="0"/>
            <a:chExt cx="3583239" cy="493755"/>
          </a:xfrm>
        </p:grpSpPr>
        <p:sp>
          <p:nvSpPr>
            <p:cNvPr name="Freeform 58" id="58"/>
            <p:cNvSpPr/>
            <p:nvPr/>
          </p:nvSpPr>
          <p:spPr>
            <a:xfrm flipH="false" flipV="false" rot="0">
              <a:off x="0" y="0"/>
              <a:ext cx="3583239" cy="493755"/>
            </a:xfrm>
            <a:custGeom>
              <a:avLst/>
              <a:gdLst/>
              <a:ahLst/>
              <a:cxnLst/>
              <a:rect r="r" b="b" t="t" l="l"/>
              <a:pathLst>
                <a:path h="493755" w="3583239">
                  <a:moveTo>
                    <a:pt x="12422" y="0"/>
                  </a:moveTo>
                  <a:lnTo>
                    <a:pt x="3570817" y="0"/>
                  </a:lnTo>
                  <a:cubicBezTo>
                    <a:pt x="3577677" y="0"/>
                    <a:pt x="3583239" y="5561"/>
                    <a:pt x="3583239" y="12422"/>
                  </a:cubicBezTo>
                  <a:lnTo>
                    <a:pt x="3583239" y="481333"/>
                  </a:lnTo>
                  <a:cubicBezTo>
                    <a:pt x="3583239" y="484628"/>
                    <a:pt x="3581930" y="487787"/>
                    <a:pt x="3579600" y="490117"/>
                  </a:cubicBezTo>
                  <a:cubicBezTo>
                    <a:pt x="3577271" y="492446"/>
                    <a:pt x="3574111" y="493755"/>
                    <a:pt x="3570817" y="493755"/>
                  </a:cubicBezTo>
                  <a:lnTo>
                    <a:pt x="12422" y="493755"/>
                  </a:lnTo>
                  <a:cubicBezTo>
                    <a:pt x="9127" y="493755"/>
                    <a:pt x="5968" y="492446"/>
                    <a:pt x="3638" y="490117"/>
                  </a:cubicBezTo>
                  <a:cubicBezTo>
                    <a:pt x="1309" y="487787"/>
                    <a:pt x="0" y="484628"/>
                    <a:pt x="0" y="481333"/>
                  </a:cubicBezTo>
                  <a:lnTo>
                    <a:pt x="0" y="12422"/>
                  </a:lnTo>
                  <a:cubicBezTo>
                    <a:pt x="0" y="9127"/>
                    <a:pt x="1309" y="5968"/>
                    <a:pt x="3638" y="3638"/>
                  </a:cubicBezTo>
                  <a:cubicBezTo>
                    <a:pt x="5968" y="1309"/>
                    <a:pt x="9127" y="0"/>
                    <a:pt x="12422" y="0"/>
                  </a:cubicBezTo>
                  <a:close/>
                </a:path>
              </a:pathLst>
            </a:custGeom>
            <a:solidFill>
              <a:srgbClr val="FFFFFF"/>
            </a:solidFill>
          </p:spPr>
        </p:sp>
        <p:sp>
          <p:nvSpPr>
            <p:cNvPr name="TextBox 59" id="59"/>
            <p:cNvSpPr txBox="true"/>
            <p:nvPr/>
          </p:nvSpPr>
          <p:spPr>
            <a:xfrm>
              <a:off x="0" y="-47625"/>
              <a:ext cx="3583239" cy="541380"/>
            </a:xfrm>
            <a:prstGeom prst="rect">
              <a:avLst/>
            </a:prstGeom>
          </p:spPr>
          <p:txBody>
            <a:bodyPr anchor="ctr" rtlCol="false" tIns="36696" lIns="36696" bIns="36696" rIns="36696"/>
            <a:lstStyle/>
            <a:p>
              <a:pPr algn="ctr">
                <a:lnSpc>
                  <a:spcPts val="1921"/>
                </a:lnSpc>
              </a:pPr>
            </a:p>
            <a:p>
              <a:pPr algn="ctr">
                <a:lnSpc>
                  <a:spcPts val="1921"/>
                </a:lnSpc>
              </a:pPr>
            </a:p>
          </p:txBody>
        </p:sp>
      </p:grpSp>
      <p:sp>
        <p:nvSpPr>
          <p:cNvPr name="Freeform 60" id="60"/>
          <p:cNvSpPr/>
          <p:nvPr/>
        </p:nvSpPr>
        <p:spPr>
          <a:xfrm flipH="false" flipV="false" rot="0">
            <a:off x="1300426" y="2668611"/>
            <a:ext cx="1074791" cy="1433054"/>
          </a:xfrm>
          <a:custGeom>
            <a:avLst/>
            <a:gdLst/>
            <a:ahLst/>
            <a:cxnLst/>
            <a:rect r="r" b="b" t="t" l="l"/>
            <a:pathLst>
              <a:path h="1433054" w="1074791">
                <a:moveTo>
                  <a:pt x="0" y="0"/>
                </a:moveTo>
                <a:lnTo>
                  <a:pt x="1074791" y="0"/>
                </a:lnTo>
                <a:lnTo>
                  <a:pt x="1074791" y="1433055"/>
                </a:lnTo>
                <a:lnTo>
                  <a:pt x="0" y="1433055"/>
                </a:lnTo>
                <a:lnTo>
                  <a:pt x="0" y="0"/>
                </a:lnTo>
                <a:close/>
              </a:path>
            </a:pathLst>
          </a:custGeom>
          <a:blipFill>
            <a:blip r:embed="rId14"/>
            <a:stretch>
              <a:fillRect l="0" t="0" r="0" b="0"/>
            </a:stretch>
          </a:blipFill>
        </p:spPr>
      </p:sp>
      <p:sp>
        <p:nvSpPr>
          <p:cNvPr name="TextBox 61" id="61"/>
          <p:cNvSpPr txBox="true"/>
          <p:nvPr/>
        </p:nvSpPr>
        <p:spPr>
          <a:xfrm rot="0">
            <a:off x="6589230" y="4909194"/>
            <a:ext cx="10157018" cy="746760"/>
          </a:xfrm>
          <a:prstGeom prst="rect">
            <a:avLst/>
          </a:prstGeom>
        </p:spPr>
        <p:txBody>
          <a:bodyPr anchor="t" rtlCol="false" tIns="0" lIns="0" bIns="0" rIns="0">
            <a:spAutoFit/>
          </a:bodyPr>
          <a:lstStyle/>
          <a:p>
            <a:pPr algn="just">
              <a:lnSpc>
                <a:spcPts val="2940"/>
              </a:lnSpc>
              <a:spcBef>
                <a:spcPct val="0"/>
              </a:spcBef>
            </a:pPr>
            <a:r>
              <a:rPr lang="en-US" b="true" sz="2100">
                <a:solidFill>
                  <a:srgbClr val="000000"/>
                </a:solidFill>
                <a:latin typeface="Public Sans Bold"/>
                <a:ea typeface="Public Sans Bold"/>
                <a:cs typeface="Public Sans Bold"/>
                <a:sym typeface="Public Sans Bold"/>
              </a:rPr>
              <a:t>Empower Your Wellness: </a:t>
            </a:r>
            <a:r>
              <a:rPr lang="en-US" sz="2100">
                <a:solidFill>
                  <a:srgbClr val="000000"/>
                </a:solidFill>
                <a:latin typeface="Public Sans"/>
                <a:ea typeface="Public Sans"/>
                <a:cs typeface="Public Sans"/>
                <a:sym typeface="Public Sans"/>
              </a:rPr>
              <a:t>Enhances immune response, promotes libido, and supports urinary health.</a:t>
            </a:r>
          </a:p>
        </p:txBody>
      </p:sp>
      <p:sp>
        <p:nvSpPr>
          <p:cNvPr name="TextBox 62" id="62"/>
          <p:cNvSpPr txBox="true"/>
          <p:nvPr/>
        </p:nvSpPr>
        <p:spPr>
          <a:xfrm rot="0">
            <a:off x="8882287" y="1175644"/>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sp>
        <p:nvSpPr>
          <p:cNvPr name="TextBox 63" id="63"/>
          <p:cNvSpPr txBox="true"/>
          <p:nvPr/>
        </p:nvSpPr>
        <p:spPr>
          <a:xfrm rot="0">
            <a:off x="6805905" y="3101078"/>
            <a:ext cx="9875496" cy="746760"/>
          </a:xfrm>
          <a:prstGeom prst="rect">
            <a:avLst/>
          </a:prstGeom>
        </p:spPr>
        <p:txBody>
          <a:bodyPr anchor="t" rtlCol="false" tIns="0" lIns="0" bIns="0" rIns="0">
            <a:spAutoFit/>
          </a:bodyPr>
          <a:lstStyle/>
          <a:p>
            <a:pPr algn="just">
              <a:lnSpc>
                <a:spcPts val="2940"/>
              </a:lnSpc>
              <a:spcBef>
                <a:spcPct val="0"/>
              </a:spcBef>
            </a:pPr>
            <a:r>
              <a:rPr lang="en-US" b="true" sz="2100">
                <a:solidFill>
                  <a:srgbClr val="000000"/>
                </a:solidFill>
                <a:latin typeface="Public Sans Bold"/>
                <a:ea typeface="Public Sans Bold"/>
                <a:cs typeface="Public Sans Bold"/>
                <a:sym typeface="Public Sans Bold"/>
              </a:rPr>
              <a:t>Pure Hydration: </a:t>
            </a:r>
            <a:r>
              <a:rPr lang="en-US" sz="2100">
                <a:solidFill>
                  <a:srgbClr val="000000"/>
                </a:solidFill>
                <a:latin typeface="Public Sans"/>
                <a:ea typeface="Public Sans"/>
                <a:cs typeface="Public Sans"/>
                <a:sym typeface="Public Sans"/>
              </a:rPr>
              <a:t>Supports hydration, electrolyte balance, healthy digestion, and helps lower blood pressure.</a:t>
            </a:r>
          </a:p>
        </p:txBody>
      </p:sp>
      <p:sp>
        <p:nvSpPr>
          <p:cNvPr name="TextBox 64" id="64"/>
          <p:cNvSpPr txBox="true"/>
          <p:nvPr/>
        </p:nvSpPr>
        <p:spPr>
          <a:xfrm rot="0">
            <a:off x="6598755" y="6684728"/>
            <a:ext cx="10157018" cy="746760"/>
          </a:xfrm>
          <a:prstGeom prst="rect">
            <a:avLst/>
          </a:prstGeom>
        </p:spPr>
        <p:txBody>
          <a:bodyPr anchor="t" rtlCol="false" tIns="0" lIns="0" bIns="0" rIns="0">
            <a:spAutoFit/>
          </a:bodyPr>
          <a:lstStyle/>
          <a:p>
            <a:pPr algn="just">
              <a:lnSpc>
                <a:spcPts val="2940"/>
              </a:lnSpc>
              <a:spcBef>
                <a:spcPct val="0"/>
              </a:spcBef>
            </a:pPr>
            <a:r>
              <a:rPr lang="en-US" b="true" sz="2100">
                <a:solidFill>
                  <a:srgbClr val="000000"/>
                </a:solidFill>
                <a:latin typeface="Public Sans Bold"/>
                <a:ea typeface="Public Sans Bold"/>
                <a:cs typeface="Public Sans Bold"/>
                <a:sym typeface="Public Sans Bold"/>
              </a:rPr>
              <a:t>Sports Nutrition Meal Replacement Gummy: </a:t>
            </a:r>
            <a:r>
              <a:rPr lang="en-US" sz="2100">
                <a:solidFill>
                  <a:srgbClr val="000000"/>
                </a:solidFill>
                <a:latin typeface="Public Sans"/>
                <a:ea typeface="Public Sans"/>
                <a:cs typeface="Public Sans"/>
                <a:sym typeface="Public Sans"/>
              </a:rPr>
              <a:t>A nutritious gummy snack designed to support weight management, appetite control, and digestion.</a:t>
            </a:r>
          </a:p>
        </p:txBody>
      </p:sp>
      <p:sp>
        <p:nvSpPr>
          <p:cNvPr name="TextBox 65" id="65"/>
          <p:cNvSpPr txBox="true"/>
          <p:nvPr/>
        </p:nvSpPr>
        <p:spPr>
          <a:xfrm rot="0">
            <a:off x="3370714" y="8413210"/>
            <a:ext cx="2018228" cy="655956"/>
          </a:xfrm>
          <a:prstGeom prst="rect">
            <a:avLst/>
          </a:prstGeom>
        </p:spPr>
        <p:txBody>
          <a:bodyPr anchor="t" rtlCol="false" tIns="0" lIns="0" bIns="0" rIns="0">
            <a:spAutoFit/>
          </a:bodyPr>
          <a:lstStyle/>
          <a:p>
            <a:pPr algn="ctr">
              <a:lnSpc>
                <a:spcPts val="5319"/>
              </a:lnSpc>
              <a:spcBef>
                <a:spcPct val="0"/>
              </a:spcBef>
            </a:pPr>
            <a:r>
              <a:rPr lang="en-US" sz="3799">
                <a:solidFill>
                  <a:srgbClr val="FEFEFE"/>
                </a:solidFill>
                <a:latin typeface="The Seasons"/>
                <a:ea typeface="The Seasons"/>
                <a:cs typeface="The Seasons"/>
                <a:sym typeface="The Seasons"/>
              </a:rPr>
              <a:t>S-CellAct</a:t>
            </a:r>
          </a:p>
        </p:txBody>
      </p:sp>
      <p:sp>
        <p:nvSpPr>
          <p:cNvPr name="TextBox 66" id="66"/>
          <p:cNvSpPr txBox="true"/>
          <p:nvPr/>
        </p:nvSpPr>
        <p:spPr>
          <a:xfrm rot="0">
            <a:off x="6661015" y="8166093"/>
            <a:ext cx="10157018" cy="1118235"/>
          </a:xfrm>
          <a:prstGeom prst="rect">
            <a:avLst/>
          </a:prstGeom>
        </p:spPr>
        <p:txBody>
          <a:bodyPr anchor="t" rtlCol="false" tIns="0" lIns="0" bIns="0" rIns="0">
            <a:spAutoFit/>
          </a:bodyPr>
          <a:lstStyle/>
          <a:p>
            <a:pPr algn="just">
              <a:lnSpc>
                <a:spcPts val="2940"/>
              </a:lnSpc>
              <a:spcBef>
                <a:spcPct val="0"/>
              </a:spcBef>
            </a:pPr>
            <a:r>
              <a:rPr lang="en-US" b="true" sz="2100">
                <a:solidFill>
                  <a:srgbClr val="000000"/>
                </a:solidFill>
                <a:latin typeface="Public Sans Bold"/>
                <a:ea typeface="Public Sans Bold"/>
                <a:cs typeface="Public Sans Bold"/>
                <a:sym typeface="Public Sans Bold"/>
              </a:rPr>
              <a:t>Cell Activation Support: </a:t>
            </a:r>
            <a:r>
              <a:rPr lang="en-US" sz="2100">
                <a:solidFill>
                  <a:srgbClr val="000000"/>
                </a:solidFill>
                <a:latin typeface="Public Sans"/>
                <a:ea typeface="Public Sans"/>
                <a:cs typeface="Public Sans"/>
                <a:sym typeface="Public Sans"/>
              </a:rPr>
              <a:t>This innovative patch delivers active compounds to acupuncture points, activating senescent cells and promoting overall health and vitality.</a:t>
            </a:r>
          </a:p>
        </p:txBody>
      </p:sp>
    </p:spTree>
  </p:cSld>
  <p:clrMapOvr>
    <a:masterClrMapping/>
  </p:clrMapOvr>
  <p:transition spd="fast">
    <p:wipe dir="l"/>
  </p:transition>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323B60"/>
        </a:solidFill>
      </p:bgPr>
    </p:bg>
    <p:spTree>
      <p:nvGrpSpPr>
        <p:cNvPr id="1" name=""/>
        <p:cNvGrpSpPr/>
        <p:nvPr/>
      </p:nvGrpSpPr>
      <p:grpSpPr>
        <a:xfrm>
          <a:off x="0" y="0"/>
          <a:ext cx="0" cy="0"/>
          <a:chOff x="0" y="0"/>
          <a:chExt cx="0" cy="0"/>
        </a:xfrm>
      </p:grpSpPr>
      <p:sp>
        <p:nvSpPr>
          <p:cNvPr name="Freeform 2" id="2"/>
          <p:cNvSpPr/>
          <p:nvPr/>
        </p:nvSpPr>
        <p:spPr>
          <a:xfrm flipH="true" flipV="true" rot="0">
            <a:off x="-2787332" y="0"/>
            <a:ext cx="22161529" cy="11080765"/>
          </a:xfrm>
          <a:custGeom>
            <a:avLst/>
            <a:gdLst/>
            <a:ahLst/>
            <a:cxnLst/>
            <a:rect r="r" b="b" t="t" l="l"/>
            <a:pathLst>
              <a:path h="11080765" w="22161529">
                <a:moveTo>
                  <a:pt x="22161529" y="11080765"/>
                </a:moveTo>
                <a:lnTo>
                  <a:pt x="0" y="11080765"/>
                </a:lnTo>
                <a:lnTo>
                  <a:pt x="0" y="0"/>
                </a:lnTo>
                <a:lnTo>
                  <a:pt x="22161529" y="0"/>
                </a:lnTo>
                <a:lnTo>
                  <a:pt x="22161529"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480141"/>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576903" y="1411805"/>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grpSp>
        <p:nvGrpSpPr>
          <p:cNvPr name="Group 5" id="5"/>
          <p:cNvGrpSpPr/>
          <p:nvPr/>
        </p:nvGrpSpPr>
        <p:grpSpPr>
          <a:xfrm rot="0">
            <a:off x="14746831" y="341888"/>
            <a:ext cx="6317871" cy="785712"/>
            <a:chOff x="0" y="0"/>
            <a:chExt cx="8423828" cy="1047616"/>
          </a:xfrm>
        </p:grpSpPr>
        <p:grpSp>
          <p:nvGrpSpPr>
            <p:cNvPr name="Group 6" id="6"/>
            <p:cNvGrpSpPr/>
            <p:nvPr/>
          </p:nvGrpSpPr>
          <p:grpSpPr>
            <a:xfrm rot="0">
              <a:off x="0" y="0"/>
              <a:ext cx="8423828" cy="1047616"/>
              <a:chOff x="0" y="0"/>
              <a:chExt cx="2246354" cy="279364"/>
            </a:xfrm>
          </p:grpSpPr>
          <p:sp>
            <p:nvSpPr>
              <p:cNvPr name="Freeform 7" id="7"/>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8" id="8"/>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9" id="9"/>
            <p:cNvGrpSpPr/>
            <p:nvPr/>
          </p:nvGrpSpPr>
          <p:grpSpPr>
            <a:xfrm rot="0">
              <a:off x="408724" y="118304"/>
              <a:ext cx="2433022" cy="811007"/>
              <a:chOff x="0" y="0"/>
              <a:chExt cx="812800" cy="270933"/>
            </a:xfrm>
          </p:grpSpPr>
          <p:sp>
            <p:nvSpPr>
              <p:cNvPr name="Freeform 10" id="10"/>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1" id="11"/>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2" id="12"/>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6"/>
              <a:stretch>
                <a:fillRect l="0" t="0" r="0" b="0"/>
              </a:stretch>
            </a:blipFill>
          </p:spPr>
        </p:sp>
      </p:grpSp>
      <p:grpSp>
        <p:nvGrpSpPr>
          <p:cNvPr name="Group 13" id="13"/>
          <p:cNvGrpSpPr/>
          <p:nvPr/>
        </p:nvGrpSpPr>
        <p:grpSpPr>
          <a:xfrm rot="0">
            <a:off x="2600000" y="4213043"/>
            <a:ext cx="381898" cy="38189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15" id="15"/>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16" id="16"/>
          <p:cNvGrpSpPr/>
          <p:nvPr/>
        </p:nvGrpSpPr>
        <p:grpSpPr>
          <a:xfrm rot="0">
            <a:off x="2600000" y="6115472"/>
            <a:ext cx="381898" cy="381898"/>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18" id="18"/>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sp>
        <p:nvSpPr>
          <p:cNvPr name="TextBox 19" id="19"/>
          <p:cNvSpPr txBox="true"/>
          <p:nvPr/>
        </p:nvSpPr>
        <p:spPr>
          <a:xfrm rot="0">
            <a:off x="8882287" y="1175644"/>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grpSp>
        <p:nvGrpSpPr>
          <p:cNvPr name="Group 20" id="20"/>
          <p:cNvGrpSpPr/>
          <p:nvPr/>
        </p:nvGrpSpPr>
        <p:grpSpPr>
          <a:xfrm rot="0">
            <a:off x="6421162" y="3841673"/>
            <a:ext cx="10595378" cy="985964"/>
            <a:chOff x="0" y="0"/>
            <a:chExt cx="3583239" cy="333442"/>
          </a:xfrm>
        </p:grpSpPr>
        <p:sp>
          <p:nvSpPr>
            <p:cNvPr name="Freeform 21" id="21"/>
            <p:cNvSpPr/>
            <p:nvPr/>
          </p:nvSpPr>
          <p:spPr>
            <a:xfrm flipH="false" flipV="false" rot="0">
              <a:off x="0" y="0"/>
              <a:ext cx="3583239" cy="333442"/>
            </a:xfrm>
            <a:custGeom>
              <a:avLst/>
              <a:gdLst/>
              <a:ahLst/>
              <a:cxnLst/>
              <a:rect r="r" b="b" t="t" l="l"/>
              <a:pathLst>
                <a:path h="333442" w="3583239">
                  <a:moveTo>
                    <a:pt x="12422" y="0"/>
                  </a:moveTo>
                  <a:lnTo>
                    <a:pt x="3570817" y="0"/>
                  </a:lnTo>
                  <a:cubicBezTo>
                    <a:pt x="3577677" y="0"/>
                    <a:pt x="3583239" y="5561"/>
                    <a:pt x="3583239" y="12422"/>
                  </a:cubicBezTo>
                  <a:lnTo>
                    <a:pt x="3583239" y="321020"/>
                  </a:lnTo>
                  <a:cubicBezTo>
                    <a:pt x="3583239" y="324315"/>
                    <a:pt x="3581930" y="327474"/>
                    <a:pt x="3579600" y="329804"/>
                  </a:cubicBezTo>
                  <a:cubicBezTo>
                    <a:pt x="3577271" y="332133"/>
                    <a:pt x="3574111" y="333442"/>
                    <a:pt x="3570817" y="333442"/>
                  </a:cubicBezTo>
                  <a:lnTo>
                    <a:pt x="12422" y="333442"/>
                  </a:lnTo>
                  <a:cubicBezTo>
                    <a:pt x="9127" y="333442"/>
                    <a:pt x="5968" y="332133"/>
                    <a:pt x="3638" y="329804"/>
                  </a:cubicBezTo>
                  <a:cubicBezTo>
                    <a:pt x="1309" y="327474"/>
                    <a:pt x="0" y="324315"/>
                    <a:pt x="0" y="321020"/>
                  </a:cubicBezTo>
                  <a:lnTo>
                    <a:pt x="0" y="12422"/>
                  </a:lnTo>
                  <a:cubicBezTo>
                    <a:pt x="0" y="9127"/>
                    <a:pt x="1309" y="5968"/>
                    <a:pt x="3638" y="3638"/>
                  </a:cubicBezTo>
                  <a:cubicBezTo>
                    <a:pt x="5968" y="1309"/>
                    <a:pt x="9127" y="0"/>
                    <a:pt x="12422" y="0"/>
                  </a:cubicBezTo>
                  <a:close/>
                </a:path>
              </a:pathLst>
            </a:custGeom>
            <a:solidFill>
              <a:srgbClr val="FFFFFF"/>
            </a:solidFill>
          </p:spPr>
        </p:sp>
        <p:sp>
          <p:nvSpPr>
            <p:cNvPr name="TextBox 22" id="22"/>
            <p:cNvSpPr txBox="true"/>
            <p:nvPr/>
          </p:nvSpPr>
          <p:spPr>
            <a:xfrm>
              <a:off x="0" y="-47625"/>
              <a:ext cx="3583239" cy="381067"/>
            </a:xfrm>
            <a:prstGeom prst="rect">
              <a:avLst/>
            </a:prstGeom>
          </p:spPr>
          <p:txBody>
            <a:bodyPr anchor="ctr" rtlCol="false" tIns="36696" lIns="36696" bIns="36696" rIns="36696"/>
            <a:lstStyle/>
            <a:p>
              <a:pPr algn="ctr">
                <a:lnSpc>
                  <a:spcPts val="1921"/>
                </a:lnSpc>
              </a:pPr>
            </a:p>
            <a:p>
              <a:pPr algn="ctr">
                <a:lnSpc>
                  <a:spcPts val="1921"/>
                </a:lnSpc>
              </a:pPr>
            </a:p>
          </p:txBody>
        </p:sp>
      </p:grpSp>
      <p:grpSp>
        <p:nvGrpSpPr>
          <p:cNvPr name="Group 23" id="23"/>
          <p:cNvGrpSpPr/>
          <p:nvPr/>
        </p:nvGrpSpPr>
        <p:grpSpPr>
          <a:xfrm rot="0">
            <a:off x="6421162" y="5684048"/>
            <a:ext cx="10595378" cy="898852"/>
            <a:chOff x="0" y="0"/>
            <a:chExt cx="3583239" cy="303982"/>
          </a:xfrm>
        </p:grpSpPr>
        <p:sp>
          <p:nvSpPr>
            <p:cNvPr name="Freeform 24" id="24"/>
            <p:cNvSpPr/>
            <p:nvPr/>
          </p:nvSpPr>
          <p:spPr>
            <a:xfrm flipH="false" flipV="false" rot="0">
              <a:off x="0" y="0"/>
              <a:ext cx="3583239" cy="303982"/>
            </a:xfrm>
            <a:custGeom>
              <a:avLst/>
              <a:gdLst/>
              <a:ahLst/>
              <a:cxnLst/>
              <a:rect r="r" b="b" t="t" l="l"/>
              <a:pathLst>
                <a:path h="303982" w="3583239">
                  <a:moveTo>
                    <a:pt x="12422" y="0"/>
                  </a:moveTo>
                  <a:lnTo>
                    <a:pt x="3570817" y="0"/>
                  </a:lnTo>
                  <a:cubicBezTo>
                    <a:pt x="3577677" y="0"/>
                    <a:pt x="3583239" y="5561"/>
                    <a:pt x="3583239" y="12422"/>
                  </a:cubicBezTo>
                  <a:lnTo>
                    <a:pt x="3583239" y="291560"/>
                  </a:lnTo>
                  <a:cubicBezTo>
                    <a:pt x="3583239" y="294854"/>
                    <a:pt x="3581930" y="298014"/>
                    <a:pt x="3579600" y="300343"/>
                  </a:cubicBezTo>
                  <a:cubicBezTo>
                    <a:pt x="3577271" y="302673"/>
                    <a:pt x="3574111" y="303982"/>
                    <a:pt x="3570817" y="303982"/>
                  </a:cubicBezTo>
                  <a:lnTo>
                    <a:pt x="12422" y="303982"/>
                  </a:lnTo>
                  <a:cubicBezTo>
                    <a:pt x="5561" y="303982"/>
                    <a:pt x="0" y="298420"/>
                    <a:pt x="0" y="291560"/>
                  </a:cubicBezTo>
                  <a:lnTo>
                    <a:pt x="0" y="12422"/>
                  </a:lnTo>
                  <a:cubicBezTo>
                    <a:pt x="0" y="9127"/>
                    <a:pt x="1309" y="5968"/>
                    <a:pt x="3638" y="3638"/>
                  </a:cubicBezTo>
                  <a:cubicBezTo>
                    <a:pt x="5968" y="1309"/>
                    <a:pt x="9127" y="0"/>
                    <a:pt x="12422" y="0"/>
                  </a:cubicBezTo>
                  <a:close/>
                </a:path>
              </a:pathLst>
            </a:custGeom>
            <a:solidFill>
              <a:srgbClr val="FFFFFF"/>
            </a:solidFill>
          </p:spPr>
        </p:sp>
        <p:sp>
          <p:nvSpPr>
            <p:cNvPr name="TextBox 25" id="25"/>
            <p:cNvSpPr txBox="true"/>
            <p:nvPr/>
          </p:nvSpPr>
          <p:spPr>
            <a:xfrm>
              <a:off x="0" y="-47625"/>
              <a:ext cx="3583239" cy="351607"/>
            </a:xfrm>
            <a:prstGeom prst="rect">
              <a:avLst/>
            </a:prstGeom>
          </p:spPr>
          <p:txBody>
            <a:bodyPr anchor="ctr" rtlCol="false" tIns="36696" lIns="36696" bIns="36696" rIns="36696"/>
            <a:lstStyle/>
            <a:p>
              <a:pPr algn="ctr">
                <a:lnSpc>
                  <a:spcPts val="1921"/>
                </a:lnSpc>
              </a:pPr>
            </a:p>
            <a:p>
              <a:pPr algn="ctr">
                <a:lnSpc>
                  <a:spcPts val="1921"/>
                </a:lnSpc>
              </a:pPr>
            </a:p>
          </p:txBody>
        </p:sp>
      </p:grpSp>
      <p:grpSp>
        <p:nvGrpSpPr>
          <p:cNvPr name="Group 26" id="26"/>
          <p:cNvGrpSpPr/>
          <p:nvPr/>
        </p:nvGrpSpPr>
        <p:grpSpPr>
          <a:xfrm rot="0">
            <a:off x="2350415" y="3335051"/>
            <a:ext cx="3534780" cy="1989132"/>
            <a:chOff x="0" y="0"/>
            <a:chExt cx="1001196" cy="563404"/>
          </a:xfrm>
        </p:grpSpPr>
        <p:sp>
          <p:nvSpPr>
            <p:cNvPr name="Freeform 27" id="27"/>
            <p:cNvSpPr/>
            <p:nvPr/>
          </p:nvSpPr>
          <p:spPr>
            <a:xfrm flipH="false" flipV="false" rot="0">
              <a:off x="0" y="0"/>
              <a:ext cx="1001196" cy="563405"/>
            </a:xfrm>
            <a:custGeom>
              <a:avLst/>
              <a:gdLst/>
              <a:ahLst/>
              <a:cxnLst/>
              <a:rect r="r" b="b" t="t" l="l"/>
              <a:pathLst>
                <a:path h="563405" w="1001196">
                  <a:moveTo>
                    <a:pt x="32853" y="0"/>
                  </a:moveTo>
                  <a:lnTo>
                    <a:pt x="968343" y="0"/>
                  </a:lnTo>
                  <a:cubicBezTo>
                    <a:pt x="986487" y="0"/>
                    <a:pt x="1001196" y="14709"/>
                    <a:pt x="1001196" y="32853"/>
                  </a:cubicBezTo>
                  <a:lnTo>
                    <a:pt x="1001196" y="530551"/>
                  </a:lnTo>
                  <a:cubicBezTo>
                    <a:pt x="1001196" y="548696"/>
                    <a:pt x="986487" y="563405"/>
                    <a:pt x="968343" y="563405"/>
                  </a:cubicBezTo>
                  <a:lnTo>
                    <a:pt x="32853" y="563405"/>
                  </a:lnTo>
                  <a:cubicBezTo>
                    <a:pt x="14709" y="563405"/>
                    <a:pt x="0" y="548696"/>
                    <a:pt x="0" y="530551"/>
                  </a:cubicBezTo>
                  <a:lnTo>
                    <a:pt x="0" y="32853"/>
                  </a:lnTo>
                  <a:cubicBezTo>
                    <a:pt x="0" y="14709"/>
                    <a:pt x="14709" y="0"/>
                    <a:pt x="32853" y="0"/>
                  </a:cubicBezTo>
                  <a:close/>
                </a:path>
              </a:pathLst>
            </a:custGeom>
            <a:solidFill>
              <a:srgbClr val="000000">
                <a:alpha val="0"/>
              </a:srgbClr>
            </a:solidFill>
            <a:ln w="28575" cap="sq">
              <a:solidFill>
                <a:srgbClr val="737373"/>
              </a:solidFill>
              <a:prstDash val="solid"/>
              <a:miter/>
            </a:ln>
          </p:spPr>
        </p:sp>
        <p:sp>
          <p:nvSpPr>
            <p:cNvPr name="TextBox 28" id="28"/>
            <p:cNvSpPr txBox="true"/>
            <p:nvPr/>
          </p:nvSpPr>
          <p:spPr>
            <a:xfrm>
              <a:off x="0" y="-38100"/>
              <a:ext cx="1001196" cy="601504"/>
            </a:xfrm>
            <a:prstGeom prst="rect">
              <a:avLst/>
            </a:prstGeom>
          </p:spPr>
          <p:txBody>
            <a:bodyPr anchor="ctr" rtlCol="false" tIns="69124" lIns="69124" bIns="69124" rIns="69124"/>
            <a:lstStyle/>
            <a:p>
              <a:pPr algn="ctr">
                <a:lnSpc>
                  <a:spcPts val="2666"/>
                </a:lnSpc>
                <a:spcBef>
                  <a:spcPct val="0"/>
                </a:spcBef>
              </a:pPr>
            </a:p>
          </p:txBody>
        </p:sp>
      </p:grpSp>
      <p:grpSp>
        <p:nvGrpSpPr>
          <p:cNvPr name="Group 29" id="29"/>
          <p:cNvGrpSpPr/>
          <p:nvPr/>
        </p:nvGrpSpPr>
        <p:grpSpPr>
          <a:xfrm rot="0">
            <a:off x="2335268" y="5600038"/>
            <a:ext cx="3549927" cy="1412766"/>
            <a:chOff x="0" y="0"/>
            <a:chExt cx="1005486" cy="400154"/>
          </a:xfrm>
        </p:grpSpPr>
        <p:sp>
          <p:nvSpPr>
            <p:cNvPr name="Freeform 30" id="30"/>
            <p:cNvSpPr/>
            <p:nvPr/>
          </p:nvSpPr>
          <p:spPr>
            <a:xfrm flipH="false" flipV="false" rot="0">
              <a:off x="0" y="0"/>
              <a:ext cx="1005486" cy="400154"/>
            </a:xfrm>
            <a:custGeom>
              <a:avLst/>
              <a:gdLst/>
              <a:ahLst/>
              <a:cxnLst/>
              <a:rect r="r" b="b" t="t" l="l"/>
              <a:pathLst>
                <a:path h="400154" w="1005486">
                  <a:moveTo>
                    <a:pt x="32713" y="0"/>
                  </a:moveTo>
                  <a:lnTo>
                    <a:pt x="972773" y="0"/>
                  </a:lnTo>
                  <a:cubicBezTo>
                    <a:pt x="981449" y="0"/>
                    <a:pt x="989770" y="3447"/>
                    <a:pt x="995905" y="9581"/>
                  </a:cubicBezTo>
                  <a:cubicBezTo>
                    <a:pt x="1002040" y="15716"/>
                    <a:pt x="1005486" y="24037"/>
                    <a:pt x="1005486" y="32713"/>
                  </a:cubicBezTo>
                  <a:lnTo>
                    <a:pt x="1005486" y="367441"/>
                  </a:lnTo>
                  <a:cubicBezTo>
                    <a:pt x="1005486" y="376117"/>
                    <a:pt x="1002040" y="384438"/>
                    <a:pt x="995905" y="390572"/>
                  </a:cubicBezTo>
                  <a:cubicBezTo>
                    <a:pt x="989770" y="396707"/>
                    <a:pt x="981449" y="400154"/>
                    <a:pt x="972773" y="400154"/>
                  </a:cubicBezTo>
                  <a:lnTo>
                    <a:pt x="32713" y="400154"/>
                  </a:lnTo>
                  <a:cubicBezTo>
                    <a:pt x="24037" y="400154"/>
                    <a:pt x="15716" y="396707"/>
                    <a:pt x="9581" y="390572"/>
                  </a:cubicBezTo>
                  <a:cubicBezTo>
                    <a:pt x="3447" y="384438"/>
                    <a:pt x="0" y="376117"/>
                    <a:pt x="0" y="367441"/>
                  </a:cubicBezTo>
                  <a:lnTo>
                    <a:pt x="0" y="32713"/>
                  </a:lnTo>
                  <a:cubicBezTo>
                    <a:pt x="0" y="24037"/>
                    <a:pt x="3447" y="15716"/>
                    <a:pt x="9581" y="9581"/>
                  </a:cubicBezTo>
                  <a:cubicBezTo>
                    <a:pt x="15716" y="3447"/>
                    <a:pt x="24037" y="0"/>
                    <a:pt x="32713" y="0"/>
                  </a:cubicBezTo>
                  <a:close/>
                </a:path>
              </a:pathLst>
            </a:custGeom>
            <a:solidFill>
              <a:srgbClr val="000000">
                <a:alpha val="0"/>
              </a:srgbClr>
            </a:solidFill>
            <a:ln w="28575" cap="sq">
              <a:solidFill>
                <a:srgbClr val="737373"/>
              </a:solidFill>
              <a:prstDash val="solid"/>
              <a:miter/>
            </a:ln>
          </p:spPr>
        </p:sp>
        <p:sp>
          <p:nvSpPr>
            <p:cNvPr name="TextBox 31" id="31"/>
            <p:cNvSpPr txBox="true"/>
            <p:nvPr/>
          </p:nvSpPr>
          <p:spPr>
            <a:xfrm>
              <a:off x="0" y="-38100"/>
              <a:ext cx="1005486" cy="438254"/>
            </a:xfrm>
            <a:prstGeom prst="rect">
              <a:avLst/>
            </a:prstGeom>
          </p:spPr>
          <p:txBody>
            <a:bodyPr anchor="ctr" rtlCol="false" tIns="69124" lIns="69124" bIns="69124" rIns="69124"/>
            <a:lstStyle/>
            <a:p>
              <a:pPr algn="ctr">
                <a:lnSpc>
                  <a:spcPts val="2666"/>
                </a:lnSpc>
                <a:spcBef>
                  <a:spcPct val="0"/>
                </a:spcBef>
              </a:pPr>
            </a:p>
          </p:txBody>
        </p:sp>
      </p:grpSp>
      <p:sp>
        <p:nvSpPr>
          <p:cNvPr name="TextBox 32" id="32"/>
          <p:cNvSpPr txBox="true"/>
          <p:nvPr/>
        </p:nvSpPr>
        <p:spPr>
          <a:xfrm rot="0">
            <a:off x="6564428" y="5740815"/>
            <a:ext cx="10157018" cy="746760"/>
          </a:xfrm>
          <a:prstGeom prst="rect">
            <a:avLst/>
          </a:prstGeom>
        </p:spPr>
        <p:txBody>
          <a:bodyPr anchor="t" rtlCol="false" tIns="0" lIns="0" bIns="0" rIns="0">
            <a:spAutoFit/>
          </a:bodyPr>
          <a:lstStyle/>
          <a:p>
            <a:pPr algn="just">
              <a:lnSpc>
                <a:spcPts val="2940"/>
              </a:lnSpc>
              <a:spcBef>
                <a:spcPct val="0"/>
              </a:spcBef>
            </a:pPr>
            <a:r>
              <a:rPr lang="en-US" b="true" sz="2100">
                <a:solidFill>
                  <a:srgbClr val="000000"/>
                </a:solidFill>
                <a:latin typeface="Public Sans Bold"/>
                <a:ea typeface="Public Sans Bold"/>
                <a:cs typeface="Public Sans Bold"/>
                <a:sym typeface="Public Sans Bold"/>
              </a:rPr>
              <a:t>Revitalize Your Hair: </a:t>
            </a:r>
            <a:r>
              <a:rPr lang="en-US" sz="2100">
                <a:solidFill>
                  <a:srgbClr val="000000"/>
                </a:solidFill>
                <a:latin typeface="Public Sans"/>
                <a:ea typeface="Public Sans"/>
                <a:cs typeface="Public Sans"/>
                <a:sym typeface="Public Sans"/>
              </a:rPr>
              <a:t>Nourish the scalp and promote healthy hair growth with our revolutionary formula.</a:t>
            </a:r>
          </a:p>
        </p:txBody>
      </p:sp>
      <p:sp>
        <p:nvSpPr>
          <p:cNvPr name="TextBox 33" id="33"/>
          <p:cNvSpPr txBox="true"/>
          <p:nvPr/>
        </p:nvSpPr>
        <p:spPr>
          <a:xfrm rot="0">
            <a:off x="6781103" y="3932700"/>
            <a:ext cx="9875496" cy="746760"/>
          </a:xfrm>
          <a:prstGeom prst="rect">
            <a:avLst/>
          </a:prstGeom>
        </p:spPr>
        <p:txBody>
          <a:bodyPr anchor="t" rtlCol="false" tIns="0" lIns="0" bIns="0" rIns="0">
            <a:spAutoFit/>
          </a:bodyPr>
          <a:lstStyle/>
          <a:p>
            <a:pPr algn="just">
              <a:lnSpc>
                <a:spcPts val="2940"/>
              </a:lnSpc>
              <a:spcBef>
                <a:spcPct val="0"/>
              </a:spcBef>
            </a:pPr>
            <a:r>
              <a:rPr lang="en-US" b="true" sz="2100">
                <a:solidFill>
                  <a:srgbClr val="000000"/>
                </a:solidFill>
                <a:latin typeface="Public Sans Bold"/>
                <a:ea typeface="Public Sans Bold"/>
                <a:cs typeface="Public Sans Bold"/>
                <a:sym typeface="Public Sans Bold"/>
              </a:rPr>
              <a:t>Natural Health Blend: </a:t>
            </a:r>
            <a:r>
              <a:rPr lang="en-US" sz="2100">
                <a:solidFill>
                  <a:srgbClr val="000000"/>
                </a:solidFill>
                <a:latin typeface="Public Sans"/>
                <a:ea typeface="Public Sans"/>
                <a:cs typeface="Public Sans"/>
                <a:sym typeface="Public Sans"/>
              </a:rPr>
              <a:t>A potent natural blend in drop form that supports stress relief, enhances cognitive clarity, and boosts physical vitality.</a:t>
            </a:r>
          </a:p>
        </p:txBody>
      </p:sp>
      <p:sp>
        <p:nvSpPr>
          <p:cNvPr name="Freeform 34" id="34"/>
          <p:cNvSpPr/>
          <p:nvPr/>
        </p:nvSpPr>
        <p:spPr>
          <a:xfrm flipH="false" flipV="false" rot="0">
            <a:off x="3124191" y="3552185"/>
            <a:ext cx="1231295" cy="1539921"/>
          </a:xfrm>
          <a:custGeom>
            <a:avLst/>
            <a:gdLst/>
            <a:ahLst/>
            <a:cxnLst/>
            <a:rect r="r" b="b" t="t" l="l"/>
            <a:pathLst>
              <a:path h="1539921" w="1231295">
                <a:moveTo>
                  <a:pt x="0" y="0"/>
                </a:moveTo>
                <a:lnTo>
                  <a:pt x="1231296" y="0"/>
                </a:lnTo>
                <a:lnTo>
                  <a:pt x="1231296" y="1539921"/>
                </a:lnTo>
                <a:lnTo>
                  <a:pt x="0" y="153992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35" id="35"/>
          <p:cNvSpPr txBox="true"/>
          <p:nvPr/>
        </p:nvSpPr>
        <p:spPr>
          <a:xfrm rot="0">
            <a:off x="3850586" y="3939407"/>
            <a:ext cx="1260833" cy="1177717"/>
          </a:xfrm>
          <a:prstGeom prst="rect">
            <a:avLst/>
          </a:prstGeom>
        </p:spPr>
        <p:txBody>
          <a:bodyPr anchor="t" rtlCol="false" tIns="0" lIns="0" bIns="0" rIns="0">
            <a:spAutoFit/>
          </a:bodyPr>
          <a:lstStyle/>
          <a:p>
            <a:pPr algn="ctr">
              <a:lnSpc>
                <a:spcPts val="4500"/>
              </a:lnSpc>
              <a:spcBef>
                <a:spcPct val="0"/>
              </a:spcBef>
            </a:pPr>
            <a:r>
              <a:rPr lang="en-US" b="true" sz="3214">
                <a:solidFill>
                  <a:srgbClr val="FFFFFF"/>
                </a:solidFill>
                <a:latin typeface="Futura Bold"/>
                <a:ea typeface="Futura Bold"/>
                <a:cs typeface="Futura Bold"/>
                <a:sym typeface="Futura Bold"/>
              </a:rPr>
              <a:t>       ureLife</a:t>
            </a:r>
          </a:p>
        </p:txBody>
      </p:sp>
      <p:sp>
        <p:nvSpPr>
          <p:cNvPr name="TextBox 36" id="36"/>
          <p:cNvSpPr txBox="true"/>
          <p:nvPr/>
        </p:nvSpPr>
        <p:spPr>
          <a:xfrm rot="0">
            <a:off x="3288840" y="6214936"/>
            <a:ext cx="1059415" cy="503601"/>
          </a:xfrm>
          <a:prstGeom prst="rect">
            <a:avLst/>
          </a:prstGeom>
        </p:spPr>
        <p:txBody>
          <a:bodyPr anchor="t" rtlCol="false" tIns="0" lIns="0" bIns="0" rIns="0">
            <a:spAutoFit/>
          </a:bodyPr>
          <a:lstStyle/>
          <a:p>
            <a:pPr algn="ctr">
              <a:lnSpc>
                <a:spcPts val="3842"/>
              </a:lnSpc>
            </a:pPr>
            <a:r>
              <a:rPr lang="en-US" b="true" sz="2744" spc="-159">
                <a:solidFill>
                  <a:srgbClr val="FFFFFF"/>
                </a:solidFill>
                <a:latin typeface="Poppins Bold"/>
                <a:ea typeface="Poppins Bold"/>
                <a:cs typeface="Poppins Bold"/>
                <a:sym typeface="Poppins Bold"/>
              </a:rPr>
              <a:t>olli        </a:t>
            </a:r>
          </a:p>
        </p:txBody>
      </p:sp>
      <p:sp>
        <p:nvSpPr>
          <p:cNvPr name="Freeform 37" id="37"/>
          <p:cNvSpPr/>
          <p:nvPr/>
        </p:nvSpPr>
        <p:spPr>
          <a:xfrm flipH="false" flipV="false" rot="-2168643">
            <a:off x="3859259" y="6063446"/>
            <a:ext cx="651863" cy="651863"/>
          </a:xfrm>
          <a:custGeom>
            <a:avLst/>
            <a:gdLst/>
            <a:ahLst/>
            <a:cxnLst/>
            <a:rect r="r" b="b" t="t" l="l"/>
            <a:pathLst>
              <a:path h="651863" w="651863">
                <a:moveTo>
                  <a:pt x="0" y="0"/>
                </a:moveTo>
                <a:lnTo>
                  <a:pt x="651863" y="0"/>
                </a:lnTo>
                <a:lnTo>
                  <a:pt x="651863" y="651863"/>
                </a:lnTo>
                <a:lnTo>
                  <a:pt x="0" y="65186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8" id="38"/>
          <p:cNvSpPr txBox="true"/>
          <p:nvPr/>
        </p:nvSpPr>
        <p:spPr>
          <a:xfrm rot="0">
            <a:off x="4445171" y="6204903"/>
            <a:ext cx="622941" cy="503601"/>
          </a:xfrm>
          <a:prstGeom prst="rect">
            <a:avLst/>
          </a:prstGeom>
        </p:spPr>
        <p:txBody>
          <a:bodyPr anchor="t" rtlCol="false" tIns="0" lIns="0" bIns="0" rIns="0">
            <a:spAutoFit/>
          </a:bodyPr>
          <a:lstStyle/>
          <a:p>
            <a:pPr algn="ctr">
              <a:lnSpc>
                <a:spcPts val="3842"/>
              </a:lnSpc>
            </a:pPr>
            <a:r>
              <a:rPr lang="en-US" b="true" sz="2744" spc="-159">
                <a:solidFill>
                  <a:srgbClr val="FFFFFF"/>
                </a:solidFill>
                <a:latin typeface="Poppins Bold"/>
                <a:ea typeface="Poppins Bold"/>
                <a:cs typeface="Poppins Bold"/>
                <a:sym typeface="Poppins Bold"/>
              </a:rPr>
              <a:t> ure</a:t>
            </a:r>
          </a:p>
        </p:txBody>
      </p:sp>
      <p:sp>
        <p:nvSpPr>
          <p:cNvPr name="Freeform 39" id="39"/>
          <p:cNvSpPr/>
          <p:nvPr/>
        </p:nvSpPr>
        <p:spPr>
          <a:xfrm flipH="false" flipV="false" rot="1392046">
            <a:off x="4039663" y="5703126"/>
            <a:ext cx="552233" cy="856175"/>
          </a:xfrm>
          <a:custGeom>
            <a:avLst/>
            <a:gdLst/>
            <a:ahLst/>
            <a:cxnLst/>
            <a:rect r="r" b="b" t="t" l="l"/>
            <a:pathLst>
              <a:path h="856175" w="552233">
                <a:moveTo>
                  <a:pt x="0" y="0"/>
                </a:moveTo>
                <a:lnTo>
                  <a:pt x="552233" y="0"/>
                </a:lnTo>
                <a:lnTo>
                  <a:pt x="552233" y="856175"/>
                </a:lnTo>
                <a:lnTo>
                  <a:pt x="0" y="85617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0" id="40"/>
          <p:cNvSpPr/>
          <p:nvPr/>
        </p:nvSpPr>
        <p:spPr>
          <a:xfrm flipH="false" flipV="false" rot="0">
            <a:off x="3077148" y="5810571"/>
            <a:ext cx="652601" cy="907967"/>
          </a:xfrm>
          <a:custGeom>
            <a:avLst/>
            <a:gdLst/>
            <a:ahLst/>
            <a:cxnLst/>
            <a:rect r="r" b="b" t="t" l="l"/>
            <a:pathLst>
              <a:path h="907967" w="652601">
                <a:moveTo>
                  <a:pt x="0" y="0"/>
                </a:moveTo>
                <a:lnTo>
                  <a:pt x="652601" y="0"/>
                </a:lnTo>
                <a:lnTo>
                  <a:pt x="652601" y="907967"/>
                </a:lnTo>
                <a:lnTo>
                  <a:pt x="0" y="90796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transition spd="fast">
    <p:wipe dir="l"/>
  </p:transition>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sp>
        <p:nvSpPr>
          <p:cNvPr name="Freeform 2" id="2"/>
          <p:cNvSpPr/>
          <p:nvPr/>
        </p:nvSpPr>
        <p:spPr>
          <a:xfrm flipH="true" flipV="true" rot="0">
            <a:off x="-1685628" y="29478"/>
            <a:ext cx="22161529" cy="11080765"/>
          </a:xfrm>
          <a:custGeom>
            <a:avLst/>
            <a:gdLst/>
            <a:ahLst/>
            <a:cxnLst/>
            <a:rect r="r" b="b" t="t" l="l"/>
            <a:pathLst>
              <a:path h="11080765" w="22161529">
                <a:moveTo>
                  <a:pt x="22161529" y="11080765"/>
                </a:moveTo>
                <a:lnTo>
                  <a:pt x="0" y="11080765"/>
                </a:lnTo>
                <a:lnTo>
                  <a:pt x="0" y="0"/>
                </a:lnTo>
                <a:lnTo>
                  <a:pt x="22161529" y="0"/>
                </a:lnTo>
                <a:lnTo>
                  <a:pt x="22161529" y="1108076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404064" y="2996726"/>
            <a:ext cx="4820407" cy="5947410"/>
          </a:xfrm>
          <a:prstGeom prst="rect">
            <a:avLst/>
          </a:prstGeom>
        </p:spPr>
        <p:txBody>
          <a:bodyPr anchor="t" rtlCol="false" tIns="0" lIns="0" bIns="0" rIns="0">
            <a:spAutoFit/>
          </a:bodyPr>
          <a:lstStyle/>
          <a:p>
            <a:pPr algn="l">
              <a:lnSpc>
                <a:spcPts val="2940"/>
              </a:lnSpc>
            </a:pPr>
            <a:r>
              <a:rPr lang="en-US" sz="2100">
                <a:solidFill>
                  <a:srgbClr val="FFFFFF"/>
                </a:solidFill>
                <a:latin typeface="Public Sans"/>
                <a:ea typeface="Public Sans"/>
                <a:cs typeface="Public Sans"/>
                <a:sym typeface="Public Sans"/>
              </a:rPr>
              <a:t>‘CLEANSE’:(Detox) </a:t>
            </a:r>
          </a:p>
          <a:p>
            <a:pPr algn="l">
              <a:lnSpc>
                <a:spcPts val="2940"/>
              </a:lnSpc>
            </a:pPr>
          </a:p>
          <a:p>
            <a:pPr algn="l">
              <a:lnSpc>
                <a:spcPts val="2940"/>
              </a:lnSpc>
            </a:pPr>
          </a:p>
          <a:p>
            <a:pPr algn="l">
              <a:lnSpc>
                <a:spcPts val="2940"/>
              </a:lnSpc>
            </a:pPr>
            <a:r>
              <a:rPr lang="en-US" sz="2100">
                <a:solidFill>
                  <a:srgbClr val="FFFFFF"/>
                </a:solidFill>
                <a:latin typeface="Public Sans"/>
                <a:ea typeface="Public Sans"/>
                <a:cs typeface="Public Sans"/>
                <a:sym typeface="Public Sans"/>
              </a:rPr>
              <a:t>SleepAid</a:t>
            </a:r>
          </a:p>
          <a:p>
            <a:pPr algn="l">
              <a:lnSpc>
                <a:spcPts val="2940"/>
              </a:lnSpc>
            </a:pPr>
          </a:p>
          <a:p>
            <a:pPr algn="l">
              <a:lnSpc>
                <a:spcPts val="2940"/>
              </a:lnSpc>
            </a:pPr>
          </a:p>
          <a:p>
            <a:pPr algn="l">
              <a:lnSpc>
                <a:spcPts val="2940"/>
              </a:lnSpc>
            </a:pPr>
            <a:r>
              <a:rPr lang="en-US" sz="2100">
                <a:solidFill>
                  <a:srgbClr val="FFFFFF"/>
                </a:solidFill>
                <a:latin typeface="Public Sans"/>
                <a:ea typeface="Public Sans"/>
                <a:cs typeface="Public Sans"/>
                <a:sym typeface="Public Sans"/>
              </a:rPr>
              <a:t>SOBER’ (SPRAY/ODF)</a:t>
            </a:r>
          </a:p>
          <a:p>
            <a:pPr algn="l">
              <a:lnSpc>
                <a:spcPts val="2940"/>
              </a:lnSpc>
            </a:pPr>
          </a:p>
          <a:p>
            <a:pPr algn="l">
              <a:lnSpc>
                <a:spcPts val="2940"/>
              </a:lnSpc>
            </a:pPr>
          </a:p>
          <a:p>
            <a:pPr algn="l">
              <a:lnSpc>
                <a:spcPts val="2940"/>
              </a:lnSpc>
            </a:pPr>
            <a:r>
              <a:rPr lang="en-US" sz="2100">
                <a:solidFill>
                  <a:srgbClr val="FFFFFF"/>
                </a:solidFill>
                <a:latin typeface="Public Sans"/>
                <a:ea typeface="Public Sans"/>
                <a:cs typeface="Public Sans"/>
                <a:sym typeface="Public Sans"/>
              </a:rPr>
              <a:t>SnowWhite  Skin brightening Cream</a:t>
            </a:r>
          </a:p>
          <a:p>
            <a:pPr algn="l">
              <a:lnSpc>
                <a:spcPts val="2940"/>
              </a:lnSpc>
            </a:pPr>
          </a:p>
          <a:p>
            <a:pPr algn="l">
              <a:lnSpc>
                <a:spcPts val="2940"/>
              </a:lnSpc>
            </a:pPr>
          </a:p>
          <a:p>
            <a:pPr algn="l">
              <a:lnSpc>
                <a:spcPts val="2940"/>
              </a:lnSpc>
            </a:pPr>
          </a:p>
          <a:p>
            <a:pPr algn="l">
              <a:lnSpc>
                <a:spcPts val="2940"/>
              </a:lnSpc>
            </a:pPr>
            <a:r>
              <a:rPr lang="en-US" sz="2100">
                <a:solidFill>
                  <a:srgbClr val="FFFFFF"/>
                </a:solidFill>
                <a:latin typeface="Public Sans"/>
                <a:ea typeface="Public Sans"/>
                <a:cs typeface="Public Sans"/>
                <a:sym typeface="Public Sans"/>
              </a:rPr>
              <a:t>SkinPeel Mask Change Face Look</a:t>
            </a:r>
          </a:p>
          <a:p>
            <a:pPr algn="l">
              <a:lnSpc>
                <a:spcPts val="2940"/>
              </a:lnSpc>
            </a:pPr>
          </a:p>
          <a:p>
            <a:pPr algn="l">
              <a:lnSpc>
                <a:spcPts val="2940"/>
              </a:lnSpc>
            </a:pPr>
          </a:p>
        </p:txBody>
      </p:sp>
      <p:grpSp>
        <p:nvGrpSpPr>
          <p:cNvPr name="Group 4" id="4"/>
          <p:cNvGrpSpPr/>
          <p:nvPr/>
        </p:nvGrpSpPr>
        <p:grpSpPr>
          <a:xfrm rot="0">
            <a:off x="9395137" y="3901303"/>
            <a:ext cx="5730790" cy="915522"/>
            <a:chOff x="0" y="0"/>
            <a:chExt cx="1623197" cy="259314"/>
          </a:xfrm>
        </p:grpSpPr>
        <p:sp>
          <p:nvSpPr>
            <p:cNvPr name="Freeform 5" id="5"/>
            <p:cNvSpPr/>
            <p:nvPr/>
          </p:nvSpPr>
          <p:spPr>
            <a:xfrm flipH="false" flipV="false" rot="0">
              <a:off x="0" y="0"/>
              <a:ext cx="1623197" cy="259314"/>
            </a:xfrm>
            <a:custGeom>
              <a:avLst/>
              <a:gdLst/>
              <a:ahLst/>
              <a:cxnLst/>
              <a:rect r="r" b="b" t="t" l="l"/>
              <a:pathLst>
                <a:path h="259314" w="1623197">
                  <a:moveTo>
                    <a:pt x="20264" y="0"/>
                  </a:moveTo>
                  <a:lnTo>
                    <a:pt x="1602933" y="0"/>
                  </a:lnTo>
                  <a:cubicBezTo>
                    <a:pt x="1608307" y="0"/>
                    <a:pt x="1613462" y="2135"/>
                    <a:pt x="1617262" y="5935"/>
                  </a:cubicBezTo>
                  <a:cubicBezTo>
                    <a:pt x="1621062" y="9735"/>
                    <a:pt x="1623197" y="14890"/>
                    <a:pt x="1623197" y="20264"/>
                  </a:cubicBezTo>
                  <a:lnTo>
                    <a:pt x="1623197" y="239050"/>
                  </a:lnTo>
                  <a:cubicBezTo>
                    <a:pt x="1623197" y="250241"/>
                    <a:pt x="1614125" y="259314"/>
                    <a:pt x="1602933" y="259314"/>
                  </a:cubicBezTo>
                  <a:lnTo>
                    <a:pt x="20264" y="259314"/>
                  </a:lnTo>
                  <a:cubicBezTo>
                    <a:pt x="9073" y="259314"/>
                    <a:pt x="0" y="250241"/>
                    <a:pt x="0" y="239050"/>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6" id="6"/>
            <p:cNvSpPr txBox="true"/>
            <p:nvPr/>
          </p:nvSpPr>
          <p:spPr>
            <a:xfrm>
              <a:off x="0" y="-38100"/>
              <a:ext cx="1623197"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7" id="7"/>
          <p:cNvGrpSpPr/>
          <p:nvPr/>
        </p:nvGrpSpPr>
        <p:grpSpPr>
          <a:xfrm rot="0">
            <a:off x="9395137" y="2823856"/>
            <a:ext cx="5730790" cy="915522"/>
            <a:chOff x="0" y="0"/>
            <a:chExt cx="1623197" cy="259314"/>
          </a:xfrm>
        </p:grpSpPr>
        <p:sp>
          <p:nvSpPr>
            <p:cNvPr name="Freeform 8" id="8"/>
            <p:cNvSpPr/>
            <p:nvPr/>
          </p:nvSpPr>
          <p:spPr>
            <a:xfrm flipH="false" flipV="false" rot="0">
              <a:off x="0" y="0"/>
              <a:ext cx="1623197" cy="259314"/>
            </a:xfrm>
            <a:custGeom>
              <a:avLst/>
              <a:gdLst/>
              <a:ahLst/>
              <a:cxnLst/>
              <a:rect r="r" b="b" t="t" l="l"/>
              <a:pathLst>
                <a:path h="259314" w="1623197">
                  <a:moveTo>
                    <a:pt x="20264" y="0"/>
                  </a:moveTo>
                  <a:lnTo>
                    <a:pt x="1602933" y="0"/>
                  </a:lnTo>
                  <a:cubicBezTo>
                    <a:pt x="1608307" y="0"/>
                    <a:pt x="1613462" y="2135"/>
                    <a:pt x="1617262" y="5935"/>
                  </a:cubicBezTo>
                  <a:cubicBezTo>
                    <a:pt x="1621062" y="9735"/>
                    <a:pt x="1623197" y="14890"/>
                    <a:pt x="1623197" y="20264"/>
                  </a:cubicBezTo>
                  <a:lnTo>
                    <a:pt x="1623197" y="239050"/>
                  </a:lnTo>
                  <a:cubicBezTo>
                    <a:pt x="1623197" y="250241"/>
                    <a:pt x="1614125" y="259314"/>
                    <a:pt x="1602933" y="259314"/>
                  </a:cubicBezTo>
                  <a:lnTo>
                    <a:pt x="20264" y="259314"/>
                  </a:lnTo>
                  <a:cubicBezTo>
                    <a:pt x="9073" y="259314"/>
                    <a:pt x="0" y="250241"/>
                    <a:pt x="0" y="239050"/>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9" id="9"/>
            <p:cNvSpPr txBox="true"/>
            <p:nvPr/>
          </p:nvSpPr>
          <p:spPr>
            <a:xfrm>
              <a:off x="0" y="-38100"/>
              <a:ext cx="1623197"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10" id="10"/>
          <p:cNvGrpSpPr/>
          <p:nvPr/>
        </p:nvGrpSpPr>
        <p:grpSpPr>
          <a:xfrm rot="0">
            <a:off x="9395137" y="5112100"/>
            <a:ext cx="5730790" cy="915522"/>
            <a:chOff x="0" y="0"/>
            <a:chExt cx="1623197" cy="259314"/>
          </a:xfrm>
        </p:grpSpPr>
        <p:sp>
          <p:nvSpPr>
            <p:cNvPr name="Freeform 11" id="11"/>
            <p:cNvSpPr/>
            <p:nvPr/>
          </p:nvSpPr>
          <p:spPr>
            <a:xfrm flipH="false" flipV="false" rot="0">
              <a:off x="0" y="0"/>
              <a:ext cx="1623197" cy="259314"/>
            </a:xfrm>
            <a:custGeom>
              <a:avLst/>
              <a:gdLst/>
              <a:ahLst/>
              <a:cxnLst/>
              <a:rect r="r" b="b" t="t" l="l"/>
              <a:pathLst>
                <a:path h="259314" w="1623197">
                  <a:moveTo>
                    <a:pt x="20264" y="0"/>
                  </a:moveTo>
                  <a:lnTo>
                    <a:pt x="1602933" y="0"/>
                  </a:lnTo>
                  <a:cubicBezTo>
                    <a:pt x="1608307" y="0"/>
                    <a:pt x="1613462" y="2135"/>
                    <a:pt x="1617262" y="5935"/>
                  </a:cubicBezTo>
                  <a:cubicBezTo>
                    <a:pt x="1621062" y="9735"/>
                    <a:pt x="1623197" y="14890"/>
                    <a:pt x="1623197" y="20264"/>
                  </a:cubicBezTo>
                  <a:lnTo>
                    <a:pt x="1623197" y="239050"/>
                  </a:lnTo>
                  <a:cubicBezTo>
                    <a:pt x="1623197" y="250241"/>
                    <a:pt x="1614125" y="259314"/>
                    <a:pt x="1602933" y="259314"/>
                  </a:cubicBezTo>
                  <a:lnTo>
                    <a:pt x="20264" y="259314"/>
                  </a:lnTo>
                  <a:cubicBezTo>
                    <a:pt x="9073" y="259314"/>
                    <a:pt x="0" y="250241"/>
                    <a:pt x="0" y="239050"/>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12" id="12"/>
            <p:cNvSpPr txBox="true"/>
            <p:nvPr/>
          </p:nvSpPr>
          <p:spPr>
            <a:xfrm>
              <a:off x="0" y="-38100"/>
              <a:ext cx="1623197"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13" id="13"/>
          <p:cNvGrpSpPr/>
          <p:nvPr/>
        </p:nvGrpSpPr>
        <p:grpSpPr>
          <a:xfrm rot="0">
            <a:off x="9395137" y="6177425"/>
            <a:ext cx="5730790" cy="1118594"/>
            <a:chOff x="0" y="0"/>
            <a:chExt cx="1623197" cy="316832"/>
          </a:xfrm>
        </p:grpSpPr>
        <p:sp>
          <p:nvSpPr>
            <p:cNvPr name="Freeform 14" id="14"/>
            <p:cNvSpPr/>
            <p:nvPr/>
          </p:nvSpPr>
          <p:spPr>
            <a:xfrm flipH="false" flipV="false" rot="0">
              <a:off x="0" y="0"/>
              <a:ext cx="1623197" cy="316832"/>
            </a:xfrm>
            <a:custGeom>
              <a:avLst/>
              <a:gdLst/>
              <a:ahLst/>
              <a:cxnLst/>
              <a:rect r="r" b="b" t="t" l="l"/>
              <a:pathLst>
                <a:path h="316832" w="1623197">
                  <a:moveTo>
                    <a:pt x="20264" y="0"/>
                  </a:moveTo>
                  <a:lnTo>
                    <a:pt x="1602933" y="0"/>
                  </a:lnTo>
                  <a:cubicBezTo>
                    <a:pt x="1608307" y="0"/>
                    <a:pt x="1613462" y="2135"/>
                    <a:pt x="1617262" y="5935"/>
                  </a:cubicBezTo>
                  <a:cubicBezTo>
                    <a:pt x="1621062" y="9735"/>
                    <a:pt x="1623197" y="14890"/>
                    <a:pt x="1623197" y="20264"/>
                  </a:cubicBezTo>
                  <a:lnTo>
                    <a:pt x="1623197" y="296568"/>
                  </a:lnTo>
                  <a:cubicBezTo>
                    <a:pt x="1623197" y="307760"/>
                    <a:pt x="1614125" y="316832"/>
                    <a:pt x="1602933" y="316832"/>
                  </a:cubicBezTo>
                  <a:lnTo>
                    <a:pt x="20264" y="316832"/>
                  </a:lnTo>
                  <a:cubicBezTo>
                    <a:pt x="14890" y="316832"/>
                    <a:pt x="9735" y="314697"/>
                    <a:pt x="5935" y="310897"/>
                  </a:cubicBezTo>
                  <a:cubicBezTo>
                    <a:pt x="2135" y="307097"/>
                    <a:pt x="0" y="301943"/>
                    <a:pt x="0" y="296568"/>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15" id="15"/>
            <p:cNvSpPr txBox="true"/>
            <p:nvPr/>
          </p:nvSpPr>
          <p:spPr>
            <a:xfrm>
              <a:off x="0" y="-38100"/>
              <a:ext cx="1623197" cy="354932"/>
            </a:xfrm>
            <a:prstGeom prst="rect">
              <a:avLst/>
            </a:prstGeom>
          </p:spPr>
          <p:txBody>
            <a:bodyPr anchor="ctr" rtlCol="false" tIns="69124" lIns="69124" bIns="69124" rIns="69124"/>
            <a:lstStyle/>
            <a:p>
              <a:pPr algn="ctr">
                <a:lnSpc>
                  <a:spcPts val="2666"/>
                </a:lnSpc>
                <a:spcBef>
                  <a:spcPct val="0"/>
                </a:spcBef>
              </a:pPr>
            </a:p>
          </p:txBody>
        </p:sp>
      </p:grpSp>
      <p:grpSp>
        <p:nvGrpSpPr>
          <p:cNvPr name="Group 16" id="16"/>
          <p:cNvGrpSpPr/>
          <p:nvPr/>
        </p:nvGrpSpPr>
        <p:grpSpPr>
          <a:xfrm rot="0">
            <a:off x="9395137" y="7657139"/>
            <a:ext cx="5730790" cy="915522"/>
            <a:chOff x="0" y="0"/>
            <a:chExt cx="1623197" cy="259314"/>
          </a:xfrm>
        </p:grpSpPr>
        <p:sp>
          <p:nvSpPr>
            <p:cNvPr name="Freeform 17" id="17"/>
            <p:cNvSpPr/>
            <p:nvPr/>
          </p:nvSpPr>
          <p:spPr>
            <a:xfrm flipH="false" flipV="false" rot="0">
              <a:off x="0" y="0"/>
              <a:ext cx="1623197" cy="259314"/>
            </a:xfrm>
            <a:custGeom>
              <a:avLst/>
              <a:gdLst/>
              <a:ahLst/>
              <a:cxnLst/>
              <a:rect r="r" b="b" t="t" l="l"/>
              <a:pathLst>
                <a:path h="259314" w="1623197">
                  <a:moveTo>
                    <a:pt x="20264" y="0"/>
                  </a:moveTo>
                  <a:lnTo>
                    <a:pt x="1602933" y="0"/>
                  </a:lnTo>
                  <a:cubicBezTo>
                    <a:pt x="1608307" y="0"/>
                    <a:pt x="1613462" y="2135"/>
                    <a:pt x="1617262" y="5935"/>
                  </a:cubicBezTo>
                  <a:cubicBezTo>
                    <a:pt x="1621062" y="9735"/>
                    <a:pt x="1623197" y="14890"/>
                    <a:pt x="1623197" y="20264"/>
                  </a:cubicBezTo>
                  <a:lnTo>
                    <a:pt x="1623197" y="239050"/>
                  </a:lnTo>
                  <a:cubicBezTo>
                    <a:pt x="1623197" y="250241"/>
                    <a:pt x="1614125" y="259314"/>
                    <a:pt x="1602933" y="259314"/>
                  </a:cubicBezTo>
                  <a:lnTo>
                    <a:pt x="20264" y="259314"/>
                  </a:lnTo>
                  <a:cubicBezTo>
                    <a:pt x="9073" y="259314"/>
                    <a:pt x="0" y="250241"/>
                    <a:pt x="0" y="239050"/>
                  </a:cubicBezTo>
                  <a:lnTo>
                    <a:pt x="0" y="20264"/>
                  </a:lnTo>
                  <a:cubicBezTo>
                    <a:pt x="0" y="9073"/>
                    <a:pt x="9073" y="0"/>
                    <a:pt x="20264" y="0"/>
                  </a:cubicBezTo>
                  <a:close/>
                </a:path>
              </a:pathLst>
            </a:custGeom>
            <a:solidFill>
              <a:srgbClr val="000000">
                <a:alpha val="0"/>
              </a:srgbClr>
            </a:solidFill>
            <a:ln w="28575" cap="sq">
              <a:solidFill>
                <a:srgbClr val="737373"/>
              </a:solidFill>
              <a:prstDash val="solid"/>
              <a:miter/>
            </a:ln>
          </p:spPr>
        </p:sp>
        <p:sp>
          <p:nvSpPr>
            <p:cNvPr name="TextBox 18" id="18"/>
            <p:cNvSpPr txBox="true"/>
            <p:nvPr/>
          </p:nvSpPr>
          <p:spPr>
            <a:xfrm>
              <a:off x="0" y="-38100"/>
              <a:ext cx="1623197" cy="297414"/>
            </a:xfrm>
            <a:prstGeom prst="rect">
              <a:avLst/>
            </a:prstGeom>
          </p:spPr>
          <p:txBody>
            <a:bodyPr anchor="ctr" rtlCol="false" tIns="69124" lIns="69124" bIns="69124" rIns="69124"/>
            <a:lstStyle/>
            <a:p>
              <a:pPr algn="ctr">
                <a:lnSpc>
                  <a:spcPts val="2666"/>
                </a:lnSpc>
                <a:spcBef>
                  <a:spcPct val="0"/>
                </a:spcBef>
              </a:pPr>
            </a:p>
          </p:txBody>
        </p:sp>
      </p:grpSp>
      <p:grpSp>
        <p:nvGrpSpPr>
          <p:cNvPr name="Group 19" id="19"/>
          <p:cNvGrpSpPr/>
          <p:nvPr/>
        </p:nvGrpSpPr>
        <p:grpSpPr>
          <a:xfrm rot="0">
            <a:off x="9750265" y="2983631"/>
            <a:ext cx="381898" cy="381898"/>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21" id="21"/>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22" id="22"/>
          <p:cNvGrpSpPr/>
          <p:nvPr/>
        </p:nvGrpSpPr>
        <p:grpSpPr>
          <a:xfrm rot="0">
            <a:off x="9750265" y="4110656"/>
            <a:ext cx="381898" cy="381898"/>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24" id="24"/>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25" id="25"/>
          <p:cNvGrpSpPr/>
          <p:nvPr/>
        </p:nvGrpSpPr>
        <p:grpSpPr>
          <a:xfrm rot="0">
            <a:off x="9750265" y="5175388"/>
            <a:ext cx="381898" cy="381898"/>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27" id="27"/>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28" id="28"/>
          <p:cNvGrpSpPr/>
          <p:nvPr/>
        </p:nvGrpSpPr>
        <p:grpSpPr>
          <a:xfrm rot="0">
            <a:off x="9750265" y="6354824"/>
            <a:ext cx="381898" cy="381898"/>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30" id="30"/>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grpSp>
        <p:nvGrpSpPr>
          <p:cNvPr name="Group 31" id="31"/>
          <p:cNvGrpSpPr/>
          <p:nvPr/>
        </p:nvGrpSpPr>
        <p:grpSpPr>
          <a:xfrm rot="0">
            <a:off x="9750265" y="7800961"/>
            <a:ext cx="381898" cy="381898"/>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B2956A"/>
              </a:solidFill>
              <a:prstDash val="solid"/>
              <a:miter/>
            </a:ln>
          </p:spPr>
        </p:sp>
        <p:sp>
          <p:nvSpPr>
            <p:cNvPr name="TextBox 33" id="33"/>
            <p:cNvSpPr txBox="true"/>
            <p:nvPr/>
          </p:nvSpPr>
          <p:spPr>
            <a:xfrm>
              <a:off x="76200" y="38100"/>
              <a:ext cx="660400" cy="698500"/>
            </a:xfrm>
            <a:prstGeom prst="rect">
              <a:avLst/>
            </a:prstGeom>
          </p:spPr>
          <p:txBody>
            <a:bodyPr anchor="ctr" rtlCol="false" tIns="69124" lIns="69124" bIns="69124" rIns="69124"/>
            <a:lstStyle/>
            <a:p>
              <a:pPr algn="ctr">
                <a:lnSpc>
                  <a:spcPts val="2666"/>
                </a:lnSpc>
              </a:pPr>
            </a:p>
          </p:txBody>
        </p:sp>
      </p:grpSp>
      <p:sp>
        <p:nvSpPr>
          <p:cNvPr name="Freeform 34" id="34"/>
          <p:cNvSpPr/>
          <p:nvPr/>
        </p:nvSpPr>
        <p:spPr>
          <a:xfrm flipH="false" flipV="false" rot="0">
            <a:off x="737351" y="702025"/>
            <a:ext cx="3934778" cy="4114800"/>
          </a:xfrm>
          <a:custGeom>
            <a:avLst/>
            <a:gdLst/>
            <a:ahLst/>
            <a:cxnLst/>
            <a:rect r="r" b="b" t="t" l="l"/>
            <a:pathLst>
              <a:path h="4114800" w="3934778">
                <a:moveTo>
                  <a:pt x="0" y="0"/>
                </a:moveTo>
                <a:lnTo>
                  <a:pt x="3934778" y="0"/>
                </a:lnTo>
                <a:lnTo>
                  <a:pt x="393477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5" id="35"/>
          <p:cNvSpPr txBox="true"/>
          <p:nvPr/>
        </p:nvSpPr>
        <p:spPr>
          <a:xfrm rot="0">
            <a:off x="1576903" y="1411805"/>
            <a:ext cx="7032023" cy="1091624"/>
          </a:xfrm>
          <a:prstGeom prst="rect">
            <a:avLst/>
          </a:prstGeom>
        </p:spPr>
        <p:txBody>
          <a:bodyPr anchor="t" rtlCol="false" tIns="0" lIns="0" bIns="0" rIns="0">
            <a:spAutoFit/>
          </a:bodyPr>
          <a:lstStyle/>
          <a:p>
            <a:pPr algn="ctr">
              <a:lnSpc>
                <a:spcPts val="9046"/>
              </a:lnSpc>
            </a:pPr>
            <a:r>
              <a:rPr lang="en-US" b="true" sz="5951">
                <a:solidFill>
                  <a:srgbClr val="FF3654"/>
                </a:solidFill>
                <a:latin typeface="Public Sans Bold"/>
                <a:ea typeface="Public Sans Bold"/>
                <a:cs typeface="Public Sans Bold"/>
                <a:sym typeface="Public Sans Bold"/>
              </a:rPr>
              <a:t>OUR PRODUCTS:-</a:t>
            </a:r>
          </a:p>
        </p:txBody>
      </p:sp>
      <p:sp>
        <p:nvSpPr>
          <p:cNvPr name="TextBox 36" id="36"/>
          <p:cNvSpPr txBox="true"/>
          <p:nvPr/>
        </p:nvSpPr>
        <p:spPr>
          <a:xfrm rot="0">
            <a:off x="8882287" y="1175644"/>
            <a:ext cx="7863961" cy="1327785"/>
          </a:xfrm>
          <a:prstGeom prst="rect">
            <a:avLst/>
          </a:prstGeom>
        </p:spPr>
        <p:txBody>
          <a:bodyPr anchor="t" rtlCol="false" tIns="0" lIns="0" bIns="0" rIns="0">
            <a:spAutoFit/>
          </a:bodyPr>
          <a:lstStyle/>
          <a:p>
            <a:pPr algn="ctr">
              <a:lnSpc>
                <a:spcPts val="3599"/>
              </a:lnSpc>
            </a:pPr>
            <a:r>
              <a:rPr lang="en-US" b="true" sz="2399" spc="110">
                <a:solidFill>
                  <a:srgbClr val="FFFFFF"/>
                </a:solidFill>
                <a:latin typeface="Public Sans Bold"/>
                <a:ea typeface="Public Sans Bold"/>
                <a:cs typeface="Public Sans Bold"/>
                <a:sym typeface="Public Sans Bold"/>
              </a:rPr>
              <a:t>Delve into our diverse selection of </a:t>
            </a:r>
            <a:r>
              <a:rPr lang="en-US" b="true" sz="2399" spc="110">
                <a:solidFill>
                  <a:srgbClr val="CADB7F"/>
                </a:solidFill>
                <a:latin typeface="Public Sans Bold"/>
                <a:ea typeface="Public Sans Bold"/>
                <a:cs typeface="Public Sans Bold"/>
                <a:sym typeface="Public Sans Bold"/>
              </a:rPr>
              <a:t>42 essential products</a:t>
            </a:r>
            <a:r>
              <a:rPr lang="en-US" b="true" sz="2399" spc="110">
                <a:solidFill>
                  <a:srgbClr val="FFFFFF"/>
                </a:solidFill>
                <a:latin typeface="Public Sans Bold"/>
                <a:ea typeface="Public Sans Bold"/>
                <a:cs typeface="Public Sans Bold"/>
                <a:sym typeface="Public Sans Bold"/>
              </a:rPr>
              <a:t> meticulously crafted to elevate your journey towards graceful health and beauty.</a:t>
            </a:r>
          </a:p>
        </p:txBody>
      </p:sp>
      <p:grpSp>
        <p:nvGrpSpPr>
          <p:cNvPr name="Group 37" id="37"/>
          <p:cNvGrpSpPr/>
          <p:nvPr/>
        </p:nvGrpSpPr>
        <p:grpSpPr>
          <a:xfrm rot="0">
            <a:off x="14746831" y="341888"/>
            <a:ext cx="6317871" cy="785712"/>
            <a:chOff x="0" y="0"/>
            <a:chExt cx="8423828" cy="1047616"/>
          </a:xfrm>
        </p:grpSpPr>
        <p:grpSp>
          <p:nvGrpSpPr>
            <p:cNvPr name="Group 38" id="38"/>
            <p:cNvGrpSpPr/>
            <p:nvPr/>
          </p:nvGrpSpPr>
          <p:grpSpPr>
            <a:xfrm rot="0">
              <a:off x="0" y="0"/>
              <a:ext cx="8423828" cy="1047616"/>
              <a:chOff x="0" y="0"/>
              <a:chExt cx="2246354" cy="279364"/>
            </a:xfrm>
          </p:grpSpPr>
          <p:sp>
            <p:nvSpPr>
              <p:cNvPr name="Freeform 39" id="39"/>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40" id="40"/>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41" id="41"/>
            <p:cNvGrpSpPr/>
            <p:nvPr/>
          </p:nvGrpSpPr>
          <p:grpSpPr>
            <a:xfrm rot="0">
              <a:off x="408724" y="118304"/>
              <a:ext cx="2433022" cy="811007"/>
              <a:chOff x="0" y="0"/>
              <a:chExt cx="812800" cy="270933"/>
            </a:xfrm>
          </p:grpSpPr>
          <p:sp>
            <p:nvSpPr>
              <p:cNvPr name="Freeform 42" id="42"/>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43" id="43"/>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44" id="44"/>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6"/>
              <a:stretch>
                <a:fillRect l="0" t="0" r="0" b="0"/>
              </a:stretch>
            </a:blipFill>
          </p:spPr>
        </p:sp>
      </p:grpSp>
    </p:spTree>
  </p:cSld>
  <p:clrMapOvr>
    <a:masterClrMapping/>
  </p:clrMapOvr>
  <p:transition spd="fast">
    <p:wipe dir="l"/>
  </p:transition>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273F60"/>
        </a:solidFill>
      </p:bgPr>
    </p:bg>
    <p:spTree>
      <p:nvGrpSpPr>
        <p:cNvPr id="1" name=""/>
        <p:cNvGrpSpPr/>
        <p:nvPr/>
      </p:nvGrpSpPr>
      <p:grpSpPr>
        <a:xfrm>
          <a:off x="0" y="0"/>
          <a:ext cx="0" cy="0"/>
          <a:chOff x="0" y="0"/>
          <a:chExt cx="0" cy="0"/>
        </a:xfrm>
      </p:grpSpPr>
      <p:grpSp>
        <p:nvGrpSpPr>
          <p:cNvPr name="Group 2" id="2"/>
          <p:cNvGrpSpPr/>
          <p:nvPr/>
        </p:nvGrpSpPr>
        <p:grpSpPr>
          <a:xfrm rot="0">
            <a:off x="0" y="-488760"/>
            <a:ext cx="7509680" cy="11264520"/>
            <a:chOff x="0" y="0"/>
            <a:chExt cx="406400" cy="609600"/>
          </a:xfrm>
        </p:grpSpPr>
        <p:sp>
          <p:nvSpPr>
            <p:cNvPr name="Freeform 3" id="3"/>
            <p:cNvSpPr/>
            <p:nvPr/>
          </p:nvSpPr>
          <p:spPr>
            <a:xfrm flipH="false" flipV="false" rot="0">
              <a:off x="0" y="0"/>
              <a:ext cx="406400" cy="609600"/>
            </a:xfrm>
            <a:custGeom>
              <a:avLst/>
              <a:gdLst/>
              <a:ahLst/>
              <a:cxnLst/>
              <a:rect r="r" b="b" t="t" l="l"/>
              <a:pathLst>
                <a:path h="609600" w="406400">
                  <a:moveTo>
                    <a:pt x="203200" y="0"/>
                  </a:moveTo>
                  <a:lnTo>
                    <a:pt x="406400" y="0"/>
                  </a:lnTo>
                  <a:lnTo>
                    <a:pt x="203200" y="609600"/>
                  </a:lnTo>
                  <a:lnTo>
                    <a:pt x="0" y="609600"/>
                  </a:lnTo>
                  <a:lnTo>
                    <a:pt x="203200" y="0"/>
                  </a:lnTo>
                  <a:close/>
                </a:path>
              </a:pathLst>
            </a:custGeom>
            <a:solidFill>
              <a:srgbClr val="FFFFFF"/>
            </a:solidFill>
          </p:spPr>
        </p:sp>
        <p:sp>
          <p:nvSpPr>
            <p:cNvPr name="TextBox 4" id="4"/>
            <p:cNvSpPr txBox="true"/>
            <p:nvPr/>
          </p:nvSpPr>
          <p:spPr>
            <a:xfrm>
              <a:off x="101600" y="-57150"/>
              <a:ext cx="203200" cy="6667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852232" y="2719816"/>
            <a:ext cx="11756473" cy="5801413"/>
            <a:chOff x="0" y="0"/>
            <a:chExt cx="1235345" cy="609600"/>
          </a:xfrm>
        </p:grpSpPr>
        <p:sp>
          <p:nvSpPr>
            <p:cNvPr name="Freeform 6" id="6"/>
            <p:cNvSpPr/>
            <p:nvPr/>
          </p:nvSpPr>
          <p:spPr>
            <a:xfrm flipH="false" flipV="false" rot="0">
              <a:off x="0" y="0"/>
              <a:ext cx="1235345" cy="609600"/>
            </a:xfrm>
            <a:custGeom>
              <a:avLst/>
              <a:gdLst/>
              <a:ahLst/>
              <a:cxnLst/>
              <a:rect r="r" b="b" t="t" l="l"/>
              <a:pathLst>
                <a:path h="609600" w="1235345">
                  <a:moveTo>
                    <a:pt x="203200" y="0"/>
                  </a:moveTo>
                  <a:lnTo>
                    <a:pt x="1235345" y="0"/>
                  </a:lnTo>
                  <a:lnTo>
                    <a:pt x="1032145" y="609600"/>
                  </a:lnTo>
                  <a:lnTo>
                    <a:pt x="0" y="609600"/>
                  </a:lnTo>
                  <a:lnTo>
                    <a:pt x="203200" y="0"/>
                  </a:lnTo>
                  <a:close/>
                </a:path>
              </a:pathLst>
            </a:custGeom>
            <a:solidFill>
              <a:srgbClr val="F5F5DC"/>
            </a:solidFill>
          </p:spPr>
        </p:sp>
        <p:sp>
          <p:nvSpPr>
            <p:cNvPr name="TextBox 7" id="7"/>
            <p:cNvSpPr txBox="true"/>
            <p:nvPr/>
          </p:nvSpPr>
          <p:spPr>
            <a:xfrm>
              <a:off x="101600" y="-57150"/>
              <a:ext cx="1032145" cy="6667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852232" y="3248593"/>
            <a:ext cx="12920166" cy="4743858"/>
            <a:chOff x="0" y="0"/>
            <a:chExt cx="1660280" cy="609600"/>
          </a:xfrm>
        </p:grpSpPr>
        <p:sp>
          <p:nvSpPr>
            <p:cNvPr name="Freeform 9" id="9"/>
            <p:cNvSpPr/>
            <p:nvPr/>
          </p:nvSpPr>
          <p:spPr>
            <a:xfrm flipH="false" flipV="false" rot="0">
              <a:off x="0" y="0"/>
              <a:ext cx="1660280" cy="609600"/>
            </a:xfrm>
            <a:custGeom>
              <a:avLst/>
              <a:gdLst/>
              <a:ahLst/>
              <a:cxnLst/>
              <a:rect r="r" b="b" t="t" l="l"/>
              <a:pathLst>
                <a:path h="609600" w="1660280">
                  <a:moveTo>
                    <a:pt x="203200" y="0"/>
                  </a:moveTo>
                  <a:lnTo>
                    <a:pt x="1660280" y="0"/>
                  </a:lnTo>
                  <a:lnTo>
                    <a:pt x="1457080" y="609600"/>
                  </a:lnTo>
                  <a:lnTo>
                    <a:pt x="0" y="609600"/>
                  </a:lnTo>
                  <a:lnTo>
                    <a:pt x="203200" y="0"/>
                  </a:lnTo>
                  <a:close/>
                </a:path>
              </a:pathLst>
            </a:custGeom>
            <a:solidFill>
              <a:srgbClr val="3ADBD4"/>
            </a:solidFill>
          </p:spPr>
        </p:sp>
        <p:sp>
          <p:nvSpPr>
            <p:cNvPr name="TextBox 10" id="10"/>
            <p:cNvSpPr txBox="true"/>
            <p:nvPr/>
          </p:nvSpPr>
          <p:spPr>
            <a:xfrm>
              <a:off x="101600" y="-57150"/>
              <a:ext cx="1457080" cy="6667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4090892" y="4068559"/>
            <a:ext cx="707435" cy="707435"/>
          </a:xfrm>
          <a:custGeom>
            <a:avLst/>
            <a:gdLst/>
            <a:ahLst/>
            <a:cxnLst/>
            <a:rect r="r" b="b" t="t" l="l"/>
            <a:pathLst>
              <a:path h="707435" w="707435">
                <a:moveTo>
                  <a:pt x="0" y="0"/>
                </a:moveTo>
                <a:lnTo>
                  <a:pt x="707434" y="0"/>
                </a:lnTo>
                <a:lnTo>
                  <a:pt x="707434" y="707434"/>
                </a:lnTo>
                <a:lnTo>
                  <a:pt x="0" y="7074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3486122" y="5118513"/>
            <a:ext cx="780751" cy="780751"/>
          </a:xfrm>
          <a:custGeom>
            <a:avLst/>
            <a:gdLst/>
            <a:ahLst/>
            <a:cxnLst/>
            <a:rect r="r" b="b" t="t" l="l"/>
            <a:pathLst>
              <a:path h="780751" w="780751">
                <a:moveTo>
                  <a:pt x="0" y="0"/>
                </a:moveTo>
                <a:lnTo>
                  <a:pt x="780751" y="0"/>
                </a:lnTo>
                <a:lnTo>
                  <a:pt x="780751" y="780751"/>
                </a:lnTo>
                <a:lnTo>
                  <a:pt x="0" y="7807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4071733" y="6168467"/>
            <a:ext cx="816971" cy="816971"/>
          </a:xfrm>
          <a:custGeom>
            <a:avLst/>
            <a:gdLst/>
            <a:ahLst/>
            <a:cxnLst/>
            <a:rect r="r" b="b" t="t" l="l"/>
            <a:pathLst>
              <a:path h="816971" w="816971">
                <a:moveTo>
                  <a:pt x="0" y="0"/>
                </a:moveTo>
                <a:lnTo>
                  <a:pt x="816972" y="0"/>
                </a:lnTo>
                <a:lnTo>
                  <a:pt x="816972" y="816971"/>
                </a:lnTo>
                <a:lnTo>
                  <a:pt x="0" y="8169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0775738" y="7239188"/>
            <a:ext cx="488680" cy="753263"/>
          </a:xfrm>
          <a:custGeom>
            <a:avLst/>
            <a:gdLst/>
            <a:ahLst/>
            <a:cxnLst/>
            <a:rect r="r" b="b" t="t" l="l"/>
            <a:pathLst>
              <a:path h="753263" w="488680">
                <a:moveTo>
                  <a:pt x="0" y="0"/>
                </a:moveTo>
                <a:lnTo>
                  <a:pt x="488680" y="0"/>
                </a:lnTo>
                <a:lnTo>
                  <a:pt x="488680" y="753263"/>
                </a:lnTo>
                <a:lnTo>
                  <a:pt x="0" y="7532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33327" y="4135234"/>
            <a:ext cx="7865016" cy="2044496"/>
          </a:xfrm>
          <a:prstGeom prst="rect">
            <a:avLst/>
          </a:prstGeom>
        </p:spPr>
        <p:txBody>
          <a:bodyPr anchor="t" rtlCol="false" tIns="0" lIns="0" bIns="0" rIns="0">
            <a:spAutoFit/>
          </a:bodyPr>
          <a:lstStyle/>
          <a:p>
            <a:pPr algn="l">
              <a:lnSpc>
                <a:spcPts val="7957"/>
              </a:lnSpc>
            </a:pPr>
            <a:r>
              <a:rPr lang="en-US" sz="7233" spc="-231">
                <a:solidFill>
                  <a:srgbClr val="FFFFFF"/>
                </a:solidFill>
                <a:latin typeface="Anton"/>
                <a:ea typeface="Anton"/>
                <a:cs typeface="Anton"/>
                <a:sym typeface="Anton"/>
              </a:rPr>
              <a:t>Join Us</a:t>
            </a:r>
          </a:p>
          <a:p>
            <a:pPr algn="l">
              <a:lnSpc>
                <a:spcPts val="7957"/>
              </a:lnSpc>
            </a:pPr>
          </a:p>
        </p:txBody>
      </p:sp>
      <p:sp>
        <p:nvSpPr>
          <p:cNvPr name="TextBox 16" id="16"/>
          <p:cNvSpPr txBox="true"/>
          <p:nvPr/>
        </p:nvSpPr>
        <p:spPr>
          <a:xfrm rot="0">
            <a:off x="818862" y="5451738"/>
            <a:ext cx="7865016" cy="1672590"/>
          </a:xfrm>
          <a:prstGeom prst="rect">
            <a:avLst/>
          </a:prstGeom>
        </p:spPr>
        <p:txBody>
          <a:bodyPr anchor="t" rtlCol="false" tIns="0" lIns="0" bIns="0" rIns="0">
            <a:spAutoFit/>
          </a:bodyPr>
          <a:lstStyle/>
          <a:p>
            <a:pPr algn="l" marL="518158" indent="-259079" lvl="1">
              <a:lnSpc>
                <a:spcPts val="3359"/>
              </a:lnSpc>
              <a:buFont typeface="Arial"/>
              <a:buChar char="•"/>
            </a:pPr>
            <a:r>
              <a:rPr lang="en-US" b="true" sz="2399">
                <a:solidFill>
                  <a:srgbClr val="000000"/>
                </a:solidFill>
                <a:latin typeface="Public Sans Bold"/>
                <a:ea typeface="Public Sans Bold"/>
                <a:cs typeface="Public Sans Bold"/>
                <a:sym typeface="Public Sans Bold"/>
              </a:rPr>
              <a:t>Don't miss out on this exclusive opportunity to create a healthier and wealthier you, gracefully.</a:t>
            </a:r>
          </a:p>
          <a:p>
            <a:pPr algn="l" marL="518158" indent="-259079" lvl="1">
              <a:lnSpc>
                <a:spcPts val="3359"/>
              </a:lnSpc>
              <a:buFont typeface="Arial"/>
              <a:buChar char="•"/>
            </a:pPr>
            <a:r>
              <a:rPr lang="en-US" b="true" sz="2399">
                <a:solidFill>
                  <a:srgbClr val="000000"/>
                </a:solidFill>
                <a:latin typeface="Public Sans Bold"/>
                <a:ea typeface="Public Sans Bold"/>
                <a:cs typeface="Public Sans Bold"/>
                <a:sym typeface="Public Sans Bold"/>
              </a:rPr>
              <a:t>Contact us to learn more and become a CBS TEAM today.</a:t>
            </a:r>
          </a:p>
        </p:txBody>
      </p:sp>
      <p:sp>
        <p:nvSpPr>
          <p:cNvPr name="TextBox 17" id="17"/>
          <p:cNvSpPr txBox="true"/>
          <p:nvPr/>
        </p:nvSpPr>
        <p:spPr>
          <a:xfrm rot="0">
            <a:off x="11469372" y="4059718"/>
            <a:ext cx="5789928" cy="4461510"/>
          </a:xfrm>
          <a:prstGeom prst="rect">
            <a:avLst/>
          </a:prstGeom>
        </p:spPr>
        <p:txBody>
          <a:bodyPr anchor="t" rtlCol="false" tIns="0" lIns="0" bIns="0" rIns="0">
            <a:spAutoFit/>
          </a:bodyPr>
          <a:lstStyle/>
          <a:p>
            <a:pPr algn="r">
              <a:lnSpc>
                <a:spcPts val="2940"/>
              </a:lnSpc>
              <a:spcBef>
                <a:spcPct val="0"/>
              </a:spcBef>
            </a:pPr>
            <a:r>
              <a:rPr lang="en-US" b="true" sz="2100">
                <a:solidFill>
                  <a:srgbClr val="FFFFFF"/>
                </a:solidFill>
                <a:latin typeface="Public Sans Bold"/>
                <a:ea typeface="Public Sans Bold"/>
                <a:cs typeface="Public Sans Bold"/>
                <a:sym typeface="Public Sans Bold"/>
              </a:rPr>
              <a:t>016-873 2331</a:t>
            </a:r>
          </a:p>
          <a:p>
            <a:pPr algn="r">
              <a:lnSpc>
                <a:spcPts val="2940"/>
              </a:lnSpc>
              <a:spcBef>
                <a:spcPct val="0"/>
              </a:spcBef>
            </a:pPr>
            <a:r>
              <a:rPr lang="en-US" b="true" sz="2100">
                <a:solidFill>
                  <a:srgbClr val="FFFFFF"/>
                </a:solidFill>
                <a:latin typeface="Public Sans Bold"/>
                <a:ea typeface="Public Sans Bold"/>
                <a:cs typeface="Public Sans Bold"/>
                <a:sym typeface="Public Sans Bold"/>
              </a:rPr>
              <a:t>+603 9080 6336 </a:t>
            </a:r>
          </a:p>
          <a:p>
            <a:pPr algn="r">
              <a:lnSpc>
                <a:spcPts val="2940"/>
              </a:lnSpc>
              <a:spcBef>
                <a:spcPct val="0"/>
              </a:spcBef>
            </a:pPr>
          </a:p>
          <a:p>
            <a:pPr algn="r">
              <a:lnSpc>
                <a:spcPts val="2940"/>
              </a:lnSpc>
              <a:spcBef>
                <a:spcPct val="0"/>
              </a:spcBef>
            </a:pPr>
            <a:r>
              <a:rPr lang="en-US" b="true" sz="2100">
                <a:solidFill>
                  <a:srgbClr val="FFFFFF"/>
                </a:solidFill>
                <a:latin typeface="Public Sans Bold"/>
                <a:ea typeface="Public Sans Bold"/>
                <a:cs typeface="Public Sans Bold"/>
                <a:sym typeface="Public Sans Bold"/>
              </a:rPr>
              <a:t>support@nebnex.com</a:t>
            </a:r>
          </a:p>
          <a:p>
            <a:pPr algn="r">
              <a:lnSpc>
                <a:spcPts val="2940"/>
              </a:lnSpc>
              <a:spcBef>
                <a:spcPct val="0"/>
              </a:spcBef>
            </a:pPr>
          </a:p>
          <a:p>
            <a:pPr algn="r">
              <a:lnSpc>
                <a:spcPts val="2940"/>
              </a:lnSpc>
              <a:spcBef>
                <a:spcPct val="0"/>
              </a:spcBef>
            </a:pPr>
          </a:p>
          <a:p>
            <a:pPr algn="r">
              <a:lnSpc>
                <a:spcPts val="2940"/>
              </a:lnSpc>
              <a:spcBef>
                <a:spcPct val="0"/>
              </a:spcBef>
            </a:pPr>
            <a:r>
              <a:rPr lang="en-US" b="true" sz="2100">
                <a:solidFill>
                  <a:srgbClr val="FFFFFF"/>
                </a:solidFill>
                <a:latin typeface="Public Sans Bold"/>
                <a:ea typeface="Public Sans Bold"/>
                <a:cs typeface="Public Sans Bold"/>
                <a:sym typeface="Public Sans Bold"/>
              </a:rPr>
              <a:t>www.nebnex.com</a:t>
            </a:r>
          </a:p>
          <a:p>
            <a:pPr algn="r">
              <a:lnSpc>
                <a:spcPts val="2940"/>
              </a:lnSpc>
              <a:spcBef>
                <a:spcPct val="0"/>
              </a:spcBef>
            </a:pPr>
          </a:p>
          <a:p>
            <a:pPr algn="r">
              <a:lnSpc>
                <a:spcPts val="2940"/>
              </a:lnSpc>
              <a:spcBef>
                <a:spcPct val="0"/>
              </a:spcBef>
            </a:pPr>
          </a:p>
          <a:p>
            <a:pPr algn="r">
              <a:lnSpc>
                <a:spcPts val="2940"/>
              </a:lnSpc>
              <a:spcBef>
                <a:spcPct val="0"/>
              </a:spcBef>
            </a:pPr>
            <a:r>
              <a:rPr lang="en-US" b="true" sz="2100">
                <a:solidFill>
                  <a:srgbClr val="FFFFFF"/>
                </a:solidFill>
                <a:latin typeface="Public Sans Bold"/>
                <a:ea typeface="Public Sans Bold"/>
                <a:cs typeface="Public Sans Bold"/>
                <a:sym typeface="Public Sans Bold"/>
              </a:rPr>
              <a:t>Lot 58546 Jalan CJ1/1,Kawasan Perindustrian Cheras Jaya,</a:t>
            </a:r>
          </a:p>
          <a:p>
            <a:pPr algn="r">
              <a:lnSpc>
                <a:spcPts val="2940"/>
              </a:lnSpc>
              <a:spcBef>
                <a:spcPct val="0"/>
              </a:spcBef>
            </a:pPr>
            <a:r>
              <a:rPr lang="en-US" b="true" sz="2100">
                <a:solidFill>
                  <a:srgbClr val="FFFFFF"/>
                </a:solidFill>
                <a:latin typeface="Public Sans Bold"/>
                <a:ea typeface="Public Sans Bold"/>
                <a:cs typeface="Public Sans Bold"/>
                <a:sym typeface="Public Sans Bold"/>
              </a:rPr>
              <a:t>43200 Balakong, Selangor, Malaysia.</a:t>
            </a:r>
          </a:p>
        </p:txBody>
      </p:sp>
      <p:grpSp>
        <p:nvGrpSpPr>
          <p:cNvPr name="Group 18" id="18"/>
          <p:cNvGrpSpPr/>
          <p:nvPr/>
        </p:nvGrpSpPr>
        <p:grpSpPr>
          <a:xfrm rot="0">
            <a:off x="14746831" y="341888"/>
            <a:ext cx="6317871" cy="785712"/>
            <a:chOff x="0" y="0"/>
            <a:chExt cx="8423828" cy="1047616"/>
          </a:xfrm>
        </p:grpSpPr>
        <p:grpSp>
          <p:nvGrpSpPr>
            <p:cNvPr name="Group 19" id="19"/>
            <p:cNvGrpSpPr/>
            <p:nvPr/>
          </p:nvGrpSpPr>
          <p:grpSpPr>
            <a:xfrm rot="0">
              <a:off x="0" y="0"/>
              <a:ext cx="8423828" cy="1047616"/>
              <a:chOff x="0" y="0"/>
              <a:chExt cx="2246354" cy="279364"/>
            </a:xfrm>
          </p:grpSpPr>
          <p:sp>
            <p:nvSpPr>
              <p:cNvPr name="Freeform 20" id="20"/>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1" id="21"/>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2" id="22"/>
            <p:cNvGrpSpPr/>
            <p:nvPr/>
          </p:nvGrpSpPr>
          <p:grpSpPr>
            <a:xfrm rot="0">
              <a:off x="408724" y="118304"/>
              <a:ext cx="2433022" cy="811007"/>
              <a:chOff x="0" y="0"/>
              <a:chExt cx="812800" cy="270933"/>
            </a:xfrm>
          </p:grpSpPr>
          <p:sp>
            <p:nvSpPr>
              <p:cNvPr name="Freeform 23" id="23"/>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4" id="24"/>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5" id="25"/>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0"/>
              <a:stretch>
                <a:fillRect l="0" t="0" r="0" b="0"/>
              </a:stretch>
            </a:blipFill>
          </p:spPr>
        </p:sp>
      </p:grpSp>
    </p:spTree>
  </p:cSld>
  <p:clrMapOvr>
    <a:masterClrMapping/>
  </p:clrMapOvr>
  <p:transition spd="fast">
    <p:wipe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grpSp>
        <p:nvGrpSpPr>
          <p:cNvPr name="Group 3" id="3"/>
          <p:cNvGrpSpPr/>
          <p:nvPr/>
        </p:nvGrpSpPr>
        <p:grpSpPr>
          <a:xfrm rot="0">
            <a:off x="7951723" y="-588507"/>
            <a:ext cx="11652247" cy="10875507"/>
            <a:chOff x="0" y="0"/>
            <a:chExt cx="1119601" cy="1044968"/>
          </a:xfrm>
        </p:grpSpPr>
        <p:sp>
          <p:nvSpPr>
            <p:cNvPr name="Freeform 4" id="4"/>
            <p:cNvSpPr/>
            <p:nvPr/>
          </p:nvSpPr>
          <p:spPr>
            <a:xfrm flipH="false" flipV="false" rot="0">
              <a:off x="0" y="0"/>
              <a:ext cx="1119601" cy="1044968"/>
            </a:xfrm>
            <a:custGeom>
              <a:avLst/>
              <a:gdLst/>
              <a:ahLst/>
              <a:cxnLst/>
              <a:rect r="r" b="b" t="t" l="l"/>
              <a:pathLst>
                <a:path h="1044968" w="1119601">
                  <a:moveTo>
                    <a:pt x="203200" y="0"/>
                  </a:moveTo>
                  <a:lnTo>
                    <a:pt x="1119601" y="0"/>
                  </a:lnTo>
                  <a:lnTo>
                    <a:pt x="916401" y="1044968"/>
                  </a:lnTo>
                  <a:lnTo>
                    <a:pt x="0" y="1044968"/>
                  </a:lnTo>
                  <a:lnTo>
                    <a:pt x="203200" y="0"/>
                  </a:lnTo>
                  <a:close/>
                </a:path>
              </a:pathLst>
            </a:custGeom>
            <a:solidFill>
              <a:srgbClr val="22263E"/>
            </a:solidFill>
          </p:spPr>
        </p:sp>
        <p:sp>
          <p:nvSpPr>
            <p:cNvPr name="TextBox 5" id="5"/>
            <p:cNvSpPr txBox="true"/>
            <p:nvPr/>
          </p:nvSpPr>
          <p:spPr>
            <a:xfrm>
              <a:off x="101600" y="-28575"/>
              <a:ext cx="916401" cy="1073543"/>
            </a:xfrm>
            <a:prstGeom prst="rect">
              <a:avLst/>
            </a:prstGeom>
          </p:spPr>
          <p:txBody>
            <a:bodyPr anchor="ctr" rtlCol="false" tIns="61029" lIns="61029" bIns="61029" rIns="61029"/>
            <a:lstStyle/>
            <a:p>
              <a:pPr algn="ctr">
                <a:lnSpc>
                  <a:spcPts val="1513"/>
                </a:lnSpc>
              </a:pPr>
            </a:p>
          </p:txBody>
        </p:sp>
      </p:grpSp>
      <p:sp>
        <p:nvSpPr>
          <p:cNvPr name="Freeform 6" id="6"/>
          <p:cNvSpPr/>
          <p:nvPr/>
        </p:nvSpPr>
        <p:spPr>
          <a:xfrm flipH="true" flipV="true" rot="0">
            <a:off x="-228082" y="5933421"/>
            <a:ext cx="10026172" cy="5013086"/>
          </a:xfrm>
          <a:custGeom>
            <a:avLst/>
            <a:gdLst/>
            <a:ahLst/>
            <a:cxnLst/>
            <a:rect r="r" b="b" t="t" l="l"/>
            <a:pathLst>
              <a:path h="5013086" w="10026172">
                <a:moveTo>
                  <a:pt x="10026172" y="5013086"/>
                </a:moveTo>
                <a:lnTo>
                  <a:pt x="0" y="5013086"/>
                </a:lnTo>
                <a:lnTo>
                  <a:pt x="0" y="0"/>
                </a:lnTo>
                <a:lnTo>
                  <a:pt x="10026172" y="0"/>
                </a:lnTo>
                <a:lnTo>
                  <a:pt x="10026172" y="501308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28082" y="-346031"/>
            <a:ext cx="10203970" cy="11829053"/>
          </a:xfrm>
          <a:custGeom>
            <a:avLst/>
            <a:gdLst/>
            <a:ahLst/>
            <a:cxnLst/>
            <a:rect r="r" b="b" t="t" l="l"/>
            <a:pathLst>
              <a:path h="11829053" w="10203970">
                <a:moveTo>
                  <a:pt x="0" y="0"/>
                </a:moveTo>
                <a:lnTo>
                  <a:pt x="10203971" y="0"/>
                </a:lnTo>
                <a:lnTo>
                  <a:pt x="10203971" y="11829053"/>
                </a:lnTo>
                <a:lnTo>
                  <a:pt x="0" y="11829053"/>
                </a:lnTo>
                <a:lnTo>
                  <a:pt x="0" y="0"/>
                </a:lnTo>
                <a:close/>
              </a:path>
            </a:pathLst>
          </a:custGeom>
          <a:blipFill>
            <a:blip r:embed="rId5"/>
            <a:stretch>
              <a:fillRect l="-20344" t="0" r="-85746" b="0"/>
            </a:stretch>
          </a:blipFill>
        </p:spPr>
      </p:sp>
      <p:sp>
        <p:nvSpPr>
          <p:cNvPr name="Freeform 8" id="8"/>
          <p:cNvSpPr/>
          <p:nvPr/>
        </p:nvSpPr>
        <p:spPr>
          <a:xfrm flipH="false" flipV="false" rot="0">
            <a:off x="-6245300" y="-68841"/>
            <a:ext cx="15389300" cy="11551863"/>
          </a:xfrm>
          <a:custGeom>
            <a:avLst/>
            <a:gdLst/>
            <a:ahLst/>
            <a:cxnLst/>
            <a:rect r="r" b="b" t="t" l="l"/>
            <a:pathLst>
              <a:path h="11551863" w="15389300">
                <a:moveTo>
                  <a:pt x="0" y="0"/>
                </a:moveTo>
                <a:lnTo>
                  <a:pt x="15389300" y="0"/>
                </a:lnTo>
                <a:lnTo>
                  <a:pt x="15389300" y="11551863"/>
                </a:lnTo>
                <a:lnTo>
                  <a:pt x="0" y="11551863"/>
                </a:lnTo>
                <a:lnTo>
                  <a:pt x="0" y="0"/>
                </a:lnTo>
                <a:close/>
              </a:path>
            </a:pathLst>
          </a:custGeom>
          <a:blipFill>
            <a:blip r:embed="rId6"/>
            <a:stretch>
              <a:fillRect l="0" t="0" r="-12666" b="0"/>
            </a:stretch>
          </a:blipFill>
        </p:spPr>
      </p:sp>
      <p:sp>
        <p:nvSpPr>
          <p:cNvPr name="AutoShape 9" id="9"/>
          <p:cNvSpPr/>
          <p:nvPr/>
        </p:nvSpPr>
        <p:spPr>
          <a:xfrm flipH="true">
            <a:off x="11250494" y="2948096"/>
            <a:ext cx="1630" cy="1562528"/>
          </a:xfrm>
          <a:prstGeom prst="line">
            <a:avLst/>
          </a:prstGeom>
          <a:ln cap="rnd" w="9525">
            <a:solidFill>
              <a:srgbClr val="404040"/>
            </a:solidFill>
            <a:prstDash val="sysDot"/>
            <a:headEnd type="none" len="sm" w="sm"/>
            <a:tailEnd type="none" len="sm" w="sm"/>
          </a:ln>
        </p:spPr>
      </p:sp>
      <p:pic>
        <p:nvPicPr>
          <p:cNvPr name="Picture 10" id="10"/>
          <p:cNvPicPr>
            <a:picLocks noChangeAspect="true"/>
          </p:cNvPicPr>
          <p:nvPr/>
        </p:nvPicPr>
        <p:blipFill>
          <a:blip r:embed="rId7"/>
          <a:srcRect l="0" t="0" r="0" b="0"/>
          <a:stretch>
            <a:fillRect/>
          </a:stretch>
        </p:blipFill>
        <p:spPr>
          <a:xfrm flipH="false" flipV="false" rot="0">
            <a:off x="7951723" y="5219951"/>
            <a:ext cx="4048330" cy="4048330"/>
          </a:xfrm>
          <a:prstGeom prst="rect">
            <a:avLst/>
          </a:prstGeom>
        </p:spPr>
      </p:pic>
      <p:sp>
        <p:nvSpPr>
          <p:cNvPr name="TextBox 11" id="11"/>
          <p:cNvSpPr txBox="true"/>
          <p:nvPr/>
        </p:nvSpPr>
        <p:spPr>
          <a:xfrm rot="0">
            <a:off x="10446374" y="959532"/>
            <a:ext cx="6834606" cy="8110761"/>
          </a:xfrm>
          <a:prstGeom prst="rect">
            <a:avLst/>
          </a:prstGeom>
        </p:spPr>
        <p:txBody>
          <a:bodyPr anchor="t" rtlCol="false" tIns="0" lIns="0" bIns="0" rIns="0">
            <a:spAutoFit/>
          </a:bodyPr>
          <a:lstStyle/>
          <a:p>
            <a:pPr algn="l">
              <a:lnSpc>
                <a:spcPts val="10839"/>
              </a:lnSpc>
            </a:pPr>
            <a:r>
              <a:rPr lang="en-US" b="true" sz="8150" spc="301">
                <a:solidFill>
                  <a:srgbClr val="6DA7CC"/>
                </a:solidFill>
                <a:latin typeface="ITC Avant Garde Gothic Bold"/>
                <a:ea typeface="ITC Avant Garde Gothic Bold"/>
                <a:cs typeface="ITC Avant Garde Gothic Bold"/>
                <a:sym typeface="ITC Avant Garde Gothic Bold"/>
              </a:rPr>
              <a:t>TRANSFORM YOUR LIFE: EXCLUSIVE OFFER IN  </a:t>
            </a:r>
            <a:r>
              <a:rPr lang="en-US" sz="8150" spc="301">
                <a:solidFill>
                  <a:srgbClr val="6DA7CC"/>
                </a:solidFill>
                <a:latin typeface="ITC Avant Garde Gothic"/>
                <a:ea typeface="ITC Avant Garde Gothic"/>
                <a:cs typeface="ITC Avant Garde Gothic"/>
                <a:sym typeface="ITC Avant Garde Gothic"/>
              </a:rPr>
              <a:t>        </a:t>
            </a:r>
          </a:p>
          <a:p>
            <a:pPr algn="ctr">
              <a:lnSpc>
                <a:spcPts val="9841"/>
              </a:lnSpc>
            </a:pPr>
          </a:p>
          <a:p>
            <a:pPr algn="ctr">
              <a:lnSpc>
                <a:spcPts val="9841"/>
              </a:lnSpc>
            </a:pPr>
            <a:r>
              <a:rPr lang="en-US" sz="7399" spc="273">
                <a:solidFill>
                  <a:srgbClr val="FFFFFF"/>
                </a:solidFill>
                <a:latin typeface="Anton"/>
                <a:ea typeface="Anton"/>
                <a:cs typeface="Anton"/>
                <a:sym typeface="Anton"/>
              </a:rPr>
              <a:t>                STEPS</a:t>
            </a:r>
          </a:p>
        </p:txBody>
      </p:sp>
      <p:sp>
        <p:nvSpPr>
          <p:cNvPr name="Freeform 12" id="12"/>
          <p:cNvSpPr/>
          <p:nvPr/>
        </p:nvSpPr>
        <p:spPr>
          <a:xfrm flipH="false" flipV="false" rot="0">
            <a:off x="11093331" y="6823992"/>
            <a:ext cx="2770346" cy="3099688"/>
          </a:xfrm>
          <a:custGeom>
            <a:avLst/>
            <a:gdLst/>
            <a:ahLst/>
            <a:cxnLst/>
            <a:rect r="r" b="b" t="t" l="l"/>
            <a:pathLst>
              <a:path h="3099688" w="2770346">
                <a:moveTo>
                  <a:pt x="0" y="0"/>
                </a:moveTo>
                <a:lnTo>
                  <a:pt x="2770346" y="0"/>
                </a:lnTo>
                <a:lnTo>
                  <a:pt x="2770346" y="3099688"/>
                </a:lnTo>
                <a:lnTo>
                  <a:pt x="0" y="30996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3" id="13"/>
          <p:cNvGrpSpPr/>
          <p:nvPr/>
        </p:nvGrpSpPr>
        <p:grpSpPr>
          <a:xfrm rot="0">
            <a:off x="14746831" y="341888"/>
            <a:ext cx="6317871" cy="785712"/>
            <a:chOff x="0" y="0"/>
            <a:chExt cx="8423828" cy="1047616"/>
          </a:xfrm>
        </p:grpSpPr>
        <p:grpSp>
          <p:nvGrpSpPr>
            <p:cNvPr name="Group 14" id="14"/>
            <p:cNvGrpSpPr/>
            <p:nvPr/>
          </p:nvGrpSpPr>
          <p:grpSpPr>
            <a:xfrm rot="0">
              <a:off x="0" y="0"/>
              <a:ext cx="8423828" cy="1047616"/>
              <a:chOff x="0" y="0"/>
              <a:chExt cx="2246354" cy="279364"/>
            </a:xfrm>
          </p:grpSpPr>
          <p:sp>
            <p:nvSpPr>
              <p:cNvPr name="Freeform 15" id="15"/>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6" id="16"/>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7" id="17"/>
            <p:cNvGrpSpPr/>
            <p:nvPr/>
          </p:nvGrpSpPr>
          <p:grpSpPr>
            <a:xfrm rot="0">
              <a:off x="408724" y="118304"/>
              <a:ext cx="2433022" cy="811007"/>
              <a:chOff x="0" y="0"/>
              <a:chExt cx="812800" cy="270933"/>
            </a:xfrm>
          </p:grpSpPr>
          <p:sp>
            <p:nvSpPr>
              <p:cNvPr name="Freeform 18" id="18"/>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9" id="19"/>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0" id="20"/>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10"/>
              <a:stretch>
                <a:fillRect l="0" t="0" r="0" b="0"/>
              </a:stretch>
            </a:blipFill>
          </p:spPr>
        </p:sp>
      </p:grpSp>
    </p:spTree>
  </p:cSld>
  <p:clrMapOvr>
    <a:masterClrMapping/>
  </p:clrMapOvr>
  <p:transition spd="slow">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1617155" y="-191305"/>
            <a:ext cx="24822321" cy="12411160"/>
          </a:xfrm>
          <a:custGeom>
            <a:avLst/>
            <a:gdLst/>
            <a:ahLst/>
            <a:cxnLst/>
            <a:rect r="r" b="b" t="t" l="l"/>
            <a:pathLst>
              <a:path h="12411160" w="24822321">
                <a:moveTo>
                  <a:pt x="24822320" y="12411160"/>
                </a:moveTo>
                <a:lnTo>
                  <a:pt x="0" y="12411160"/>
                </a:lnTo>
                <a:lnTo>
                  <a:pt x="0" y="0"/>
                </a:lnTo>
                <a:lnTo>
                  <a:pt x="24822320" y="0"/>
                </a:lnTo>
                <a:lnTo>
                  <a:pt x="24822320" y="1241116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229373" y="1678183"/>
            <a:ext cx="10160880" cy="1127125"/>
          </a:xfrm>
          <a:prstGeom prst="rect">
            <a:avLst/>
          </a:prstGeom>
        </p:spPr>
        <p:txBody>
          <a:bodyPr anchor="t" rtlCol="false" tIns="0" lIns="0" bIns="0" rIns="0">
            <a:spAutoFit/>
          </a:bodyPr>
          <a:lstStyle/>
          <a:p>
            <a:pPr algn="l">
              <a:lnSpc>
                <a:spcPts val="4399"/>
              </a:lnSpc>
            </a:pPr>
            <a:r>
              <a:rPr lang="en-US" sz="3999" b="true">
                <a:solidFill>
                  <a:srgbClr val="FEFEFE"/>
                </a:solidFill>
                <a:latin typeface="Public Sans Bold"/>
                <a:ea typeface="Public Sans Bold"/>
                <a:cs typeface="Public Sans Bold"/>
                <a:sym typeface="Public Sans Bold"/>
              </a:rPr>
              <a:t>Experience Ultimate Wellness with Our Exclusive Bundle!</a:t>
            </a:r>
          </a:p>
        </p:txBody>
      </p:sp>
      <p:sp>
        <p:nvSpPr>
          <p:cNvPr name="TextBox 5" id="5"/>
          <p:cNvSpPr txBox="true"/>
          <p:nvPr/>
        </p:nvSpPr>
        <p:spPr>
          <a:xfrm rot="0">
            <a:off x="5433806" y="1604452"/>
            <a:ext cx="606063" cy="609600"/>
          </a:xfrm>
          <a:prstGeom prst="rect">
            <a:avLst/>
          </a:prstGeom>
        </p:spPr>
        <p:txBody>
          <a:bodyPr anchor="t" rtlCol="false" tIns="0" lIns="0" bIns="0" rIns="0">
            <a:spAutoFit/>
          </a:bodyPr>
          <a:lstStyle/>
          <a:p>
            <a:pPr algn="r">
              <a:lnSpc>
                <a:spcPts val="4799"/>
              </a:lnSpc>
            </a:pPr>
            <a:r>
              <a:rPr lang="en-US" b="true" sz="3999">
                <a:solidFill>
                  <a:srgbClr val="FEFEFE"/>
                </a:solidFill>
                <a:latin typeface="Public Sans Bold"/>
                <a:ea typeface="Public Sans Bold"/>
                <a:cs typeface="Public Sans Bold"/>
                <a:sym typeface="Public Sans Bold"/>
              </a:rPr>
              <a:t>1.</a:t>
            </a:r>
          </a:p>
        </p:txBody>
      </p:sp>
      <p:grpSp>
        <p:nvGrpSpPr>
          <p:cNvPr name="Group 6" id="6"/>
          <p:cNvGrpSpPr/>
          <p:nvPr/>
        </p:nvGrpSpPr>
        <p:grpSpPr>
          <a:xfrm rot="0">
            <a:off x="1366210" y="3537775"/>
            <a:ext cx="6643210" cy="4139040"/>
            <a:chOff x="0" y="0"/>
            <a:chExt cx="8857613" cy="5518720"/>
          </a:xfrm>
        </p:grpSpPr>
        <p:grpSp>
          <p:nvGrpSpPr>
            <p:cNvPr name="Group 7" id="7"/>
            <p:cNvGrpSpPr/>
            <p:nvPr/>
          </p:nvGrpSpPr>
          <p:grpSpPr>
            <a:xfrm rot="0">
              <a:off x="2626434" y="4564187"/>
              <a:ext cx="6231180" cy="954533"/>
              <a:chOff x="0" y="0"/>
              <a:chExt cx="632075" cy="96825"/>
            </a:xfrm>
          </p:grpSpPr>
          <p:sp>
            <p:nvSpPr>
              <p:cNvPr name="Freeform 8" id="8"/>
              <p:cNvSpPr/>
              <p:nvPr/>
            </p:nvSpPr>
            <p:spPr>
              <a:xfrm flipH="false" flipV="false" rot="0">
                <a:off x="0" y="0"/>
                <a:ext cx="632075" cy="96825"/>
              </a:xfrm>
              <a:custGeom>
                <a:avLst/>
                <a:gdLst/>
                <a:ahLst/>
                <a:cxnLst/>
                <a:rect r="r" b="b" t="t" l="l"/>
                <a:pathLst>
                  <a:path h="96825" w="632075">
                    <a:moveTo>
                      <a:pt x="0" y="0"/>
                    </a:moveTo>
                    <a:lnTo>
                      <a:pt x="632075" y="0"/>
                    </a:lnTo>
                    <a:lnTo>
                      <a:pt x="632075" y="96825"/>
                    </a:lnTo>
                    <a:lnTo>
                      <a:pt x="0" y="96825"/>
                    </a:lnTo>
                    <a:close/>
                  </a:path>
                </a:pathLst>
              </a:custGeom>
              <a:solidFill>
                <a:srgbClr val="B8E8D1"/>
              </a:solidFill>
            </p:spPr>
          </p:sp>
          <p:sp>
            <p:nvSpPr>
              <p:cNvPr name="TextBox 9" id="9"/>
              <p:cNvSpPr txBox="true"/>
              <p:nvPr/>
            </p:nvSpPr>
            <p:spPr>
              <a:xfrm>
                <a:off x="0" y="-28575"/>
                <a:ext cx="632075" cy="125400"/>
              </a:xfrm>
              <a:prstGeom prst="rect">
                <a:avLst/>
              </a:prstGeom>
            </p:spPr>
            <p:txBody>
              <a:bodyPr anchor="ctr" rtlCol="false" tIns="33355" lIns="33355" bIns="33355" rIns="33355"/>
              <a:lstStyle/>
              <a:p>
                <a:pPr algn="ctr">
                  <a:lnSpc>
                    <a:spcPts val="2116"/>
                  </a:lnSpc>
                </a:pPr>
              </a:p>
            </p:txBody>
          </p:sp>
        </p:grpSp>
        <p:grpSp>
          <p:nvGrpSpPr>
            <p:cNvPr name="Group 10" id="10"/>
            <p:cNvGrpSpPr/>
            <p:nvPr/>
          </p:nvGrpSpPr>
          <p:grpSpPr>
            <a:xfrm rot="0">
              <a:off x="0" y="0"/>
              <a:ext cx="5518720" cy="551872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E8D1"/>
              </a:solidFill>
            </p:spPr>
          </p:sp>
          <p:sp>
            <p:nvSpPr>
              <p:cNvPr name="TextBox 12" id="12"/>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grpSp>
          <p:nvGrpSpPr>
            <p:cNvPr name="Group 13" id="13"/>
            <p:cNvGrpSpPr/>
            <p:nvPr/>
          </p:nvGrpSpPr>
          <p:grpSpPr>
            <a:xfrm rot="0">
              <a:off x="664105" y="673177"/>
              <a:ext cx="4190509" cy="4190509"/>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 id="15"/>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sp>
          <p:nvSpPr>
            <p:cNvPr name="Freeform 16" id="16"/>
            <p:cNvSpPr/>
            <p:nvPr/>
          </p:nvSpPr>
          <p:spPr>
            <a:xfrm flipH="false" flipV="false" rot="0">
              <a:off x="1301534" y="1642525"/>
              <a:ext cx="2915652" cy="2233670"/>
            </a:xfrm>
            <a:custGeom>
              <a:avLst/>
              <a:gdLst/>
              <a:ahLst/>
              <a:cxnLst/>
              <a:rect r="r" b="b" t="t" l="l"/>
              <a:pathLst>
                <a:path h="2233670" w="2915652">
                  <a:moveTo>
                    <a:pt x="0" y="0"/>
                  </a:moveTo>
                  <a:lnTo>
                    <a:pt x="2915652" y="0"/>
                  </a:lnTo>
                  <a:lnTo>
                    <a:pt x="2915652" y="2233670"/>
                  </a:lnTo>
                  <a:lnTo>
                    <a:pt x="0" y="2233670"/>
                  </a:lnTo>
                  <a:lnTo>
                    <a:pt x="0" y="0"/>
                  </a:lnTo>
                  <a:close/>
                </a:path>
              </a:pathLst>
            </a:custGeom>
            <a:blipFill>
              <a:blip r:embed="rId5"/>
              <a:stretch>
                <a:fillRect l="-12666" t="0" r="-12666" b="0"/>
              </a:stretch>
            </a:blipFill>
          </p:spPr>
        </p:sp>
      </p:grpSp>
      <p:grpSp>
        <p:nvGrpSpPr>
          <p:cNvPr name="Group 17" id="17"/>
          <p:cNvGrpSpPr/>
          <p:nvPr/>
        </p:nvGrpSpPr>
        <p:grpSpPr>
          <a:xfrm rot="0">
            <a:off x="6039868" y="3327316"/>
            <a:ext cx="10538438" cy="5067752"/>
            <a:chOff x="0" y="0"/>
            <a:chExt cx="12282244" cy="5906318"/>
          </a:xfrm>
        </p:grpSpPr>
        <p:sp>
          <p:nvSpPr>
            <p:cNvPr name="Freeform 18" id="18"/>
            <p:cNvSpPr/>
            <p:nvPr/>
          </p:nvSpPr>
          <p:spPr>
            <a:xfrm flipH="false" flipV="false" rot="0">
              <a:off x="0" y="0"/>
              <a:ext cx="12282244" cy="5906318"/>
            </a:xfrm>
            <a:custGeom>
              <a:avLst/>
              <a:gdLst/>
              <a:ahLst/>
              <a:cxnLst/>
              <a:rect r="r" b="b" t="t" l="l"/>
              <a:pathLst>
                <a:path h="5906318" w="12282244">
                  <a:moveTo>
                    <a:pt x="12157784" y="5906318"/>
                  </a:moveTo>
                  <a:lnTo>
                    <a:pt x="124460" y="5906318"/>
                  </a:lnTo>
                  <a:cubicBezTo>
                    <a:pt x="55880" y="5906318"/>
                    <a:pt x="0" y="5850438"/>
                    <a:pt x="0" y="5781858"/>
                  </a:cubicBezTo>
                  <a:lnTo>
                    <a:pt x="0" y="124460"/>
                  </a:lnTo>
                  <a:cubicBezTo>
                    <a:pt x="0" y="55880"/>
                    <a:pt x="55880" y="0"/>
                    <a:pt x="124460" y="0"/>
                  </a:cubicBezTo>
                  <a:lnTo>
                    <a:pt x="12157784" y="0"/>
                  </a:lnTo>
                  <a:cubicBezTo>
                    <a:pt x="12226365" y="0"/>
                    <a:pt x="12282244" y="55880"/>
                    <a:pt x="12282244" y="124460"/>
                  </a:cubicBezTo>
                  <a:lnTo>
                    <a:pt x="12282244" y="5781858"/>
                  </a:lnTo>
                  <a:cubicBezTo>
                    <a:pt x="12282244" y="5850438"/>
                    <a:pt x="12226365" y="5906318"/>
                    <a:pt x="12157784" y="5906318"/>
                  </a:cubicBezTo>
                  <a:close/>
                </a:path>
              </a:pathLst>
            </a:custGeom>
            <a:solidFill>
              <a:srgbClr val="FFFFFF"/>
            </a:solidFill>
          </p:spPr>
        </p:sp>
      </p:grpSp>
      <p:sp>
        <p:nvSpPr>
          <p:cNvPr name="TextBox 19" id="19"/>
          <p:cNvSpPr txBox="true"/>
          <p:nvPr/>
        </p:nvSpPr>
        <p:spPr>
          <a:xfrm rot="0">
            <a:off x="6444508" y="3566350"/>
            <a:ext cx="9729158" cy="6306185"/>
          </a:xfrm>
          <a:prstGeom prst="rect">
            <a:avLst/>
          </a:prstGeom>
        </p:spPr>
        <p:txBody>
          <a:bodyPr anchor="t" rtlCol="false" tIns="0" lIns="0" bIns="0" rIns="0">
            <a:spAutoFit/>
          </a:bodyPr>
          <a:lstStyle/>
          <a:p>
            <a:pPr algn="just">
              <a:lnSpc>
                <a:spcPts val="4180"/>
              </a:lnSpc>
            </a:pPr>
            <a:r>
              <a:rPr lang="en-US" sz="3800" b="true">
                <a:solidFill>
                  <a:srgbClr val="000002"/>
                </a:solidFill>
                <a:latin typeface="Public Sans Bold"/>
                <a:ea typeface="Public Sans Bold"/>
                <a:cs typeface="Public Sans Bold"/>
                <a:sym typeface="Public Sans Bold"/>
              </a:rPr>
              <a:t>Receive a </a:t>
            </a:r>
            <a:r>
              <a:rPr lang="en-US" sz="3800" b="true">
                <a:solidFill>
                  <a:srgbClr val="D00E00"/>
                </a:solidFill>
                <a:latin typeface="Public Sans Bold"/>
                <a:ea typeface="Public Sans Bold"/>
                <a:cs typeface="Public Sans Bold"/>
                <a:sym typeface="Public Sans Bold"/>
              </a:rPr>
              <a:t>one-year supply </a:t>
            </a:r>
            <a:r>
              <a:rPr lang="en-US" sz="3800" b="true">
                <a:solidFill>
                  <a:srgbClr val="000002"/>
                </a:solidFill>
                <a:latin typeface="Public Sans Bold"/>
                <a:ea typeface="Public Sans Bold"/>
                <a:cs typeface="Public Sans Bold"/>
                <a:sym typeface="Public Sans Bold"/>
              </a:rPr>
              <a:t>of:</a:t>
            </a:r>
          </a:p>
          <a:p>
            <a:pPr algn="just" marL="820421" indent="-410210" lvl="1">
              <a:lnSpc>
                <a:spcPts val="4180"/>
              </a:lnSpc>
              <a:buFont typeface="Arial"/>
              <a:buChar char="•"/>
            </a:pPr>
            <a:r>
              <a:rPr lang="en-US" b="true" sz="3800">
                <a:solidFill>
                  <a:srgbClr val="D00E00"/>
                </a:solidFill>
                <a:latin typeface="Public Sans Bold"/>
                <a:ea typeface="Public Sans Bold"/>
                <a:cs typeface="Public Sans Bold"/>
                <a:sym typeface="Public Sans Bold"/>
              </a:rPr>
              <a:t>366 bottles of 8ml DrAT HEALL Rub </a:t>
            </a:r>
            <a:r>
              <a:rPr lang="en-US" b="true" sz="3800">
                <a:solidFill>
                  <a:srgbClr val="000002"/>
                </a:solidFill>
                <a:latin typeface="Public Sans Bold"/>
                <a:ea typeface="Public Sans Bold"/>
                <a:cs typeface="Public Sans Bold"/>
                <a:sym typeface="Public Sans Bold"/>
              </a:rPr>
              <a:t>(valued at RM 4,209, T&amp;Cs apply)</a:t>
            </a:r>
          </a:p>
          <a:p>
            <a:pPr algn="just" marL="820421" indent="-410210" lvl="1">
              <a:lnSpc>
                <a:spcPts val="4180"/>
              </a:lnSpc>
              <a:buFont typeface="Arial"/>
              <a:buChar char="•"/>
            </a:pPr>
            <a:r>
              <a:rPr lang="en-US" b="true" sz="3800">
                <a:solidFill>
                  <a:srgbClr val="D00E00"/>
                </a:solidFill>
                <a:latin typeface="Public Sans Bold"/>
                <a:ea typeface="Public Sans Bold"/>
                <a:cs typeface="Public Sans Bold"/>
                <a:sym typeface="Public Sans Bold"/>
              </a:rPr>
              <a:t>730 packs</a:t>
            </a:r>
            <a:r>
              <a:rPr lang="en-US" b="true" sz="3800">
                <a:solidFill>
                  <a:srgbClr val="D00E00"/>
                </a:solidFill>
                <a:latin typeface="Public Sans Bold"/>
                <a:ea typeface="Public Sans Bold"/>
                <a:cs typeface="Public Sans Bold"/>
                <a:sym typeface="Public Sans Bold"/>
              </a:rPr>
              <a:t> of 500ml DrAT LifEssence Water </a:t>
            </a:r>
            <a:r>
              <a:rPr lang="en-US" b="true" sz="3800">
                <a:solidFill>
                  <a:srgbClr val="000002"/>
                </a:solidFill>
                <a:latin typeface="Public Sans Bold"/>
                <a:ea typeface="Public Sans Bold"/>
                <a:cs typeface="Public Sans Bold"/>
                <a:sym typeface="Public Sans Bold"/>
              </a:rPr>
              <a:t>(worth RM 14,600, T&amp;Cs apply)</a:t>
            </a:r>
          </a:p>
          <a:p>
            <a:pPr algn="just">
              <a:lnSpc>
                <a:spcPts val="4180"/>
              </a:lnSpc>
            </a:pPr>
          </a:p>
          <a:p>
            <a:pPr algn="just">
              <a:lnSpc>
                <a:spcPts val="4180"/>
              </a:lnSpc>
            </a:pPr>
            <a:r>
              <a:rPr lang="en-US" sz="3800" b="true">
                <a:solidFill>
                  <a:srgbClr val="000002"/>
                </a:solidFill>
                <a:latin typeface="Public Sans Bold"/>
                <a:ea typeface="Public Sans Bold"/>
                <a:cs typeface="Public Sans Bold"/>
                <a:sym typeface="Public Sans Bold"/>
              </a:rPr>
              <a:t>Plus, enjoy</a:t>
            </a:r>
            <a:r>
              <a:rPr lang="en-US" sz="3800" b="true">
                <a:solidFill>
                  <a:srgbClr val="000002"/>
                </a:solidFill>
                <a:latin typeface="Public Sans Bold"/>
                <a:ea typeface="Public Sans Bold"/>
                <a:cs typeface="Public Sans Bold"/>
                <a:sym typeface="Public Sans Bold"/>
              </a:rPr>
              <a:t> curated </a:t>
            </a:r>
            <a:r>
              <a:rPr lang="en-US" sz="3800" b="true">
                <a:solidFill>
                  <a:srgbClr val="D00E00"/>
                </a:solidFill>
                <a:latin typeface="Public Sans Bold"/>
                <a:ea typeface="Public Sans Bold"/>
                <a:cs typeface="Public Sans Bold"/>
                <a:sym typeface="Public Sans Bold"/>
              </a:rPr>
              <a:t>free gifts</a:t>
            </a:r>
            <a:r>
              <a:rPr lang="en-US" sz="3800" b="true">
                <a:solidFill>
                  <a:srgbClr val="000002"/>
                </a:solidFill>
                <a:latin typeface="Public Sans Bold"/>
                <a:ea typeface="Public Sans Bold"/>
                <a:cs typeface="Public Sans Bold"/>
                <a:sym typeface="Public Sans Bold"/>
              </a:rPr>
              <a:t> for an enhanced wellness experience!</a:t>
            </a:r>
          </a:p>
          <a:p>
            <a:pPr algn="just">
              <a:lnSpc>
                <a:spcPts val="4180"/>
              </a:lnSpc>
            </a:pPr>
          </a:p>
          <a:p>
            <a:pPr algn="just">
              <a:lnSpc>
                <a:spcPts val="4180"/>
              </a:lnSpc>
            </a:pPr>
            <a:r>
              <a:rPr lang="en-US" sz="3800" b="true">
                <a:solidFill>
                  <a:srgbClr val="FFFFFF"/>
                </a:solidFill>
                <a:latin typeface="Public Sans Bold"/>
                <a:ea typeface="Public Sans Bold"/>
                <a:cs typeface="Public Sans Bold"/>
                <a:sym typeface="Public Sans Bold"/>
              </a:rPr>
              <a:t>         </a:t>
            </a:r>
          </a:p>
          <a:p>
            <a:pPr algn="just">
              <a:lnSpc>
                <a:spcPts val="4180"/>
              </a:lnSpc>
            </a:pPr>
          </a:p>
          <a:p>
            <a:pPr algn="just">
              <a:lnSpc>
                <a:spcPts val="4180"/>
              </a:lnSpc>
            </a:pPr>
          </a:p>
        </p:txBody>
      </p:sp>
      <p:sp>
        <p:nvSpPr>
          <p:cNvPr name="TextBox 20" id="20"/>
          <p:cNvSpPr txBox="true"/>
          <p:nvPr/>
        </p:nvSpPr>
        <p:spPr>
          <a:xfrm rot="0">
            <a:off x="14186833" y="336786"/>
            <a:ext cx="3622091" cy="740990"/>
          </a:xfrm>
          <a:prstGeom prst="rect">
            <a:avLst/>
          </a:prstGeom>
        </p:spPr>
        <p:txBody>
          <a:bodyPr anchor="t" rtlCol="false" tIns="0" lIns="0" bIns="0" rIns="0">
            <a:spAutoFit/>
          </a:bodyPr>
          <a:lstStyle/>
          <a:p>
            <a:pPr algn="ctr">
              <a:lnSpc>
                <a:spcPts val="6061"/>
              </a:lnSpc>
              <a:spcBef>
                <a:spcPct val="0"/>
              </a:spcBef>
            </a:pPr>
            <a:r>
              <a:rPr lang="en-US" sz="4329">
                <a:solidFill>
                  <a:srgbClr val="273F60"/>
                </a:solidFill>
                <a:latin typeface="Engravers' Old English BT Bold"/>
                <a:ea typeface="Engravers' Old English BT Bold"/>
                <a:cs typeface="Engravers' Old English BT Bold"/>
                <a:sym typeface="Engravers' Old English BT Bold"/>
              </a:rPr>
              <a:t>Dr.AT</a:t>
            </a:r>
          </a:p>
        </p:txBody>
      </p:sp>
      <p:grpSp>
        <p:nvGrpSpPr>
          <p:cNvPr name="Group 21" id="21"/>
          <p:cNvGrpSpPr/>
          <p:nvPr/>
        </p:nvGrpSpPr>
        <p:grpSpPr>
          <a:xfrm rot="0">
            <a:off x="14746831" y="341888"/>
            <a:ext cx="6317871" cy="785712"/>
            <a:chOff x="0" y="0"/>
            <a:chExt cx="8423828" cy="1047616"/>
          </a:xfrm>
        </p:grpSpPr>
        <p:grpSp>
          <p:nvGrpSpPr>
            <p:cNvPr name="Group 22" id="22"/>
            <p:cNvGrpSpPr/>
            <p:nvPr/>
          </p:nvGrpSpPr>
          <p:grpSpPr>
            <a:xfrm rot="0">
              <a:off x="0" y="0"/>
              <a:ext cx="8423828" cy="1047616"/>
              <a:chOff x="0" y="0"/>
              <a:chExt cx="2246354" cy="279364"/>
            </a:xfrm>
          </p:grpSpPr>
          <p:sp>
            <p:nvSpPr>
              <p:cNvPr name="Freeform 23" id="23"/>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24" id="24"/>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25" id="25"/>
            <p:cNvGrpSpPr/>
            <p:nvPr/>
          </p:nvGrpSpPr>
          <p:grpSpPr>
            <a:xfrm rot="0">
              <a:off x="408724" y="118304"/>
              <a:ext cx="2433022" cy="811007"/>
              <a:chOff x="0" y="0"/>
              <a:chExt cx="812800" cy="270933"/>
            </a:xfrm>
          </p:grpSpPr>
          <p:sp>
            <p:nvSpPr>
              <p:cNvPr name="Freeform 26" id="26"/>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27" id="27"/>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28" id="28"/>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6"/>
              <a:stretch>
                <a:fillRect l="0" t="0" r="0" b="0"/>
              </a:stretch>
            </a:blipFill>
          </p:spPr>
        </p:sp>
      </p:grpSp>
      <p:sp>
        <p:nvSpPr>
          <p:cNvPr name="AutoShape 29" id="29"/>
          <p:cNvSpPr/>
          <p:nvPr/>
        </p:nvSpPr>
        <p:spPr>
          <a:xfrm flipH="true">
            <a:off x="13686164" y="7986589"/>
            <a:ext cx="2267" cy="2173198"/>
          </a:xfrm>
          <a:prstGeom prst="line">
            <a:avLst/>
          </a:prstGeom>
          <a:ln cap="rnd" w="9525">
            <a:solidFill>
              <a:srgbClr val="404040"/>
            </a:solidFill>
            <a:prstDash val="sysDot"/>
            <a:headEnd type="none" len="sm" w="sm"/>
            <a:tailEnd type="none" len="sm" w="sm"/>
          </a:ln>
        </p:spPr>
      </p:sp>
    </p:spTree>
  </p:cSld>
  <p:clrMapOvr>
    <a:masterClrMapping/>
  </p:clrMapOvr>
  <p:transition spd="slow">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503603" y="-464072"/>
            <a:ext cx="24822321" cy="12411160"/>
          </a:xfrm>
          <a:custGeom>
            <a:avLst/>
            <a:gdLst/>
            <a:ahLst/>
            <a:cxnLst/>
            <a:rect r="r" b="b" t="t" l="l"/>
            <a:pathLst>
              <a:path h="12411160" w="24822321">
                <a:moveTo>
                  <a:pt x="24822320" y="12411160"/>
                </a:moveTo>
                <a:lnTo>
                  <a:pt x="0" y="12411160"/>
                </a:lnTo>
                <a:lnTo>
                  <a:pt x="0" y="0"/>
                </a:lnTo>
                <a:lnTo>
                  <a:pt x="24822320" y="0"/>
                </a:lnTo>
                <a:lnTo>
                  <a:pt x="24822320" y="1241116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039868" y="2537205"/>
            <a:ext cx="6591517" cy="574675"/>
          </a:xfrm>
          <a:prstGeom prst="rect">
            <a:avLst/>
          </a:prstGeom>
        </p:spPr>
        <p:txBody>
          <a:bodyPr anchor="t" rtlCol="false" tIns="0" lIns="0" bIns="0" rIns="0">
            <a:spAutoFit/>
          </a:bodyPr>
          <a:lstStyle/>
          <a:p>
            <a:pPr algn="l">
              <a:lnSpc>
                <a:spcPts val="4399"/>
              </a:lnSpc>
            </a:pPr>
            <a:r>
              <a:rPr lang="en-US" sz="3999" b="true">
                <a:solidFill>
                  <a:srgbClr val="FEFEFE"/>
                </a:solidFill>
                <a:latin typeface="Public Sans Bold"/>
                <a:ea typeface="Public Sans Bold"/>
                <a:cs typeface="Public Sans Bold"/>
                <a:sym typeface="Public Sans Bold"/>
              </a:rPr>
              <a:t>Transformative Investment</a:t>
            </a:r>
          </a:p>
        </p:txBody>
      </p:sp>
      <p:sp>
        <p:nvSpPr>
          <p:cNvPr name="TextBox 5" id="5"/>
          <p:cNvSpPr txBox="true"/>
          <p:nvPr/>
        </p:nvSpPr>
        <p:spPr>
          <a:xfrm rot="0">
            <a:off x="5505249" y="2499105"/>
            <a:ext cx="334956" cy="609600"/>
          </a:xfrm>
          <a:prstGeom prst="rect">
            <a:avLst/>
          </a:prstGeom>
        </p:spPr>
        <p:txBody>
          <a:bodyPr anchor="t" rtlCol="false" tIns="0" lIns="0" bIns="0" rIns="0">
            <a:spAutoFit/>
          </a:bodyPr>
          <a:lstStyle/>
          <a:p>
            <a:pPr algn="r">
              <a:lnSpc>
                <a:spcPts val="4799"/>
              </a:lnSpc>
            </a:pPr>
            <a:r>
              <a:rPr lang="en-US" b="true" sz="3999">
                <a:solidFill>
                  <a:srgbClr val="FEFEFE"/>
                </a:solidFill>
                <a:latin typeface="Public Sans Bold"/>
                <a:ea typeface="Public Sans Bold"/>
                <a:cs typeface="Public Sans Bold"/>
                <a:sym typeface="Public Sans Bold"/>
              </a:rPr>
              <a:t>2</a:t>
            </a:r>
          </a:p>
        </p:txBody>
      </p:sp>
      <p:grpSp>
        <p:nvGrpSpPr>
          <p:cNvPr name="Group 6" id="6"/>
          <p:cNvGrpSpPr/>
          <p:nvPr/>
        </p:nvGrpSpPr>
        <p:grpSpPr>
          <a:xfrm rot="0">
            <a:off x="6039868" y="3327316"/>
            <a:ext cx="10538438" cy="2723651"/>
            <a:chOff x="0" y="0"/>
            <a:chExt cx="12282244" cy="3174336"/>
          </a:xfrm>
        </p:grpSpPr>
        <p:sp>
          <p:nvSpPr>
            <p:cNvPr name="Freeform 7" id="7"/>
            <p:cNvSpPr/>
            <p:nvPr/>
          </p:nvSpPr>
          <p:spPr>
            <a:xfrm flipH="false" flipV="false" rot="0">
              <a:off x="0" y="0"/>
              <a:ext cx="12282244" cy="3174337"/>
            </a:xfrm>
            <a:custGeom>
              <a:avLst/>
              <a:gdLst/>
              <a:ahLst/>
              <a:cxnLst/>
              <a:rect r="r" b="b" t="t" l="l"/>
              <a:pathLst>
                <a:path h="3174337" w="12282244">
                  <a:moveTo>
                    <a:pt x="12157784" y="3174336"/>
                  </a:moveTo>
                  <a:lnTo>
                    <a:pt x="124460" y="3174336"/>
                  </a:lnTo>
                  <a:cubicBezTo>
                    <a:pt x="55880" y="3174336"/>
                    <a:pt x="0" y="3118457"/>
                    <a:pt x="0" y="3049876"/>
                  </a:cubicBezTo>
                  <a:lnTo>
                    <a:pt x="0" y="124460"/>
                  </a:lnTo>
                  <a:cubicBezTo>
                    <a:pt x="0" y="55880"/>
                    <a:pt x="55880" y="0"/>
                    <a:pt x="124460" y="0"/>
                  </a:cubicBezTo>
                  <a:lnTo>
                    <a:pt x="12157784" y="0"/>
                  </a:lnTo>
                  <a:cubicBezTo>
                    <a:pt x="12226365" y="0"/>
                    <a:pt x="12282244" y="55880"/>
                    <a:pt x="12282244" y="124460"/>
                  </a:cubicBezTo>
                  <a:lnTo>
                    <a:pt x="12282244" y="3049877"/>
                  </a:lnTo>
                  <a:cubicBezTo>
                    <a:pt x="12282244" y="3118457"/>
                    <a:pt x="12226365" y="3174337"/>
                    <a:pt x="12157784" y="3174337"/>
                  </a:cubicBezTo>
                  <a:close/>
                </a:path>
              </a:pathLst>
            </a:custGeom>
            <a:solidFill>
              <a:srgbClr val="FFFFFF"/>
            </a:solidFill>
          </p:spPr>
        </p:sp>
      </p:grpSp>
      <p:sp>
        <p:nvSpPr>
          <p:cNvPr name="TextBox 8" id="8"/>
          <p:cNvSpPr txBox="true"/>
          <p:nvPr/>
        </p:nvSpPr>
        <p:spPr>
          <a:xfrm rot="0">
            <a:off x="6444508" y="3626323"/>
            <a:ext cx="9729158" cy="2115185"/>
          </a:xfrm>
          <a:prstGeom prst="rect">
            <a:avLst/>
          </a:prstGeom>
        </p:spPr>
        <p:txBody>
          <a:bodyPr anchor="t" rtlCol="false" tIns="0" lIns="0" bIns="0" rIns="0">
            <a:spAutoFit/>
          </a:bodyPr>
          <a:lstStyle/>
          <a:p>
            <a:pPr algn="just">
              <a:lnSpc>
                <a:spcPts val="4180"/>
              </a:lnSpc>
            </a:pPr>
            <a:r>
              <a:rPr lang="en-US" b="true" sz="3800">
                <a:solidFill>
                  <a:srgbClr val="000000"/>
                </a:solidFill>
                <a:latin typeface="Public Sans Bold"/>
                <a:ea typeface="Public Sans Bold"/>
                <a:cs typeface="Public Sans Bold"/>
                <a:sym typeface="Public Sans Bold"/>
              </a:rPr>
              <a:t>Make a one-time</a:t>
            </a:r>
            <a:r>
              <a:rPr lang="en-US" b="true" sz="3800">
                <a:solidFill>
                  <a:srgbClr val="000000"/>
                </a:solidFill>
                <a:latin typeface="Public Sans Bold"/>
                <a:ea typeface="Public Sans Bold"/>
                <a:cs typeface="Public Sans Bold"/>
                <a:sym typeface="Public Sans Bold"/>
              </a:rPr>
              <a:t> Spending for a </a:t>
            </a:r>
            <a:r>
              <a:rPr lang="en-US" b="true" sz="3800">
                <a:solidFill>
                  <a:srgbClr val="D00E00"/>
                </a:solidFill>
                <a:latin typeface="Public Sans Bold"/>
                <a:ea typeface="Public Sans Bold"/>
                <a:cs typeface="Public Sans Bold"/>
                <a:sym typeface="Public Sans Bold"/>
              </a:rPr>
              <a:t>healthier, wealthier, and graceful living.</a:t>
            </a:r>
            <a:r>
              <a:rPr lang="en-US" b="true" sz="3800">
                <a:solidFill>
                  <a:srgbClr val="000000"/>
                </a:solidFill>
                <a:latin typeface="Public Sans Bold"/>
                <a:ea typeface="Public Sans Bold"/>
                <a:cs typeface="Public Sans Bold"/>
                <a:sym typeface="Public Sans Bold"/>
              </a:rPr>
              <a:t> This Spending benefits you and your loved ones.</a:t>
            </a:r>
          </a:p>
        </p:txBody>
      </p:sp>
      <p:sp>
        <p:nvSpPr>
          <p:cNvPr name="TextBox 9" id="9"/>
          <p:cNvSpPr txBox="true"/>
          <p:nvPr/>
        </p:nvSpPr>
        <p:spPr>
          <a:xfrm rot="0">
            <a:off x="14186833" y="336786"/>
            <a:ext cx="3622091" cy="740990"/>
          </a:xfrm>
          <a:prstGeom prst="rect">
            <a:avLst/>
          </a:prstGeom>
        </p:spPr>
        <p:txBody>
          <a:bodyPr anchor="t" rtlCol="false" tIns="0" lIns="0" bIns="0" rIns="0">
            <a:spAutoFit/>
          </a:bodyPr>
          <a:lstStyle/>
          <a:p>
            <a:pPr algn="ctr">
              <a:lnSpc>
                <a:spcPts val="6061"/>
              </a:lnSpc>
              <a:spcBef>
                <a:spcPct val="0"/>
              </a:spcBef>
            </a:pPr>
            <a:r>
              <a:rPr lang="en-US" sz="4329">
                <a:solidFill>
                  <a:srgbClr val="273F60"/>
                </a:solidFill>
                <a:latin typeface="Engravers' Old English BT Bold"/>
                <a:ea typeface="Engravers' Old English BT Bold"/>
                <a:cs typeface="Engravers' Old English BT Bold"/>
                <a:sym typeface="Engravers' Old English BT Bold"/>
              </a:rPr>
              <a:t>Dr.AT</a:t>
            </a:r>
          </a:p>
        </p:txBody>
      </p:sp>
      <p:grpSp>
        <p:nvGrpSpPr>
          <p:cNvPr name="Group 10" id="10"/>
          <p:cNvGrpSpPr/>
          <p:nvPr/>
        </p:nvGrpSpPr>
        <p:grpSpPr>
          <a:xfrm rot="0">
            <a:off x="14746831" y="341888"/>
            <a:ext cx="6317871" cy="785712"/>
            <a:chOff x="0" y="0"/>
            <a:chExt cx="8423828" cy="1047616"/>
          </a:xfrm>
        </p:grpSpPr>
        <p:grpSp>
          <p:nvGrpSpPr>
            <p:cNvPr name="Group 11" id="11"/>
            <p:cNvGrpSpPr/>
            <p:nvPr/>
          </p:nvGrpSpPr>
          <p:grpSpPr>
            <a:xfrm rot="0">
              <a:off x="0" y="0"/>
              <a:ext cx="8423828" cy="1047616"/>
              <a:chOff x="0" y="0"/>
              <a:chExt cx="2246354" cy="279364"/>
            </a:xfrm>
          </p:grpSpPr>
          <p:sp>
            <p:nvSpPr>
              <p:cNvPr name="Freeform 12" id="12"/>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3" id="13"/>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4" id="14"/>
            <p:cNvGrpSpPr/>
            <p:nvPr/>
          </p:nvGrpSpPr>
          <p:grpSpPr>
            <a:xfrm rot="0">
              <a:off x="408724" y="118304"/>
              <a:ext cx="2433022" cy="811007"/>
              <a:chOff x="0" y="0"/>
              <a:chExt cx="812800" cy="270933"/>
            </a:xfrm>
          </p:grpSpPr>
          <p:sp>
            <p:nvSpPr>
              <p:cNvPr name="Freeform 15" id="15"/>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6" id="16"/>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7" id="17"/>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5"/>
              <a:stretch>
                <a:fillRect l="0" t="0" r="0" b="0"/>
              </a:stretch>
            </a:blipFill>
          </p:spPr>
        </p:sp>
      </p:grpSp>
      <p:sp>
        <p:nvSpPr>
          <p:cNvPr name="AutoShape 18" id="18"/>
          <p:cNvSpPr/>
          <p:nvPr/>
        </p:nvSpPr>
        <p:spPr>
          <a:xfrm flipH="true">
            <a:off x="13686164" y="7986589"/>
            <a:ext cx="2267" cy="2173198"/>
          </a:xfrm>
          <a:prstGeom prst="line">
            <a:avLst/>
          </a:prstGeom>
          <a:ln cap="rnd" w="9525">
            <a:solidFill>
              <a:srgbClr val="404040"/>
            </a:solidFill>
            <a:prstDash val="sysDot"/>
            <a:headEnd type="none" len="sm" w="sm"/>
            <a:tailEnd type="none" len="sm" w="sm"/>
          </a:ln>
        </p:spPr>
      </p:sp>
      <p:sp>
        <p:nvSpPr>
          <p:cNvPr name="AutoShape 19" id="19"/>
          <p:cNvSpPr/>
          <p:nvPr/>
        </p:nvSpPr>
        <p:spPr>
          <a:xfrm flipH="true">
            <a:off x="3957325" y="5937570"/>
            <a:ext cx="1783" cy="1709518"/>
          </a:xfrm>
          <a:prstGeom prst="line">
            <a:avLst/>
          </a:prstGeom>
          <a:ln cap="rnd" w="9525">
            <a:solidFill>
              <a:srgbClr val="404040"/>
            </a:solidFill>
            <a:prstDash val="sysDot"/>
            <a:headEnd type="none" len="sm" w="sm"/>
            <a:tailEnd type="none" len="sm" w="sm"/>
          </a:ln>
        </p:spPr>
      </p:sp>
      <p:grpSp>
        <p:nvGrpSpPr>
          <p:cNvPr name="Group 20" id="20"/>
          <p:cNvGrpSpPr/>
          <p:nvPr/>
        </p:nvGrpSpPr>
        <p:grpSpPr>
          <a:xfrm rot="0">
            <a:off x="1443836" y="2810255"/>
            <a:ext cx="6643210" cy="4139040"/>
            <a:chOff x="0" y="0"/>
            <a:chExt cx="8857613" cy="5518720"/>
          </a:xfrm>
        </p:grpSpPr>
        <p:grpSp>
          <p:nvGrpSpPr>
            <p:cNvPr name="Group 21" id="21"/>
            <p:cNvGrpSpPr/>
            <p:nvPr/>
          </p:nvGrpSpPr>
          <p:grpSpPr>
            <a:xfrm rot="0">
              <a:off x="2626434" y="4564187"/>
              <a:ext cx="6231180" cy="954533"/>
              <a:chOff x="0" y="0"/>
              <a:chExt cx="632075" cy="96825"/>
            </a:xfrm>
          </p:grpSpPr>
          <p:sp>
            <p:nvSpPr>
              <p:cNvPr name="Freeform 22" id="22"/>
              <p:cNvSpPr/>
              <p:nvPr/>
            </p:nvSpPr>
            <p:spPr>
              <a:xfrm flipH="false" flipV="false" rot="0">
                <a:off x="0" y="0"/>
                <a:ext cx="632075" cy="96825"/>
              </a:xfrm>
              <a:custGeom>
                <a:avLst/>
                <a:gdLst/>
                <a:ahLst/>
                <a:cxnLst/>
                <a:rect r="r" b="b" t="t" l="l"/>
                <a:pathLst>
                  <a:path h="96825" w="632075">
                    <a:moveTo>
                      <a:pt x="0" y="0"/>
                    </a:moveTo>
                    <a:lnTo>
                      <a:pt x="632075" y="0"/>
                    </a:lnTo>
                    <a:lnTo>
                      <a:pt x="632075" y="96825"/>
                    </a:lnTo>
                    <a:lnTo>
                      <a:pt x="0" y="96825"/>
                    </a:lnTo>
                    <a:close/>
                  </a:path>
                </a:pathLst>
              </a:custGeom>
              <a:solidFill>
                <a:srgbClr val="4F51A3"/>
              </a:solidFill>
            </p:spPr>
          </p:sp>
          <p:sp>
            <p:nvSpPr>
              <p:cNvPr name="TextBox 23" id="23"/>
              <p:cNvSpPr txBox="true"/>
              <p:nvPr/>
            </p:nvSpPr>
            <p:spPr>
              <a:xfrm>
                <a:off x="0" y="-28575"/>
                <a:ext cx="632075" cy="125400"/>
              </a:xfrm>
              <a:prstGeom prst="rect">
                <a:avLst/>
              </a:prstGeom>
            </p:spPr>
            <p:txBody>
              <a:bodyPr anchor="ctr" rtlCol="false" tIns="33355" lIns="33355" bIns="33355" rIns="33355"/>
              <a:lstStyle/>
              <a:p>
                <a:pPr algn="ctr">
                  <a:lnSpc>
                    <a:spcPts val="2116"/>
                  </a:lnSpc>
                </a:pPr>
              </a:p>
            </p:txBody>
          </p:sp>
        </p:grpSp>
        <p:grpSp>
          <p:nvGrpSpPr>
            <p:cNvPr name="Group 24" id="24"/>
            <p:cNvGrpSpPr/>
            <p:nvPr/>
          </p:nvGrpSpPr>
          <p:grpSpPr>
            <a:xfrm rot="0">
              <a:off x="0" y="0"/>
              <a:ext cx="5518720" cy="551872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51A3"/>
              </a:solidFill>
            </p:spPr>
          </p:sp>
          <p:sp>
            <p:nvSpPr>
              <p:cNvPr name="TextBox 26" id="26"/>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grpSp>
          <p:nvGrpSpPr>
            <p:cNvPr name="Group 27" id="27"/>
            <p:cNvGrpSpPr/>
            <p:nvPr/>
          </p:nvGrpSpPr>
          <p:grpSpPr>
            <a:xfrm rot="0">
              <a:off x="664105" y="673177"/>
              <a:ext cx="4190509" cy="4190509"/>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9" id="29"/>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sp>
          <p:nvSpPr>
            <p:cNvPr name="Freeform 30" id="30"/>
            <p:cNvSpPr/>
            <p:nvPr/>
          </p:nvSpPr>
          <p:spPr>
            <a:xfrm flipH="false" flipV="false" rot="0">
              <a:off x="1490788" y="1138686"/>
              <a:ext cx="2715585" cy="3051220"/>
            </a:xfrm>
            <a:custGeom>
              <a:avLst/>
              <a:gdLst/>
              <a:ahLst/>
              <a:cxnLst/>
              <a:rect r="r" b="b" t="t" l="l"/>
              <a:pathLst>
                <a:path h="3051220" w="2715585">
                  <a:moveTo>
                    <a:pt x="0" y="0"/>
                  </a:moveTo>
                  <a:lnTo>
                    <a:pt x="2715585" y="0"/>
                  </a:lnTo>
                  <a:lnTo>
                    <a:pt x="2715585" y="3051219"/>
                  </a:lnTo>
                  <a:lnTo>
                    <a:pt x="0" y="305121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Tree>
  </p:cSld>
  <p:clrMapOvr>
    <a:masterClrMapping/>
  </p:clrMapOvr>
  <p:transition spd="slow">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0"/>
            </a:stretch>
          </a:blipFill>
        </p:spPr>
      </p:sp>
      <p:sp>
        <p:nvSpPr>
          <p:cNvPr name="Freeform 3" id="3"/>
          <p:cNvSpPr/>
          <p:nvPr/>
        </p:nvSpPr>
        <p:spPr>
          <a:xfrm flipH="true" flipV="true" rot="0">
            <a:off x="-2503603" y="-464072"/>
            <a:ext cx="24822321" cy="12411160"/>
          </a:xfrm>
          <a:custGeom>
            <a:avLst/>
            <a:gdLst/>
            <a:ahLst/>
            <a:cxnLst/>
            <a:rect r="r" b="b" t="t" l="l"/>
            <a:pathLst>
              <a:path h="12411160" w="24822321">
                <a:moveTo>
                  <a:pt x="24822320" y="12411160"/>
                </a:moveTo>
                <a:lnTo>
                  <a:pt x="0" y="12411160"/>
                </a:lnTo>
                <a:lnTo>
                  <a:pt x="0" y="0"/>
                </a:lnTo>
                <a:lnTo>
                  <a:pt x="24822320" y="0"/>
                </a:lnTo>
                <a:lnTo>
                  <a:pt x="24822320" y="1241116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039868" y="2537205"/>
            <a:ext cx="12058627" cy="574675"/>
          </a:xfrm>
          <a:prstGeom prst="rect">
            <a:avLst/>
          </a:prstGeom>
        </p:spPr>
        <p:txBody>
          <a:bodyPr anchor="t" rtlCol="false" tIns="0" lIns="0" bIns="0" rIns="0">
            <a:spAutoFit/>
          </a:bodyPr>
          <a:lstStyle/>
          <a:p>
            <a:pPr algn="l">
              <a:lnSpc>
                <a:spcPts val="4399"/>
              </a:lnSpc>
            </a:pPr>
            <a:r>
              <a:rPr lang="en-US" sz="3999" b="true">
                <a:solidFill>
                  <a:srgbClr val="FEFEFE"/>
                </a:solidFill>
                <a:latin typeface="Public Sans Bold"/>
                <a:ea typeface="Public Sans Bold"/>
                <a:cs typeface="Public Sans Bold"/>
                <a:sym typeface="Public Sans Bold"/>
              </a:rPr>
              <a:t>Money-Back Guarantee</a:t>
            </a:r>
          </a:p>
        </p:txBody>
      </p:sp>
      <p:sp>
        <p:nvSpPr>
          <p:cNvPr name="TextBox 5" id="5"/>
          <p:cNvSpPr txBox="true"/>
          <p:nvPr/>
        </p:nvSpPr>
        <p:spPr>
          <a:xfrm rot="0">
            <a:off x="5302404" y="2499105"/>
            <a:ext cx="537801" cy="609600"/>
          </a:xfrm>
          <a:prstGeom prst="rect">
            <a:avLst/>
          </a:prstGeom>
        </p:spPr>
        <p:txBody>
          <a:bodyPr anchor="t" rtlCol="false" tIns="0" lIns="0" bIns="0" rIns="0">
            <a:spAutoFit/>
          </a:bodyPr>
          <a:lstStyle/>
          <a:p>
            <a:pPr algn="r">
              <a:lnSpc>
                <a:spcPts val="4799"/>
              </a:lnSpc>
            </a:pPr>
            <a:r>
              <a:rPr lang="en-US" b="true" sz="3999">
                <a:solidFill>
                  <a:srgbClr val="FEFEFE"/>
                </a:solidFill>
                <a:latin typeface="Public Sans Bold"/>
                <a:ea typeface="Public Sans Bold"/>
                <a:cs typeface="Public Sans Bold"/>
                <a:sym typeface="Public Sans Bold"/>
              </a:rPr>
              <a:t>3.</a:t>
            </a:r>
          </a:p>
        </p:txBody>
      </p:sp>
      <p:grpSp>
        <p:nvGrpSpPr>
          <p:cNvPr name="Group 6" id="6"/>
          <p:cNvGrpSpPr/>
          <p:nvPr/>
        </p:nvGrpSpPr>
        <p:grpSpPr>
          <a:xfrm rot="0">
            <a:off x="6039868" y="3327316"/>
            <a:ext cx="10538438" cy="2723651"/>
            <a:chOff x="0" y="0"/>
            <a:chExt cx="12282244" cy="3174336"/>
          </a:xfrm>
        </p:grpSpPr>
        <p:sp>
          <p:nvSpPr>
            <p:cNvPr name="Freeform 7" id="7"/>
            <p:cNvSpPr/>
            <p:nvPr/>
          </p:nvSpPr>
          <p:spPr>
            <a:xfrm flipH="false" flipV="false" rot="0">
              <a:off x="0" y="0"/>
              <a:ext cx="12282244" cy="3174337"/>
            </a:xfrm>
            <a:custGeom>
              <a:avLst/>
              <a:gdLst/>
              <a:ahLst/>
              <a:cxnLst/>
              <a:rect r="r" b="b" t="t" l="l"/>
              <a:pathLst>
                <a:path h="3174337" w="12282244">
                  <a:moveTo>
                    <a:pt x="12157784" y="3174336"/>
                  </a:moveTo>
                  <a:lnTo>
                    <a:pt x="124460" y="3174336"/>
                  </a:lnTo>
                  <a:cubicBezTo>
                    <a:pt x="55880" y="3174336"/>
                    <a:pt x="0" y="3118457"/>
                    <a:pt x="0" y="3049876"/>
                  </a:cubicBezTo>
                  <a:lnTo>
                    <a:pt x="0" y="124460"/>
                  </a:lnTo>
                  <a:cubicBezTo>
                    <a:pt x="0" y="55880"/>
                    <a:pt x="55880" y="0"/>
                    <a:pt x="124460" y="0"/>
                  </a:cubicBezTo>
                  <a:lnTo>
                    <a:pt x="12157784" y="0"/>
                  </a:lnTo>
                  <a:cubicBezTo>
                    <a:pt x="12226365" y="0"/>
                    <a:pt x="12282244" y="55880"/>
                    <a:pt x="12282244" y="124460"/>
                  </a:cubicBezTo>
                  <a:lnTo>
                    <a:pt x="12282244" y="3049877"/>
                  </a:lnTo>
                  <a:cubicBezTo>
                    <a:pt x="12282244" y="3118457"/>
                    <a:pt x="12226365" y="3174337"/>
                    <a:pt x="12157784" y="3174337"/>
                  </a:cubicBezTo>
                  <a:close/>
                </a:path>
              </a:pathLst>
            </a:custGeom>
            <a:solidFill>
              <a:srgbClr val="FFFFFF"/>
            </a:solidFill>
          </p:spPr>
        </p:sp>
      </p:grpSp>
      <p:sp>
        <p:nvSpPr>
          <p:cNvPr name="TextBox 8" id="8"/>
          <p:cNvSpPr txBox="true"/>
          <p:nvPr/>
        </p:nvSpPr>
        <p:spPr>
          <a:xfrm rot="0">
            <a:off x="6277683" y="3566350"/>
            <a:ext cx="9729158" cy="1591310"/>
          </a:xfrm>
          <a:prstGeom prst="rect">
            <a:avLst/>
          </a:prstGeom>
        </p:spPr>
        <p:txBody>
          <a:bodyPr anchor="t" rtlCol="false" tIns="0" lIns="0" bIns="0" rIns="0">
            <a:spAutoFit/>
          </a:bodyPr>
          <a:lstStyle/>
          <a:p>
            <a:pPr algn="just">
              <a:lnSpc>
                <a:spcPts val="4180"/>
              </a:lnSpc>
            </a:pPr>
            <a:r>
              <a:rPr lang="en-US" b="true" sz="3800">
                <a:solidFill>
                  <a:srgbClr val="000000"/>
                </a:solidFill>
                <a:latin typeface="Public Sans Bold"/>
                <a:ea typeface="Public Sans Bold"/>
                <a:cs typeface="Public Sans Bold"/>
                <a:sym typeface="Public Sans Bold"/>
              </a:rPr>
              <a:t>Rest assured with our</a:t>
            </a:r>
            <a:r>
              <a:rPr lang="en-US" b="true" sz="3800">
                <a:solidFill>
                  <a:srgbClr val="D00E00"/>
                </a:solidFill>
                <a:latin typeface="Public Sans Bold"/>
                <a:ea typeface="Public Sans Bold"/>
                <a:cs typeface="Public Sans Bold"/>
                <a:sym typeface="Public Sans Bold"/>
              </a:rPr>
              <a:t> money-back guarantee</a:t>
            </a:r>
            <a:r>
              <a:rPr lang="en-US" b="true" sz="3800">
                <a:solidFill>
                  <a:srgbClr val="000000"/>
                </a:solidFill>
                <a:latin typeface="Public Sans Bold"/>
                <a:ea typeface="Public Sans Bold"/>
                <a:cs typeface="Public Sans Bold"/>
                <a:sym typeface="Public Sans Bold"/>
              </a:rPr>
              <a:t> and</a:t>
            </a:r>
            <a:r>
              <a:rPr lang="en-US" b="true" sz="3800">
                <a:solidFill>
                  <a:srgbClr val="D00E00"/>
                </a:solidFill>
                <a:latin typeface="Public Sans Bold"/>
                <a:ea typeface="Public Sans Bold"/>
                <a:cs typeface="Public Sans Bold"/>
                <a:sym typeface="Public Sans Bold"/>
              </a:rPr>
              <a:t> 5 million products warranty</a:t>
            </a:r>
            <a:r>
              <a:rPr lang="en-US" b="true" sz="3800">
                <a:solidFill>
                  <a:srgbClr val="000000"/>
                </a:solidFill>
                <a:latin typeface="Public Sans Bold"/>
                <a:ea typeface="Public Sans Bold"/>
                <a:cs typeface="Public Sans Bold"/>
                <a:sym typeface="Public Sans Bold"/>
              </a:rPr>
              <a:t>. Your satisfaction is our priority.</a:t>
            </a:r>
          </a:p>
        </p:txBody>
      </p:sp>
      <p:sp>
        <p:nvSpPr>
          <p:cNvPr name="TextBox 9" id="9"/>
          <p:cNvSpPr txBox="true"/>
          <p:nvPr/>
        </p:nvSpPr>
        <p:spPr>
          <a:xfrm rot="0">
            <a:off x="14186833" y="336786"/>
            <a:ext cx="3622091" cy="740990"/>
          </a:xfrm>
          <a:prstGeom prst="rect">
            <a:avLst/>
          </a:prstGeom>
        </p:spPr>
        <p:txBody>
          <a:bodyPr anchor="t" rtlCol="false" tIns="0" lIns="0" bIns="0" rIns="0">
            <a:spAutoFit/>
          </a:bodyPr>
          <a:lstStyle/>
          <a:p>
            <a:pPr algn="ctr">
              <a:lnSpc>
                <a:spcPts val="6061"/>
              </a:lnSpc>
              <a:spcBef>
                <a:spcPct val="0"/>
              </a:spcBef>
            </a:pPr>
            <a:r>
              <a:rPr lang="en-US" sz="4329">
                <a:solidFill>
                  <a:srgbClr val="273F60"/>
                </a:solidFill>
                <a:latin typeface="Engravers' Old English BT Bold"/>
                <a:ea typeface="Engravers' Old English BT Bold"/>
                <a:cs typeface="Engravers' Old English BT Bold"/>
                <a:sym typeface="Engravers' Old English BT Bold"/>
              </a:rPr>
              <a:t>Dr.AT</a:t>
            </a:r>
          </a:p>
        </p:txBody>
      </p:sp>
      <p:grpSp>
        <p:nvGrpSpPr>
          <p:cNvPr name="Group 10" id="10"/>
          <p:cNvGrpSpPr/>
          <p:nvPr/>
        </p:nvGrpSpPr>
        <p:grpSpPr>
          <a:xfrm rot="0">
            <a:off x="14746831" y="341888"/>
            <a:ext cx="6317871" cy="785712"/>
            <a:chOff x="0" y="0"/>
            <a:chExt cx="8423828" cy="1047616"/>
          </a:xfrm>
        </p:grpSpPr>
        <p:grpSp>
          <p:nvGrpSpPr>
            <p:cNvPr name="Group 11" id="11"/>
            <p:cNvGrpSpPr/>
            <p:nvPr/>
          </p:nvGrpSpPr>
          <p:grpSpPr>
            <a:xfrm rot="0">
              <a:off x="0" y="0"/>
              <a:ext cx="8423828" cy="1047616"/>
              <a:chOff x="0" y="0"/>
              <a:chExt cx="2246354" cy="279364"/>
            </a:xfrm>
          </p:grpSpPr>
          <p:sp>
            <p:nvSpPr>
              <p:cNvPr name="Freeform 12" id="12"/>
              <p:cNvSpPr/>
              <p:nvPr/>
            </p:nvSpPr>
            <p:spPr>
              <a:xfrm flipH="false" flipV="false" rot="0">
                <a:off x="0" y="0"/>
                <a:ext cx="2246354" cy="279364"/>
              </a:xfrm>
              <a:custGeom>
                <a:avLst/>
                <a:gdLst/>
                <a:ahLst/>
                <a:cxnLst/>
                <a:rect r="r" b="b" t="t" l="l"/>
                <a:pathLst>
                  <a:path h="279364" w="2246354">
                    <a:moveTo>
                      <a:pt x="2043154" y="0"/>
                    </a:moveTo>
                    <a:cubicBezTo>
                      <a:pt x="2155378" y="0"/>
                      <a:pt x="2246354" y="62538"/>
                      <a:pt x="2246354" y="139682"/>
                    </a:cubicBezTo>
                    <a:cubicBezTo>
                      <a:pt x="2246354" y="216826"/>
                      <a:pt x="2155378" y="279364"/>
                      <a:pt x="2043154" y="279364"/>
                    </a:cubicBezTo>
                    <a:lnTo>
                      <a:pt x="203200" y="279364"/>
                    </a:lnTo>
                    <a:cubicBezTo>
                      <a:pt x="90976" y="279364"/>
                      <a:pt x="0" y="216826"/>
                      <a:pt x="0" y="139682"/>
                    </a:cubicBezTo>
                    <a:cubicBezTo>
                      <a:pt x="0" y="62538"/>
                      <a:pt x="90976" y="0"/>
                      <a:pt x="203200" y="0"/>
                    </a:cubicBezTo>
                    <a:close/>
                  </a:path>
                </a:pathLst>
              </a:custGeom>
              <a:solidFill>
                <a:srgbClr val="00C7EE"/>
              </a:solidFill>
            </p:spPr>
          </p:sp>
          <p:sp>
            <p:nvSpPr>
              <p:cNvPr name="TextBox 13" id="13"/>
              <p:cNvSpPr txBox="true"/>
              <p:nvPr/>
            </p:nvSpPr>
            <p:spPr>
              <a:xfrm>
                <a:off x="0" y="-38100"/>
                <a:ext cx="2246354" cy="317464"/>
              </a:xfrm>
              <a:prstGeom prst="rect">
                <a:avLst/>
              </a:prstGeom>
            </p:spPr>
            <p:txBody>
              <a:bodyPr anchor="ctr" rtlCol="false" tIns="73436" lIns="73436" bIns="73436" rIns="73436"/>
              <a:lstStyle/>
              <a:p>
                <a:pPr algn="ctr">
                  <a:lnSpc>
                    <a:spcPts val="2159"/>
                  </a:lnSpc>
                </a:pPr>
              </a:p>
            </p:txBody>
          </p:sp>
        </p:grpSp>
        <p:grpSp>
          <p:nvGrpSpPr>
            <p:cNvPr name="Group 14" id="14"/>
            <p:cNvGrpSpPr/>
            <p:nvPr/>
          </p:nvGrpSpPr>
          <p:grpSpPr>
            <a:xfrm rot="0">
              <a:off x="408724" y="118304"/>
              <a:ext cx="2433022" cy="811007"/>
              <a:chOff x="0" y="0"/>
              <a:chExt cx="812800" cy="270933"/>
            </a:xfrm>
          </p:grpSpPr>
          <p:sp>
            <p:nvSpPr>
              <p:cNvPr name="Freeform 15" id="15"/>
              <p:cNvSpPr/>
              <p:nvPr/>
            </p:nvSpPr>
            <p:spPr>
              <a:xfrm flipH="false" flipV="false" rot="0">
                <a:off x="0" y="0"/>
                <a:ext cx="812800" cy="270933"/>
              </a:xfrm>
              <a:custGeom>
                <a:avLst/>
                <a:gdLst/>
                <a:ahLst/>
                <a:cxnLst/>
                <a:rect r="r" b="b" t="t" l="l"/>
                <a:pathLst>
                  <a:path h="270933" w="812800">
                    <a:moveTo>
                      <a:pt x="135467" y="0"/>
                    </a:moveTo>
                    <a:lnTo>
                      <a:pt x="677333" y="0"/>
                    </a:lnTo>
                    <a:cubicBezTo>
                      <a:pt x="713261" y="0"/>
                      <a:pt x="747718" y="14272"/>
                      <a:pt x="773123" y="39677"/>
                    </a:cubicBezTo>
                    <a:cubicBezTo>
                      <a:pt x="798528" y="65082"/>
                      <a:pt x="812800" y="99539"/>
                      <a:pt x="812800" y="135467"/>
                    </a:cubicBezTo>
                    <a:lnTo>
                      <a:pt x="812800" y="135467"/>
                    </a:lnTo>
                    <a:cubicBezTo>
                      <a:pt x="812800" y="171395"/>
                      <a:pt x="798528" y="205851"/>
                      <a:pt x="773123" y="231256"/>
                    </a:cubicBezTo>
                    <a:cubicBezTo>
                      <a:pt x="747718" y="256661"/>
                      <a:pt x="713261" y="270933"/>
                      <a:pt x="677333" y="270933"/>
                    </a:cubicBezTo>
                    <a:lnTo>
                      <a:pt x="135467" y="270933"/>
                    </a:lnTo>
                    <a:cubicBezTo>
                      <a:pt x="99539" y="270933"/>
                      <a:pt x="65082" y="256661"/>
                      <a:pt x="39677" y="231256"/>
                    </a:cubicBezTo>
                    <a:cubicBezTo>
                      <a:pt x="14272" y="205851"/>
                      <a:pt x="0" y="171395"/>
                      <a:pt x="0" y="135467"/>
                    </a:cubicBezTo>
                    <a:lnTo>
                      <a:pt x="0" y="135467"/>
                    </a:lnTo>
                    <a:cubicBezTo>
                      <a:pt x="0" y="99539"/>
                      <a:pt x="14272" y="65082"/>
                      <a:pt x="39677" y="39677"/>
                    </a:cubicBezTo>
                    <a:cubicBezTo>
                      <a:pt x="65082" y="14272"/>
                      <a:pt x="99539" y="0"/>
                      <a:pt x="135467" y="0"/>
                    </a:cubicBezTo>
                    <a:close/>
                  </a:path>
                </a:pathLst>
              </a:custGeom>
              <a:solidFill>
                <a:srgbClr val="FBFBFD"/>
              </a:solidFill>
            </p:spPr>
          </p:sp>
          <p:sp>
            <p:nvSpPr>
              <p:cNvPr name="TextBox 16" id="16"/>
              <p:cNvSpPr txBox="true"/>
              <p:nvPr/>
            </p:nvSpPr>
            <p:spPr>
              <a:xfrm>
                <a:off x="0" y="-28575"/>
                <a:ext cx="812800" cy="299508"/>
              </a:xfrm>
              <a:prstGeom prst="rect">
                <a:avLst/>
              </a:prstGeom>
            </p:spPr>
            <p:txBody>
              <a:bodyPr anchor="ctr" rtlCol="false" tIns="43422" lIns="43422" bIns="43422" rIns="43422"/>
              <a:lstStyle/>
              <a:p>
                <a:pPr algn="ctr">
                  <a:lnSpc>
                    <a:spcPts val="1540"/>
                  </a:lnSpc>
                </a:pPr>
              </a:p>
            </p:txBody>
          </p:sp>
        </p:grpSp>
        <p:sp>
          <p:nvSpPr>
            <p:cNvPr name="Freeform 17" id="17"/>
            <p:cNvSpPr/>
            <p:nvPr/>
          </p:nvSpPr>
          <p:spPr>
            <a:xfrm flipH="false" flipV="false" rot="0">
              <a:off x="765320" y="270545"/>
              <a:ext cx="1719830" cy="506525"/>
            </a:xfrm>
            <a:custGeom>
              <a:avLst/>
              <a:gdLst/>
              <a:ahLst/>
              <a:cxnLst/>
              <a:rect r="r" b="b" t="t" l="l"/>
              <a:pathLst>
                <a:path h="506525" w="1719830">
                  <a:moveTo>
                    <a:pt x="0" y="0"/>
                  </a:moveTo>
                  <a:lnTo>
                    <a:pt x="1719829" y="0"/>
                  </a:lnTo>
                  <a:lnTo>
                    <a:pt x="1719829" y="506526"/>
                  </a:lnTo>
                  <a:lnTo>
                    <a:pt x="0" y="506526"/>
                  </a:lnTo>
                  <a:lnTo>
                    <a:pt x="0" y="0"/>
                  </a:lnTo>
                  <a:close/>
                </a:path>
              </a:pathLst>
            </a:custGeom>
            <a:blipFill>
              <a:blip r:embed="rId5"/>
              <a:stretch>
                <a:fillRect l="0" t="0" r="0" b="0"/>
              </a:stretch>
            </a:blipFill>
          </p:spPr>
        </p:sp>
      </p:grpSp>
      <p:sp>
        <p:nvSpPr>
          <p:cNvPr name="AutoShape 18" id="18"/>
          <p:cNvSpPr/>
          <p:nvPr/>
        </p:nvSpPr>
        <p:spPr>
          <a:xfrm flipH="true">
            <a:off x="13686164" y="7986589"/>
            <a:ext cx="2267" cy="2173198"/>
          </a:xfrm>
          <a:prstGeom prst="line">
            <a:avLst/>
          </a:prstGeom>
          <a:ln cap="rnd" w="9525">
            <a:solidFill>
              <a:srgbClr val="404040"/>
            </a:solidFill>
            <a:prstDash val="sysDot"/>
            <a:headEnd type="none" len="sm" w="sm"/>
            <a:tailEnd type="none" len="sm" w="sm"/>
          </a:ln>
        </p:spPr>
      </p:sp>
      <p:grpSp>
        <p:nvGrpSpPr>
          <p:cNvPr name="Group 19" id="19"/>
          <p:cNvGrpSpPr/>
          <p:nvPr/>
        </p:nvGrpSpPr>
        <p:grpSpPr>
          <a:xfrm rot="0">
            <a:off x="1563767" y="3073980"/>
            <a:ext cx="6643210" cy="4139040"/>
            <a:chOff x="0" y="0"/>
            <a:chExt cx="8857613" cy="5518720"/>
          </a:xfrm>
        </p:grpSpPr>
        <p:grpSp>
          <p:nvGrpSpPr>
            <p:cNvPr name="Group 20" id="20"/>
            <p:cNvGrpSpPr/>
            <p:nvPr/>
          </p:nvGrpSpPr>
          <p:grpSpPr>
            <a:xfrm rot="0">
              <a:off x="2626434" y="4564187"/>
              <a:ext cx="6231180" cy="954533"/>
              <a:chOff x="0" y="0"/>
              <a:chExt cx="632075" cy="96825"/>
            </a:xfrm>
          </p:grpSpPr>
          <p:sp>
            <p:nvSpPr>
              <p:cNvPr name="Freeform 21" id="21"/>
              <p:cNvSpPr/>
              <p:nvPr/>
            </p:nvSpPr>
            <p:spPr>
              <a:xfrm flipH="false" flipV="false" rot="0">
                <a:off x="0" y="0"/>
                <a:ext cx="632075" cy="96825"/>
              </a:xfrm>
              <a:custGeom>
                <a:avLst/>
                <a:gdLst/>
                <a:ahLst/>
                <a:cxnLst/>
                <a:rect r="r" b="b" t="t" l="l"/>
                <a:pathLst>
                  <a:path h="96825" w="632075">
                    <a:moveTo>
                      <a:pt x="0" y="0"/>
                    </a:moveTo>
                    <a:lnTo>
                      <a:pt x="632075" y="0"/>
                    </a:lnTo>
                    <a:lnTo>
                      <a:pt x="632075" y="96825"/>
                    </a:lnTo>
                    <a:lnTo>
                      <a:pt x="0" y="96825"/>
                    </a:lnTo>
                    <a:close/>
                  </a:path>
                </a:pathLst>
              </a:custGeom>
              <a:solidFill>
                <a:srgbClr val="F297A2"/>
              </a:solidFill>
            </p:spPr>
          </p:sp>
          <p:sp>
            <p:nvSpPr>
              <p:cNvPr name="TextBox 22" id="22"/>
              <p:cNvSpPr txBox="true"/>
              <p:nvPr/>
            </p:nvSpPr>
            <p:spPr>
              <a:xfrm>
                <a:off x="0" y="-28575"/>
                <a:ext cx="632075" cy="125400"/>
              </a:xfrm>
              <a:prstGeom prst="rect">
                <a:avLst/>
              </a:prstGeom>
            </p:spPr>
            <p:txBody>
              <a:bodyPr anchor="ctr" rtlCol="false" tIns="33355" lIns="33355" bIns="33355" rIns="33355"/>
              <a:lstStyle/>
              <a:p>
                <a:pPr algn="ctr">
                  <a:lnSpc>
                    <a:spcPts val="2116"/>
                  </a:lnSpc>
                </a:pPr>
              </a:p>
            </p:txBody>
          </p:sp>
        </p:grpSp>
        <p:grpSp>
          <p:nvGrpSpPr>
            <p:cNvPr name="Group 23" id="23"/>
            <p:cNvGrpSpPr/>
            <p:nvPr/>
          </p:nvGrpSpPr>
          <p:grpSpPr>
            <a:xfrm rot="0">
              <a:off x="0" y="0"/>
              <a:ext cx="5518720" cy="551872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7A2"/>
              </a:solidFill>
            </p:spPr>
          </p:sp>
          <p:sp>
            <p:nvSpPr>
              <p:cNvPr name="TextBox 25" id="25"/>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grpSp>
          <p:nvGrpSpPr>
            <p:cNvPr name="Group 26" id="26"/>
            <p:cNvGrpSpPr/>
            <p:nvPr/>
          </p:nvGrpSpPr>
          <p:grpSpPr>
            <a:xfrm rot="0">
              <a:off x="664105" y="673177"/>
              <a:ext cx="4190509" cy="4190509"/>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8" id="28"/>
              <p:cNvSpPr txBox="true"/>
              <p:nvPr/>
            </p:nvSpPr>
            <p:spPr>
              <a:xfrm>
                <a:off x="76200" y="47625"/>
                <a:ext cx="660400" cy="688975"/>
              </a:xfrm>
              <a:prstGeom prst="rect">
                <a:avLst/>
              </a:prstGeom>
            </p:spPr>
            <p:txBody>
              <a:bodyPr anchor="ctr" rtlCol="false" tIns="26484" lIns="26484" bIns="26484" rIns="26484"/>
              <a:lstStyle/>
              <a:p>
                <a:pPr algn="ctr">
                  <a:lnSpc>
                    <a:spcPts val="2116"/>
                  </a:lnSpc>
                  <a:spcBef>
                    <a:spcPct val="0"/>
                  </a:spcBef>
                </a:pPr>
              </a:p>
            </p:txBody>
          </p:sp>
        </p:grpSp>
        <p:sp>
          <p:nvSpPr>
            <p:cNvPr name="Freeform 29" id="29"/>
            <p:cNvSpPr/>
            <p:nvPr/>
          </p:nvSpPr>
          <p:spPr>
            <a:xfrm flipH="false" flipV="false" rot="0">
              <a:off x="1139956" y="1242275"/>
              <a:ext cx="2730960" cy="2819056"/>
            </a:xfrm>
            <a:custGeom>
              <a:avLst/>
              <a:gdLst/>
              <a:ahLst/>
              <a:cxnLst/>
              <a:rect r="r" b="b" t="t" l="l"/>
              <a:pathLst>
                <a:path h="2819056" w="2730960">
                  <a:moveTo>
                    <a:pt x="0" y="0"/>
                  </a:moveTo>
                  <a:lnTo>
                    <a:pt x="2730960" y="0"/>
                  </a:lnTo>
                  <a:lnTo>
                    <a:pt x="2730960" y="2819056"/>
                  </a:lnTo>
                  <a:lnTo>
                    <a:pt x="0" y="28190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AutoShape 30" id="30"/>
          <p:cNvSpPr/>
          <p:nvPr/>
        </p:nvSpPr>
        <p:spPr>
          <a:xfrm flipH="true">
            <a:off x="3762098" y="7838524"/>
            <a:ext cx="3361" cy="3221452"/>
          </a:xfrm>
          <a:prstGeom prst="line">
            <a:avLst/>
          </a:prstGeom>
          <a:ln cap="rnd" w="19050">
            <a:solidFill>
              <a:srgbClr val="404040"/>
            </a:solidFill>
            <a:prstDash val="sysDot"/>
            <a:headEnd type="none" len="sm" w="sm"/>
            <a:tailEnd type="none" len="sm" w="sm"/>
          </a:ln>
        </p:spPr>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DAGGPMYcOmM</dc:identifier>
  <dcterms:modified xsi:type="dcterms:W3CDTF">2011-08-01T06:04:30Z</dcterms:modified>
  <cp:revision>1</cp:revision>
  <dc:title>18_2 full ppt english version2</dc:title>
</cp:coreProperties>
</file>